
<file path=[Content_Types].xml><?xml version="1.0" encoding="utf-8"?>
<Types xmlns="http://schemas.openxmlformats.org/package/2006/content-types">
  <Default Extension="png" ContentType="image/png"/>
  <Default Extension="emf" ContentType="image/x-emf"/>
  <Default Extension="MOV" ContentType="video/quicktime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</p:sldMasterIdLst>
  <p:notesMasterIdLst>
    <p:notesMasterId r:id="rId50"/>
  </p:notesMasterIdLst>
  <p:sldIdLst>
    <p:sldId id="256" r:id="rId8"/>
    <p:sldId id="364" r:id="rId9"/>
    <p:sldId id="309" r:id="rId10"/>
    <p:sldId id="314" r:id="rId11"/>
    <p:sldId id="315" r:id="rId12"/>
    <p:sldId id="317" r:id="rId13"/>
    <p:sldId id="355" r:id="rId14"/>
    <p:sldId id="357" r:id="rId15"/>
    <p:sldId id="320" r:id="rId16"/>
    <p:sldId id="321" r:id="rId17"/>
    <p:sldId id="342" r:id="rId18"/>
    <p:sldId id="322" r:id="rId19"/>
    <p:sldId id="365" r:id="rId20"/>
    <p:sldId id="336" r:id="rId21"/>
    <p:sldId id="352" r:id="rId22"/>
    <p:sldId id="337" r:id="rId23"/>
    <p:sldId id="289" r:id="rId24"/>
    <p:sldId id="324" r:id="rId25"/>
    <p:sldId id="325" r:id="rId26"/>
    <p:sldId id="330" r:id="rId27"/>
    <p:sldId id="331" r:id="rId28"/>
    <p:sldId id="328" r:id="rId29"/>
    <p:sldId id="338" r:id="rId30"/>
    <p:sldId id="333" r:id="rId31"/>
    <p:sldId id="346" r:id="rId32"/>
    <p:sldId id="335" r:id="rId33"/>
    <p:sldId id="339" r:id="rId34"/>
    <p:sldId id="350" r:id="rId35"/>
    <p:sldId id="353" r:id="rId36"/>
    <p:sldId id="326" r:id="rId37"/>
    <p:sldId id="340" r:id="rId38"/>
    <p:sldId id="332" r:id="rId39"/>
    <p:sldId id="344" r:id="rId40"/>
    <p:sldId id="348" r:id="rId41"/>
    <p:sldId id="349" r:id="rId42"/>
    <p:sldId id="279" r:id="rId43"/>
    <p:sldId id="347" r:id="rId44"/>
    <p:sldId id="359" r:id="rId45"/>
    <p:sldId id="351" r:id="rId46"/>
    <p:sldId id="258" r:id="rId47"/>
    <p:sldId id="361" r:id="rId48"/>
    <p:sldId id="362" r:id="rId4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216"/>
    <p:restoredTop sz="94643" autoAdjust="0"/>
  </p:normalViewPr>
  <p:slideViewPr>
    <p:cSldViewPr snapToGrid="0" snapToObjects="1">
      <p:cViewPr varScale="1">
        <p:scale>
          <a:sx n="76" d="100"/>
          <a:sy n="76" d="100"/>
        </p:scale>
        <p:origin x="216" y="5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8" Type="http://schemas.openxmlformats.org/officeDocument/2006/relationships/slide" Target="slides/slide1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1F72C9-CA26-8143-AEA1-D676FBB028F0}" type="datetimeFigureOut">
              <a:rPr lang="tr-TR" smtClean="0"/>
              <a:t>24.11.2018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495DD2-7B77-8A4B-87AD-C1796FC724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759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Sayın başkan değerli katılımcılar öncelikle davetleri için düzenleme kuruluna özellikle ayça hanım ve </a:t>
            </a:r>
            <a:r>
              <a:rPr lang="tr-TR" dirty="0" err="1"/>
              <a:t>mustafa</a:t>
            </a:r>
            <a:r>
              <a:rPr lang="tr-TR" dirty="0"/>
              <a:t> abiye </a:t>
            </a:r>
            <a:r>
              <a:rPr lang="tr-TR" dirty="0" err="1"/>
              <a:t>teşeküür</a:t>
            </a:r>
            <a:r>
              <a:rPr lang="tr-TR" dirty="0"/>
              <a:t> ederek konuşmama başlamak istiyorum.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95DD2-7B77-8A4B-87AD-C1796FC724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21202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ODS için testlere başlamadan önce tekrar gerekli olgularda öncelikle </a:t>
            </a:r>
            <a:r>
              <a:rPr lang="tr-TR" dirty="0" err="1"/>
              <a:t>kolonsokopinin</a:t>
            </a:r>
            <a:r>
              <a:rPr lang="tr-TR" dirty="0"/>
              <a:t> yapılması </a:t>
            </a:r>
            <a:r>
              <a:rPr lang="tr-TR" dirty="0" err="1"/>
              <a:t>gerketiğini</a:t>
            </a:r>
            <a:r>
              <a:rPr lang="tr-TR" dirty="0"/>
              <a:t> bir daha vurgulamak istiyorum. Yine bu testler başlamadan önce alınacak dikkatli  öykü ve yapılan dikkatli  fizik muayene oldukça önemlidir.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95DD2-7B77-8A4B-87AD-C1796FC7244D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74867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hastalr</a:t>
            </a:r>
            <a:r>
              <a:rPr lang="tr-TR" dirty="0"/>
              <a:t> bu manevraları söylemekten çekinebilirler ve bizim tarafımızdan </a:t>
            </a:r>
            <a:r>
              <a:rPr lang="tr-TR" dirty="0" err="1"/>
              <a:t>sorlması</a:t>
            </a:r>
            <a:r>
              <a:rPr lang="tr-TR" dirty="0"/>
              <a:t> gerekebilir.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95DD2-7B77-8A4B-87AD-C1796FC7244D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72755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Rektal</a:t>
            </a:r>
            <a:r>
              <a:rPr lang="tr-TR" dirty="0"/>
              <a:t> tuşe ile çok önemli bulgular </a:t>
            </a:r>
            <a:r>
              <a:rPr lang="tr-TR" dirty="0" err="1"/>
              <a:t>saptnabilir</a:t>
            </a:r>
            <a:r>
              <a:rPr lang="tr-TR" dirty="0"/>
              <a:t>. </a:t>
            </a:r>
            <a:r>
              <a:rPr lang="tr-TR" dirty="0" err="1"/>
              <a:t>Sfinkter</a:t>
            </a:r>
            <a:r>
              <a:rPr lang="tr-TR" dirty="0"/>
              <a:t> </a:t>
            </a:r>
            <a:r>
              <a:rPr lang="tr-TR" dirty="0" err="1"/>
              <a:t>tonusunun</a:t>
            </a:r>
            <a:r>
              <a:rPr lang="tr-TR" dirty="0"/>
              <a:t> artıp artmadığı değerlendirilir.  hastaya ıkınmasını söylediğinizde normalde gevşemesi gereken anal kanalın gevşemediği hatta </a:t>
            </a:r>
            <a:r>
              <a:rPr lang="tr-TR" dirty="0" err="1"/>
              <a:t>puborektal</a:t>
            </a:r>
            <a:r>
              <a:rPr lang="tr-TR" dirty="0"/>
              <a:t> kasın paradoksal olarak kasıldığını hissedebilirsiniz. </a:t>
            </a:r>
            <a:r>
              <a:rPr lang="tr-TR" dirty="0" err="1"/>
              <a:t>dd</a:t>
            </a:r>
            <a:r>
              <a:rPr lang="tr-TR" dirty="0"/>
              <a:t> </a:t>
            </a:r>
            <a:r>
              <a:rPr lang="tr-TR" dirty="0" err="1"/>
              <a:t>saptamda</a:t>
            </a:r>
            <a:r>
              <a:rPr lang="tr-TR" dirty="0"/>
              <a:t> oldukça yararlıdır. ancak </a:t>
            </a:r>
            <a:r>
              <a:rPr lang="tr-TR" dirty="0" err="1"/>
              <a:t>subjektiftir</a:t>
            </a:r>
            <a:r>
              <a:rPr lang="tr-TR" dirty="0"/>
              <a:t>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95DD2-7B77-8A4B-87AD-C1796FC7244D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02721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Yine ıkınma sırasında </a:t>
            </a:r>
            <a:r>
              <a:rPr lang="tr-TR" dirty="0" err="1"/>
              <a:t>rektal</a:t>
            </a:r>
            <a:r>
              <a:rPr lang="tr-TR" dirty="0"/>
              <a:t> mukozanın  tuşe yapılan parmak ucuna baskı uyguladığını </a:t>
            </a:r>
            <a:r>
              <a:rPr lang="tr-TR" dirty="0" err="1"/>
              <a:t>hiisedilebilirir</a:t>
            </a:r>
            <a:r>
              <a:rPr lang="tr-TR" dirty="0"/>
              <a:t>, yine kadınlarda </a:t>
            </a:r>
            <a:r>
              <a:rPr lang="tr-TR" dirty="0" err="1"/>
              <a:t>rektosel</a:t>
            </a:r>
            <a:r>
              <a:rPr lang="tr-TR" dirty="0"/>
              <a:t> varlığı </a:t>
            </a:r>
            <a:r>
              <a:rPr lang="tr-TR" dirty="0" err="1"/>
              <a:t>değernlendirilebiliri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95DD2-7B77-8A4B-87AD-C1796FC7244D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83860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Ancak FM ile bu işlemi yaptığınızda hastaya eş zamanlı olarak yakınmasına bezer bir his olup olmadığı sorulmalıdır. Çünkü hastada hem DD </a:t>
            </a:r>
            <a:r>
              <a:rPr lang="tr-TR" dirty="0" err="1"/>
              <a:t>hemde</a:t>
            </a:r>
            <a:r>
              <a:rPr lang="tr-TR" dirty="0"/>
              <a:t> aslında </a:t>
            </a:r>
            <a:r>
              <a:rPr lang="tr-TR" dirty="0" err="1"/>
              <a:t>semptomatik</a:t>
            </a:r>
            <a:r>
              <a:rPr lang="tr-TR" dirty="0"/>
              <a:t> olmayan </a:t>
            </a:r>
            <a:r>
              <a:rPr lang="tr-TR" dirty="0" err="1"/>
              <a:t>rektosel</a:t>
            </a:r>
            <a:r>
              <a:rPr lang="tr-TR" dirty="0"/>
              <a:t> olabilir ve asıl sorun </a:t>
            </a:r>
            <a:r>
              <a:rPr lang="tr-TR" dirty="0" err="1"/>
              <a:t>farkedilmeden</a:t>
            </a:r>
            <a:r>
              <a:rPr lang="tr-TR" dirty="0"/>
              <a:t> ya da çözülmeden yapılacak cerrahi işlemlerin başarısızlıkla sonuçlanabilir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95DD2-7B77-8A4B-87AD-C1796FC7244D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75667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Ve herhangi bir yakınması olmayan hastalarda da </a:t>
            </a:r>
            <a:r>
              <a:rPr lang="tr-TR" dirty="0" err="1"/>
              <a:t>rektoselin</a:t>
            </a:r>
            <a:r>
              <a:rPr lang="tr-TR" dirty="0"/>
              <a:t> bulunabileceği akılda tutulmalıdır.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95DD2-7B77-8A4B-87AD-C1796FC7244D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43336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Rektoskopik</a:t>
            </a:r>
            <a:r>
              <a:rPr lang="tr-TR" dirty="0"/>
              <a:t> muayene </a:t>
            </a:r>
            <a:r>
              <a:rPr lang="tr-TR" dirty="0" err="1"/>
              <a:t>bi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95DD2-7B77-8A4B-87AD-C1796FC7244D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26746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Gayta</a:t>
            </a:r>
            <a:r>
              <a:rPr lang="tr-TR" dirty="0"/>
              <a:t> ne kadar kolon veya rektumda kalırsa o kadar sertleşir hastanın </a:t>
            </a:r>
            <a:r>
              <a:rPr lang="tr-TR" dirty="0" err="1"/>
              <a:t>anamnezinde</a:t>
            </a:r>
            <a:r>
              <a:rPr lang="tr-TR" dirty="0"/>
              <a:t> alınan dışkı </a:t>
            </a:r>
            <a:r>
              <a:rPr lang="tr-TR" dirty="0" err="1"/>
              <a:t>paterni</a:t>
            </a:r>
            <a:r>
              <a:rPr lang="tr-TR" dirty="0"/>
              <a:t> bile bize yavaş transit ile bilgiler verebilir. Yine RT ile bu hastaların rektumunda Bristol tip 1-2 </a:t>
            </a:r>
            <a:r>
              <a:rPr lang="tr-TR" dirty="0" err="1"/>
              <a:t>gaytanın</a:t>
            </a:r>
            <a:r>
              <a:rPr lang="tr-TR" dirty="0"/>
              <a:t> saptanması bizim için uyarıcı olabilir.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95DD2-7B77-8A4B-87AD-C1796FC7244D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6247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Tanı testlerine bakacak olursak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484839-6189-4ED4-B814-A71FF6C4E922}" type="slidenum">
              <a:rPr lang="tr-TR" smtClean="0">
                <a:solidFill>
                  <a:prstClr val="black"/>
                </a:solidFill>
              </a:rPr>
              <a:pPr/>
              <a:t>18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Anal </a:t>
            </a:r>
            <a:r>
              <a:rPr lang="tr-TR" dirty="0" err="1"/>
              <a:t>manometri</a:t>
            </a:r>
            <a:r>
              <a:rPr lang="tr-TR" dirty="0"/>
              <a:t> ile anal kanalın fonksiyonları </a:t>
            </a:r>
            <a:r>
              <a:rPr lang="tr-TR" dirty="0" err="1"/>
              <a:t>değerlendirilebirlir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484839-6189-4ED4-B814-A71FF6C4E922}" type="slidenum">
              <a:rPr lang="tr-TR" smtClean="0">
                <a:solidFill>
                  <a:prstClr val="black"/>
                </a:solidFill>
              </a:rPr>
              <a:pPr/>
              <a:t>20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ODS </a:t>
            </a:r>
            <a:r>
              <a:rPr lang="tr-TR" dirty="0" err="1"/>
              <a:t>konstipasyonun</a:t>
            </a:r>
            <a:r>
              <a:rPr lang="tr-TR" dirty="0"/>
              <a:t> sık görülen nedenlerinden birisidir ve hastalar bize </a:t>
            </a:r>
            <a:r>
              <a:rPr lang="tr-TR" dirty="0" err="1"/>
              <a:t>oDS</a:t>
            </a:r>
            <a:r>
              <a:rPr lang="tr-TR" dirty="0"/>
              <a:t> tanısı ile gelmez ve  kabızlığı bir şekilde tarif ederler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95DD2-7B77-8A4B-87AD-C1796FC724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28985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Normal </a:t>
            </a:r>
            <a:r>
              <a:rPr lang="tr-TR" dirty="0" err="1"/>
              <a:t>defekasyon</a:t>
            </a:r>
            <a:r>
              <a:rPr lang="tr-TR" dirty="0"/>
              <a:t> fizyolojisinde uygun ortam </a:t>
            </a:r>
            <a:r>
              <a:rPr lang="tr-TR" dirty="0" err="1"/>
              <a:t>sağlandıtan</a:t>
            </a:r>
            <a:r>
              <a:rPr lang="tr-TR" dirty="0"/>
              <a:t> sonra </a:t>
            </a:r>
            <a:r>
              <a:rPr lang="tr-TR" dirty="0" err="1"/>
              <a:t>abdominal</a:t>
            </a:r>
            <a:r>
              <a:rPr lang="tr-TR" dirty="0"/>
              <a:t> kasların yeterli kasılması ile </a:t>
            </a:r>
            <a:r>
              <a:rPr lang="tr-TR" dirty="0" err="1"/>
              <a:t>sfinkter</a:t>
            </a:r>
            <a:r>
              <a:rPr lang="tr-TR" dirty="0"/>
              <a:t> kompleksinin birbirleri ile </a:t>
            </a:r>
            <a:r>
              <a:rPr lang="tr-TR" dirty="0" err="1"/>
              <a:t>uymlu</a:t>
            </a:r>
            <a:r>
              <a:rPr lang="tr-TR" dirty="0"/>
              <a:t> gevşemesi önemlidir. Ve bu anal </a:t>
            </a:r>
            <a:r>
              <a:rPr lang="tr-TR" dirty="0" err="1"/>
              <a:t>manomterik</a:t>
            </a:r>
            <a:r>
              <a:rPr lang="tr-TR" dirty="0"/>
              <a:t> incelemeye </a:t>
            </a:r>
            <a:r>
              <a:rPr lang="tr-TR" dirty="0" err="1"/>
              <a:t>intrarektal</a:t>
            </a:r>
            <a:r>
              <a:rPr lang="tr-TR" dirty="0"/>
              <a:t> basıncın artması ve </a:t>
            </a:r>
            <a:r>
              <a:rPr lang="tr-TR" dirty="0" err="1"/>
              <a:t>intraanl</a:t>
            </a:r>
            <a:r>
              <a:rPr lang="tr-TR" dirty="0"/>
              <a:t> basıncın azalması olarak yansır.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484839-6189-4ED4-B814-A71FF6C4E922}" type="slidenum">
              <a:rPr lang="tr-TR" smtClean="0">
                <a:solidFill>
                  <a:prstClr val="black"/>
                </a:solidFill>
              </a:rPr>
              <a:pPr/>
              <a:t>21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Rektal</a:t>
            </a:r>
            <a:r>
              <a:rPr lang="tr-TR" dirty="0"/>
              <a:t> basınç ile </a:t>
            </a:r>
            <a:r>
              <a:rPr lang="tr-TR" dirty="0" err="1"/>
              <a:t>intraanal</a:t>
            </a:r>
            <a:r>
              <a:rPr lang="tr-TR" dirty="0"/>
              <a:t> basınç arasında olması gereken uyumlu ilişkinin olmamasının yani </a:t>
            </a:r>
            <a:r>
              <a:rPr lang="tr-TR" dirty="0" err="1"/>
              <a:t>dissinerjinin</a:t>
            </a:r>
            <a:r>
              <a:rPr lang="tr-TR" dirty="0"/>
              <a:t> saptanmasında  ve bunun </a:t>
            </a:r>
            <a:r>
              <a:rPr lang="tr-TR" dirty="0" err="1"/>
              <a:t>tiplendirilmesinde</a:t>
            </a:r>
            <a:r>
              <a:rPr lang="tr-TR" dirty="0"/>
              <a:t> anal </a:t>
            </a:r>
            <a:r>
              <a:rPr lang="tr-TR" dirty="0" err="1"/>
              <a:t>manometri</a:t>
            </a:r>
            <a:r>
              <a:rPr lang="tr-TR" dirty="0"/>
              <a:t> özellikle yüksek çözünürlüklü anal </a:t>
            </a:r>
            <a:r>
              <a:rPr lang="tr-TR" dirty="0" err="1"/>
              <a:t>manometri</a:t>
            </a:r>
            <a:r>
              <a:rPr lang="tr-TR" dirty="0"/>
              <a:t> oldukça faydalı bilgiler sağlar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95DD2-7B77-8A4B-87AD-C1796FC7244D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44070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kendi </a:t>
            </a:r>
            <a:r>
              <a:rPr lang="tr-TR" dirty="0" err="1"/>
              <a:t>klniğimizde</a:t>
            </a:r>
            <a:r>
              <a:rPr lang="tr-TR" dirty="0"/>
              <a:t> ODS </a:t>
            </a:r>
            <a:r>
              <a:rPr lang="tr-TR" dirty="0" err="1"/>
              <a:t>semtomları</a:t>
            </a:r>
            <a:r>
              <a:rPr lang="tr-TR" dirty="0"/>
              <a:t> ile gelen erkek hastanın </a:t>
            </a:r>
            <a:r>
              <a:rPr lang="tr-TR" dirty="0" err="1"/>
              <a:t>manometirk</a:t>
            </a:r>
            <a:r>
              <a:rPr lang="tr-TR" dirty="0"/>
              <a:t> incelemesinde en üstteki sıra rektumu diğerleri  anal kanal basınçlarını temsil ediyor. </a:t>
            </a:r>
            <a:r>
              <a:rPr lang="tr-TR" dirty="0" err="1"/>
              <a:t>dinlenim</a:t>
            </a:r>
            <a:r>
              <a:rPr lang="tr-TR" dirty="0"/>
              <a:t> sırasında anal kanal basıncını yüksek olduğunu </a:t>
            </a:r>
          </a:p>
          <a:p>
            <a:r>
              <a:rPr lang="tr-TR" dirty="0"/>
              <a:t>ve ıkınma sırasında </a:t>
            </a:r>
            <a:r>
              <a:rPr lang="tr-TR" dirty="0" err="1"/>
              <a:t>intrarektal</a:t>
            </a:r>
            <a:r>
              <a:rPr lang="tr-TR" dirty="0"/>
              <a:t> basıncın yeterli seviyelere </a:t>
            </a:r>
            <a:r>
              <a:rPr lang="tr-TR" dirty="0" err="1"/>
              <a:t>geldiğnin</a:t>
            </a:r>
            <a:r>
              <a:rPr lang="tr-TR" dirty="0"/>
              <a:t> ancak düşmesi gereke </a:t>
            </a:r>
            <a:r>
              <a:rPr lang="tr-TR" dirty="0" err="1"/>
              <a:t>intranal</a:t>
            </a:r>
            <a:r>
              <a:rPr lang="tr-TR" dirty="0"/>
              <a:t> basıncın paradoks olarak arttığını gözlemledik.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95DD2-7B77-8A4B-87AD-C1796FC7244D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33040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manometrik</a:t>
            </a:r>
            <a:r>
              <a:rPr lang="tr-TR" dirty="0"/>
              <a:t> inceleme bittikten sonra aynı </a:t>
            </a:r>
            <a:r>
              <a:rPr lang="tr-TR" dirty="0" err="1"/>
              <a:t>kateter</a:t>
            </a:r>
            <a:r>
              <a:rPr lang="tr-TR" dirty="0"/>
              <a:t> ile balon </a:t>
            </a:r>
            <a:r>
              <a:rPr lang="tr-TR" dirty="0" err="1"/>
              <a:t>ekspulsiyon</a:t>
            </a:r>
            <a:r>
              <a:rPr lang="tr-TR" dirty="0"/>
              <a:t> testini </a:t>
            </a:r>
            <a:r>
              <a:rPr lang="tr-TR" dirty="0" err="1"/>
              <a:t>yapbileceğimiz</a:t>
            </a:r>
            <a:r>
              <a:rPr lang="tr-TR" dirty="0"/>
              <a:t> gibi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484839-6189-4ED4-B814-A71FF6C4E922}" type="slidenum">
              <a:rPr lang="tr-TR" smtClean="0">
                <a:solidFill>
                  <a:prstClr val="black"/>
                </a:solidFill>
              </a:rPr>
              <a:pPr/>
              <a:t>24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Klniğimizde</a:t>
            </a:r>
            <a:r>
              <a:rPr lang="tr-TR" dirty="0"/>
              <a:t> genellikle anal </a:t>
            </a:r>
            <a:r>
              <a:rPr lang="tr-TR" dirty="0" err="1"/>
              <a:t>manometr</a:t>
            </a:r>
            <a:r>
              <a:rPr lang="tr-TR" dirty="0"/>
              <a:t> testinin </a:t>
            </a:r>
            <a:r>
              <a:rPr lang="tr-TR" dirty="0" err="1"/>
              <a:t>sonrsında</a:t>
            </a:r>
            <a:r>
              <a:rPr lang="tr-TR" dirty="0"/>
              <a:t> bir oturağa </a:t>
            </a:r>
            <a:r>
              <a:rPr lang="tr-TR" dirty="0" err="1"/>
              <a:t>oturtuktan</a:t>
            </a:r>
            <a:r>
              <a:rPr lang="tr-TR" dirty="0"/>
              <a:t> sonra 50 ml ılık su ile balon şişirilerek hasta yalnız bırakır ve </a:t>
            </a:r>
            <a:r>
              <a:rPr lang="tr-TR" dirty="0" err="1"/>
              <a:t>çıkartıtığında</a:t>
            </a:r>
            <a:r>
              <a:rPr lang="tr-TR" dirty="0"/>
              <a:t> bize </a:t>
            </a:r>
            <a:r>
              <a:rPr lang="tr-TR" dirty="0" err="1"/>
              <a:t>seselnmesi</a:t>
            </a:r>
            <a:r>
              <a:rPr lang="tr-TR" dirty="0"/>
              <a:t> </a:t>
            </a:r>
            <a:r>
              <a:rPr lang="tr-TR" dirty="0" err="1"/>
              <a:t>sösylenir</a:t>
            </a:r>
            <a:r>
              <a:rPr lang="tr-TR" dirty="0"/>
              <a:t> ancak normal hayatında klozet kullanmayan </a:t>
            </a:r>
            <a:r>
              <a:rPr lang="tr-TR" dirty="0" err="1"/>
              <a:t>hastlarda</a:t>
            </a:r>
            <a:r>
              <a:rPr lang="tr-TR" dirty="0"/>
              <a:t> testin bizi </a:t>
            </a:r>
            <a:r>
              <a:rPr lang="tr-TR" dirty="0" err="1"/>
              <a:t>yanıltmamması</a:t>
            </a:r>
            <a:r>
              <a:rPr lang="tr-TR" dirty="0"/>
              <a:t> amacı ile hasta çömelme pozisyonuna alındıktan sonra teste başlanır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95DD2-7B77-8A4B-87AD-C1796FC7244D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41598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Bu testi anal </a:t>
            </a:r>
            <a:r>
              <a:rPr lang="tr-TR" dirty="0" err="1"/>
              <a:t>manometr</a:t>
            </a:r>
            <a:r>
              <a:rPr lang="tr-TR" dirty="0"/>
              <a:t>, balonu olmadan da </a:t>
            </a:r>
            <a:r>
              <a:rPr lang="tr-TR" dirty="0" err="1"/>
              <a:t>yağılabilr</a:t>
            </a:r>
            <a:r>
              <a:rPr lang="tr-TR" dirty="0"/>
              <a:t> testi başarı ile tamamlayanlarda çok büyük olasılıkla ODS yok diyebilirken yapamayanlarda </a:t>
            </a:r>
            <a:r>
              <a:rPr lang="tr-TR" dirty="0" err="1"/>
              <a:t>sensitivitesi</a:t>
            </a:r>
            <a:r>
              <a:rPr lang="tr-TR" dirty="0"/>
              <a:t> düşük olduğu için diğer testlere gereksinim vardır.</a:t>
            </a:r>
          </a:p>
          <a:p>
            <a:r>
              <a:rPr lang="tr-TR" dirty="0"/>
              <a:t>sağlıklı erişkinlerin dahi balonu çıkartamadığı yayınlardan sonra başarısız olgularda yapay </a:t>
            </a:r>
            <a:r>
              <a:rPr lang="tr-TR" dirty="0" err="1"/>
              <a:t>gayta</a:t>
            </a:r>
            <a:r>
              <a:rPr lang="tr-TR" dirty="0"/>
              <a:t> ile yapmaya başladık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95DD2-7B77-8A4B-87AD-C1796FC7244D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49473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95DD2-7B77-8A4B-87AD-C1796FC7244D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7038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Hepimizin bildiği gibi kabızlığın çok farklı nedenleri vardır ve aynı hastada birden fazla neden bulunabilir.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95DD2-7B77-8A4B-87AD-C1796FC7244D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9276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Nedenlerine göre </a:t>
            </a:r>
            <a:r>
              <a:rPr lang="tr-TR" dirty="0" err="1"/>
              <a:t>primer</a:t>
            </a:r>
            <a:r>
              <a:rPr lang="tr-TR" dirty="0"/>
              <a:t> ya da </a:t>
            </a:r>
            <a:r>
              <a:rPr lang="tr-TR" dirty="0" err="1"/>
              <a:t>sekonde</a:t>
            </a:r>
            <a:r>
              <a:rPr lang="tr-TR" dirty="0"/>
              <a:t> olarak sınıflayacağımız bu durumda tanıyı doğru olarak koyabilmemiz için hastaları etraflıca irdelemek </a:t>
            </a:r>
            <a:r>
              <a:rPr lang="tr-TR" dirty="0" err="1"/>
              <a:t>gerekit</a:t>
            </a:r>
            <a:r>
              <a:rPr lang="tr-TR" dirty="0"/>
              <a:t>..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95DD2-7B77-8A4B-87AD-C1796FC7244D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79994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Ve bu irdelemeyi yaparken özellikle </a:t>
            </a:r>
            <a:r>
              <a:rPr lang="tr-TR" dirty="0" err="1"/>
              <a:t>malignite</a:t>
            </a:r>
            <a:r>
              <a:rPr lang="tr-TR" dirty="0"/>
              <a:t> veya </a:t>
            </a:r>
            <a:r>
              <a:rPr lang="tr-TR" dirty="0" err="1"/>
              <a:t>İBH’yı</a:t>
            </a:r>
            <a:r>
              <a:rPr lang="tr-TR" dirty="0"/>
              <a:t> ekarte edilmelidir. Olası şüphede  </a:t>
            </a:r>
            <a:r>
              <a:rPr lang="tr-TR" dirty="0" err="1"/>
              <a:t>kolonoskopi</a:t>
            </a:r>
            <a:r>
              <a:rPr lang="tr-TR" dirty="0"/>
              <a:t> gibi gerekli tetkikler yapılmalıdır.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95DD2-7B77-8A4B-87AD-C1796FC7244D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81071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Alarm semptomları yokluğunda ve </a:t>
            </a:r>
            <a:r>
              <a:rPr lang="tr-TR" dirty="0" err="1"/>
              <a:t>sekonder</a:t>
            </a:r>
            <a:r>
              <a:rPr lang="tr-TR" dirty="0"/>
              <a:t> nedenler dışlandıktan sonra ayırıcı tanı sorgulanmalıdır. Çoğunlukla üç farklı yakınmalarla başvururlar. Ya karın ağrısı, karında rahatsızlık hissi ön planda </a:t>
            </a:r>
            <a:r>
              <a:rPr lang="tr-TR" dirty="0" err="1"/>
              <a:t>dır</a:t>
            </a:r>
            <a:r>
              <a:rPr lang="tr-TR" dirty="0"/>
              <a:t> , ya fonksiyonel bozukluğa bağlı nedenlerle  ki eğer bozukluk sadece  kolonda ise uzun günler boyuncu </a:t>
            </a:r>
            <a:r>
              <a:rPr lang="tr-TR" dirty="0" err="1"/>
              <a:t>defekasyon</a:t>
            </a:r>
            <a:r>
              <a:rPr lang="tr-TR" dirty="0"/>
              <a:t> yapmamasına karşı ağrısız şişkinlikle gelirken fonksiyon bozukluğu rektumda ise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95DD2-7B77-8A4B-87AD-C1796FC7244D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37551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Kronik </a:t>
            </a:r>
            <a:r>
              <a:rPr lang="tr-TR" dirty="0" err="1"/>
              <a:t>konstipasyonlu</a:t>
            </a:r>
            <a:r>
              <a:rPr lang="tr-TR" dirty="0"/>
              <a:t> hastada fonksiyonel </a:t>
            </a:r>
            <a:r>
              <a:rPr lang="tr-TR" dirty="0" err="1"/>
              <a:t>kosntipasyonu</a:t>
            </a:r>
            <a:r>
              <a:rPr lang="tr-TR" dirty="0"/>
              <a:t> </a:t>
            </a:r>
            <a:r>
              <a:rPr lang="tr-TR" dirty="0" err="1"/>
              <a:t>irritabl</a:t>
            </a:r>
            <a:r>
              <a:rPr lang="tr-TR" dirty="0"/>
              <a:t> </a:t>
            </a:r>
            <a:r>
              <a:rPr lang="tr-TR" dirty="0" err="1"/>
              <a:t>barsaktan</a:t>
            </a:r>
            <a:r>
              <a:rPr lang="tr-TR" dirty="0"/>
              <a:t> ayırmak </a:t>
            </a:r>
            <a:r>
              <a:rPr lang="tr-TR" dirty="0" err="1"/>
              <a:t>önemlidiri</a:t>
            </a:r>
            <a:r>
              <a:rPr lang="tr-TR" dirty="0"/>
              <a:t> bunun için 2016 yılında </a:t>
            </a:r>
            <a:r>
              <a:rPr lang="tr-TR" dirty="0" err="1"/>
              <a:t>gncellenen</a:t>
            </a:r>
            <a:r>
              <a:rPr lang="tr-TR" dirty="0"/>
              <a:t> </a:t>
            </a:r>
            <a:r>
              <a:rPr lang="tr-TR" dirty="0" err="1"/>
              <a:t>rome</a:t>
            </a:r>
            <a:r>
              <a:rPr lang="tr-TR" dirty="0"/>
              <a:t> 4 kriterleri yardımcı olabilir. </a:t>
            </a:r>
            <a:r>
              <a:rPr lang="tr-TR" dirty="0" err="1"/>
              <a:t>İbs</a:t>
            </a:r>
            <a:r>
              <a:rPr lang="tr-TR" dirty="0"/>
              <a:t> dışlandıktan sonra </a:t>
            </a:r>
            <a:r>
              <a:rPr lang="tr-TR" dirty="0" err="1"/>
              <a:t>oDS</a:t>
            </a:r>
            <a:r>
              <a:rPr lang="tr-TR" dirty="0"/>
              <a:t> ile yavaş </a:t>
            </a:r>
            <a:r>
              <a:rPr lang="tr-TR" dirty="0" err="1"/>
              <a:t>transitli</a:t>
            </a:r>
            <a:r>
              <a:rPr lang="tr-TR" dirty="0"/>
              <a:t> </a:t>
            </a:r>
            <a:r>
              <a:rPr lang="tr-TR" dirty="0" err="1"/>
              <a:t>kolonik</a:t>
            </a:r>
            <a:r>
              <a:rPr lang="tr-TR" dirty="0"/>
              <a:t> </a:t>
            </a:r>
            <a:r>
              <a:rPr lang="tr-TR" dirty="0" err="1"/>
              <a:t>konstiipasyonu</a:t>
            </a:r>
            <a:r>
              <a:rPr lang="tr-TR" dirty="0"/>
              <a:t> ayrımı için yine bazı kriterler yardımcı olabilir.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95DD2-7B77-8A4B-87AD-C1796FC7244D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86275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Obstüktif</a:t>
            </a:r>
            <a:r>
              <a:rPr lang="tr-TR" dirty="0"/>
              <a:t> </a:t>
            </a:r>
            <a:r>
              <a:rPr lang="tr-TR" dirty="0" err="1"/>
              <a:t>defekasyona</a:t>
            </a:r>
            <a:r>
              <a:rPr lang="tr-TR" dirty="0"/>
              <a:t> neden </a:t>
            </a:r>
            <a:r>
              <a:rPr lang="tr-TR" dirty="0" err="1"/>
              <a:t>rektosel</a:t>
            </a:r>
            <a:r>
              <a:rPr lang="tr-TR" dirty="0"/>
              <a:t> </a:t>
            </a:r>
            <a:r>
              <a:rPr lang="tr-TR" dirty="0" err="1"/>
              <a:t>prolapsus</a:t>
            </a:r>
            <a:r>
              <a:rPr lang="tr-TR" dirty="0"/>
              <a:t> gibi mekanik nedenler yol açabileceği gibi rektum ile anal kanal arasındaki sinerjinin bozulmasına neden olan durumlarda yol açabilir. Aynı hastada her iki nedende </a:t>
            </a:r>
            <a:r>
              <a:rPr lang="tr-TR" dirty="0" err="1"/>
              <a:t>bulunabilrir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95DD2-7B77-8A4B-87AD-C1796FC7244D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91267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 </a:t>
            </a:r>
            <a:r>
              <a:rPr lang="tr-TR" dirty="0" err="1"/>
              <a:t>fekal</a:t>
            </a:r>
            <a:r>
              <a:rPr lang="tr-TR" dirty="0"/>
              <a:t> içerik rektuma geldiğinde </a:t>
            </a:r>
            <a:r>
              <a:rPr lang="tr-TR" dirty="0" err="1"/>
              <a:t>rektal</a:t>
            </a:r>
            <a:r>
              <a:rPr lang="tr-TR" dirty="0"/>
              <a:t> duvarı genişler ve </a:t>
            </a:r>
            <a:r>
              <a:rPr lang="tr-TR" dirty="0" err="1"/>
              <a:t>rektal</a:t>
            </a:r>
            <a:r>
              <a:rPr lang="tr-TR" dirty="0"/>
              <a:t> duvardan çıkan uyarılar </a:t>
            </a:r>
            <a:r>
              <a:rPr lang="tr-TR" dirty="0" err="1"/>
              <a:t>medulla</a:t>
            </a:r>
            <a:r>
              <a:rPr lang="tr-TR" dirty="0"/>
              <a:t> </a:t>
            </a:r>
            <a:r>
              <a:rPr lang="tr-TR" dirty="0" err="1"/>
              <a:t>spinalise</a:t>
            </a:r>
            <a:r>
              <a:rPr lang="tr-TR" dirty="0"/>
              <a:t> gelir. Buradan kortekse ulaşarak farkında olmamızı sağlar. Yine </a:t>
            </a:r>
            <a:r>
              <a:rPr lang="tr-TR" dirty="0" err="1"/>
              <a:t>rektal</a:t>
            </a:r>
            <a:r>
              <a:rPr lang="tr-TR" dirty="0"/>
              <a:t> uyarılar </a:t>
            </a:r>
            <a:r>
              <a:rPr lang="tr-TR" dirty="0" err="1"/>
              <a:t>spianl</a:t>
            </a:r>
            <a:r>
              <a:rPr lang="tr-TR" dirty="0"/>
              <a:t> </a:t>
            </a:r>
            <a:r>
              <a:rPr lang="tr-TR" dirty="0" err="1"/>
              <a:t>kanlada</a:t>
            </a:r>
            <a:r>
              <a:rPr lang="tr-TR" dirty="0"/>
              <a:t> bir reflekse neden </a:t>
            </a:r>
            <a:r>
              <a:rPr lang="tr-TR" dirty="0" err="1"/>
              <a:t>olar</a:t>
            </a:r>
            <a:r>
              <a:rPr lang="tr-TR" dirty="0"/>
              <a:t>. Rektumun </a:t>
            </a:r>
            <a:r>
              <a:rPr lang="tr-TR" dirty="0" err="1"/>
              <a:t>gerilemsiyle</a:t>
            </a:r>
            <a:r>
              <a:rPr lang="tr-TR" dirty="0"/>
              <a:t> başlayıp </a:t>
            </a:r>
            <a:r>
              <a:rPr lang="tr-TR" dirty="0" err="1"/>
              <a:t>internal</a:t>
            </a:r>
            <a:r>
              <a:rPr lang="tr-TR" dirty="0"/>
              <a:t> anal </a:t>
            </a:r>
            <a:r>
              <a:rPr lang="tr-TR" dirty="0" err="1"/>
              <a:t>sfinkterin</a:t>
            </a:r>
            <a:r>
              <a:rPr lang="tr-TR" dirty="0"/>
              <a:t> gevşemesiyle </a:t>
            </a:r>
            <a:r>
              <a:rPr lang="tr-TR" dirty="0" err="1"/>
              <a:t>sonalan</a:t>
            </a:r>
            <a:r>
              <a:rPr lang="tr-TR" dirty="0"/>
              <a:t> bu </a:t>
            </a:r>
            <a:r>
              <a:rPr lang="tr-TR" dirty="0" err="1"/>
              <a:t>refeks</a:t>
            </a:r>
            <a:r>
              <a:rPr lang="tr-TR" dirty="0"/>
              <a:t> sayesinde </a:t>
            </a:r>
            <a:r>
              <a:rPr lang="tr-TR" dirty="0" err="1"/>
              <a:t>fekal</a:t>
            </a:r>
            <a:r>
              <a:rPr lang="tr-TR" dirty="0"/>
              <a:t> içerik anal kanal geçerek içeriği hakkında bilgi sahibi olmamızı sağlar.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95DD2-7B77-8A4B-87AD-C1796FC7244D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6275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E856E68-B4A5-7D4D-B108-44E1E9C200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2C77FA1-46DC-B04F-9E66-EF8E351935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2745669-90E8-2249-985C-7FEF327B7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CF87B-3E8C-3049-8681-308D1DED34AA}" type="datetimeFigureOut">
              <a:rPr lang="tr-TR" smtClean="0"/>
              <a:t>24.11.2018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7F5C33D-8907-8F40-8719-F8A066ED1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CF6F32-8A3B-B549-A1B2-053B5EBB5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C8CF-9F8D-6E4B-B1D5-22A8974344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9330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C748545-81EC-CB44-A39C-A01919C54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ABD35F5-1BBD-D149-AF30-77C74C2CAB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13DDF60-A7A9-7347-ACB9-3CC317114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CF87B-3E8C-3049-8681-308D1DED34AA}" type="datetimeFigureOut">
              <a:rPr lang="tr-TR" smtClean="0"/>
              <a:t>24.11.2018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468C27C-B3B9-F048-B885-B385AA2D1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5CFA36A-1177-5B47-B3E2-6280E0CDB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C8CF-9F8D-6E4B-B1D5-22A8974344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2499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F11B1A11-3B79-934D-BF5E-41727D75FD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492BAD7-DB0F-154D-8766-80BC727A42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90C15E2-A277-9347-BFD0-311CAEA11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CF87B-3E8C-3049-8681-308D1DED34AA}" type="datetimeFigureOut">
              <a:rPr lang="tr-TR" smtClean="0"/>
              <a:t>24.11.2018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9EC013F-2734-1941-968B-AB2751CE5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522A729-1EE2-4B41-B14F-5F88551F8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C8CF-9F8D-6E4B-B1D5-22A8974344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0001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7884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024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8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50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993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9619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9163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1177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1143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7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705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82ABC14-B62D-1A4E-A18D-7F72E69FA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1AABAF-8EF6-EA49-AD51-2DDA18AC89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C3D47B7-96A7-C643-AED0-F41D677CD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CF87B-3E8C-3049-8681-308D1DED34AA}" type="datetimeFigureOut">
              <a:rPr lang="tr-TR" smtClean="0"/>
              <a:t>24.11.2018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3D2A52A-DF95-314C-9ABA-470457988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A27D1E6-4234-634C-9BCB-6C4DCAB2C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C8CF-9F8D-6E4B-B1D5-22A8974344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25165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71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2969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2627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4170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5912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717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8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50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8132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3415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0151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702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460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1EA5BBB-10B0-EC42-B240-0CA3D2E4D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9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6C8CA72-CB5C-B84B-8E4C-08D34AA888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52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5451BBA-BF81-CC4F-A9D6-2CF9E76B6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CF87B-3E8C-3049-8681-308D1DED34AA}" type="datetimeFigureOut">
              <a:rPr lang="tr-TR" smtClean="0"/>
              <a:t>24.11.2018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5A1550A-9DC7-6945-B931-1F97F7146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3B8F9C0-9D81-0B4E-B360-528DA794B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C8CF-9F8D-6E4B-B1D5-22A8974344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66527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6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2272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6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1431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6206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5099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6092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1226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7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9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5440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8649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4441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454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98E320D-1A03-6544-8AB8-7192DF8C9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9EF11C-4275-6446-A751-A2DD0278FA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83FA2EB-4062-2744-ADF5-D6D5A9A2A4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CB9A12C-8ACF-BA45-A6EE-D630C4E42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CF87B-3E8C-3049-8681-308D1DED34AA}" type="datetimeFigureOut">
              <a:rPr lang="tr-TR" smtClean="0"/>
              <a:t>24.11.2018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C9E0B8D-1812-B640-89FA-586A93877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2C918D7-F8C6-8F47-9262-603106320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C8CF-9F8D-6E4B-B1D5-22A8974344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86330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178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5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54468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59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8049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0943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5950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4330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07332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6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8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239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8568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90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FB385F-5992-214B-9C1E-A20C2AF84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C2F8634-C597-2E40-9ECD-4CB06AD46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D4D3D9E-68E2-0843-9E71-DDDC3CA823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0099685C-7C69-5344-B0C9-8D333A1F7B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D7B2740-2A14-2345-BD73-5BDDAD213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5F138E9-E35C-D74F-BB38-34F2F23AF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CF87B-3E8C-3049-8681-308D1DED34AA}" type="datetimeFigureOut">
              <a:rPr lang="tr-TR" smtClean="0"/>
              <a:t>24.11.2018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9AB10962-8670-2B47-A1A9-BB3AE4372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BE4864F2-B8A2-FD4B-A1C6-C800B0060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C8CF-9F8D-6E4B-B1D5-22A8974344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471616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00123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09254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4538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51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88250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75176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26907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79414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51569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5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7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98048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611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F73727D-50CC-7947-AB97-AE0FFD84B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5AC167C-93F4-6E4B-A17C-AD7CD9A67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CF87B-3E8C-3049-8681-308D1DED34AA}" type="datetimeFigureOut">
              <a:rPr lang="tr-TR" smtClean="0"/>
              <a:t>24.11.2018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6765624-3403-A74F-91D2-3F00EBD2E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3DFEC38-50C3-6C43-9652-439989CDD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C8CF-9F8D-6E4B-B1D5-22A8974344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109113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80367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9096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23896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39763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39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7511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17121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78868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65844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61490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685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7B14171-2386-AA4F-BFB1-ACCECEA81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CF87B-3E8C-3049-8681-308D1DED34AA}" type="datetimeFigureOut">
              <a:rPr lang="tr-TR" smtClean="0"/>
              <a:t>24.11.2018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3E56645D-5CE0-2448-A464-1119084F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DB14842-B9B6-9A40-B6F7-DE63A12E1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C8CF-9F8D-6E4B-B1D5-22A8974344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599842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7795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93776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09829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61791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30605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16962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7756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613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261C2E9-2938-014C-B183-1E9696E68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B8A61F0-1E34-E44D-85E8-B0F7CF323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8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2B8E316-2761-5948-BF09-E5E3D78C3B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3CC1EF2-FDEE-A543-9F19-8F4AB26D9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CF87B-3E8C-3049-8681-308D1DED34AA}" type="datetimeFigureOut">
              <a:rPr lang="tr-TR" smtClean="0"/>
              <a:t>24.11.2018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F28B66B-BBE3-D64B-9EE2-ECBE7A502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11866CC-04BB-4F4D-B54E-D4DDB6A74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C8CF-9F8D-6E4B-B1D5-22A8974344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5008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D585EA0-7853-5040-89A5-AEC23C689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D2387A2-5C64-D842-B1F2-21BC4E84D1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83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086E022-90B2-294D-9004-BA9CFD709C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577D74B-F958-C84C-8D27-C78F0AB80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CF87B-3E8C-3049-8681-308D1DED34AA}" type="datetimeFigureOut">
              <a:rPr lang="tr-TR" smtClean="0"/>
              <a:t>24.11.2018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C9030D2-4E96-ED42-BD4F-580602222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86DE71C-62D6-4346-9CF2-8A17161C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C8CF-9F8D-6E4B-B1D5-22A8974344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3783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A208462-0A86-D443-92FA-C23726AEF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1C01FC4-D30A-E240-873A-55764EE2C1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88A69EC-CC2D-F040-8FB3-FE5345DCB3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4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CF87B-3E8C-3049-8681-308D1DED34AA}" type="datetimeFigureOut">
              <a:rPr lang="tr-TR" smtClean="0"/>
              <a:t>24.11.2018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CF97F2-90D2-7F4D-878B-CA764AEFB7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40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0D6FFAA-FECC-D14B-B385-C204B27246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4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8C8CF-9F8D-6E4B-B1D5-22A8974344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850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9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9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9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470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9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9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9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149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8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8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8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074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11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6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6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6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648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A8D712EE-EE9F-4775-9965-3C24419150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24.11.2018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48EC37BF-7D7D-44E3-AA9D-37029D8587F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987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1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emf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1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5" Type="http://schemas.openxmlformats.org/officeDocument/2006/relationships/image" Target="../media/image55.png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5" Type="http://schemas.openxmlformats.org/officeDocument/2006/relationships/image" Target="../media/image1.png"/><Relationship Id="rId4" Type="http://schemas.openxmlformats.org/officeDocument/2006/relationships/image" Target="../media/image5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5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5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8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6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emf"/><Relationship Id="rId4" Type="http://schemas.openxmlformats.org/officeDocument/2006/relationships/image" Target="../media/image6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27DC69B-BE59-EB40-BD4C-225302BB2D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ODS </a:t>
            </a:r>
            <a:r>
              <a:rPr lang="tr-TR" dirty="0" err="1"/>
              <a:t>değerlendirmesinde</a:t>
            </a:r>
            <a:r>
              <a:rPr lang="tr-TR" dirty="0"/>
              <a:t> hangi testler gerekli? 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54D16B8-93DA-1446-B3DF-6F72704794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/>
              <a:t>Dr. </a:t>
            </a:r>
            <a:r>
              <a:rPr lang="tr-TR" b="1" dirty="0" err="1"/>
              <a:t>İsmail</a:t>
            </a:r>
            <a:r>
              <a:rPr lang="tr-TR" b="1" dirty="0"/>
              <a:t> Cem Eray </a:t>
            </a:r>
          </a:p>
          <a:p>
            <a:r>
              <a:rPr lang="tr-TR" altLang="en-US" b="1" dirty="0">
                <a:solidFill>
                  <a:schemeClr val="tx2"/>
                </a:solidFill>
                <a:latin typeface="American Typewriter" panose="02090604020004020304" pitchFamily="18" charset="77"/>
                <a:ea typeface="ＭＳ Ｐゴシック" panose="020B0600070205080204" pitchFamily="34" charset="-128"/>
              </a:rPr>
              <a:t> Çukurova Üniversitesi Tıp Fakültesi Genel Cerrahi AD</a:t>
            </a:r>
            <a:br>
              <a:rPr lang="tr-TR" dirty="0"/>
            </a:br>
            <a:endParaRPr lang="tr-TR" dirty="0"/>
          </a:p>
        </p:txBody>
      </p:sp>
      <p:pic>
        <p:nvPicPr>
          <p:cNvPr id="6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4D1D5F9C-830D-0B4E-B922-6CA3E2A80CB1}"/>
              </a:ext>
            </a:extLst>
          </p:cNvPr>
          <p:cNvSpPr txBox="1"/>
          <p:nvPr/>
        </p:nvSpPr>
        <p:spPr>
          <a:xfrm>
            <a:off x="3606801" y="5825067"/>
            <a:ext cx="56726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	25. Selim </a:t>
            </a:r>
            <a:r>
              <a:rPr lang="tr-TR" dirty="0" err="1"/>
              <a:t>Anorektal</a:t>
            </a:r>
            <a:r>
              <a:rPr lang="tr-TR" dirty="0"/>
              <a:t> Hastalıklar Kursu</a:t>
            </a:r>
          </a:p>
          <a:p>
            <a:r>
              <a:rPr lang="tr-TR" dirty="0"/>
              <a:t>	24 Kasım 2018  Bülent Ecevit Üniversitesi </a:t>
            </a:r>
          </a:p>
          <a:p>
            <a:r>
              <a:rPr lang="tr-TR" dirty="0"/>
              <a:t>		Zonguldak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40948E0A-6B16-6449-AD0B-DAED6A0613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03" y="151495"/>
            <a:ext cx="13589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731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ODS için testler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err="1"/>
              <a:t>Kolonoskopi</a:t>
            </a:r>
            <a:endParaRPr lang="tr-TR" altLang="tr-TR" dirty="0"/>
          </a:p>
          <a:p>
            <a:r>
              <a:rPr lang="tr-TR" altLang="tr-TR" dirty="0"/>
              <a:t>Kolon transit çalışması</a:t>
            </a:r>
          </a:p>
          <a:p>
            <a:r>
              <a:rPr lang="tr-TR" altLang="tr-TR" dirty="0"/>
              <a:t>Balon </a:t>
            </a:r>
            <a:r>
              <a:rPr lang="tr-TR" altLang="tr-TR" dirty="0" err="1"/>
              <a:t>ekspulsiyon</a:t>
            </a:r>
            <a:r>
              <a:rPr lang="tr-TR" altLang="tr-TR" dirty="0"/>
              <a:t> testi</a:t>
            </a:r>
          </a:p>
          <a:p>
            <a:r>
              <a:rPr lang="tr-TR" altLang="tr-TR" dirty="0"/>
              <a:t>Anal </a:t>
            </a:r>
            <a:r>
              <a:rPr lang="tr-TR" altLang="tr-TR" dirty="0" err="1"/>
              <a:t>manometri</a:t>
            </a:r>
            <a:endParaRPr lang="tr-TR" altLang="tr-TR" dirty="0"/>
          </a:p>
          <a:p>
            <a:r>
              <a:rPr lang="tr-TR" altLang="tr-TR" dirty="0" err="1"/>
              <a:t>Defekografi</a:t>
            </a:r>
            <a:endParaRPr lang="tr-TR" altLang="tr-TR" dirty="0"/>
          </a:p>
          <a:p>
            <a:r>
              <a:rPr lang="tr-TR" altLang="tr-TR" dirty="0"/>
              <a:t>DTP-US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7" b="45898"/>
          <a:stretch/>
        </p:blipFill>
        <p:spPr bwMode="auto">
          <a:xfrm>
            <a:off x="4790393" y="1825673"/>
            <a:ext cx="7151431" cy="2869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6D7F113C-07A2-9045-B576-5D703D338EAD}"/>
              </a:ext>
            </a:extLst>
          </p:cNvPr>
          <p:cNvSpPr/>
          <p:nvPr/>
        </p:nvSpPr>
        <p:spPr>
          <a:xfrm>
            <a:off x="10603025" y="3318934"/>
            <a:ext cx="786526" cy="724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917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Öykü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Defekasyon</a:t>
            </a:r>
            <a:r>
              <a:rPr lang="tr-TR" dirty="0"/>
              <a:t> sırasında yapılan manevralar</a:t>
            </a:r>
          </a:p>
          <a:p>
            <a:pPr lvl="1"/>
            <a:r>
              <a:rPr lang="tr-TR" dirty="0"/>
              <a:t>Vajinal </a:t>
            </a:r>
            <a:r>
              <a:rPr lang="tr-TR" dirty="0" err="1"/>
              <a:t>dijitasyon</a:t>
            </a:r>
            <a:r>
              <a:rPr lang="tr-TR" dirty="0">
                <a:sym typeface="Wingdings" panose="05000000000000000000" pitchFamily="2" charset="2"/>
              </a:rPr>
              <a:t> </a:t>
            </a:r>
            <a:r>
              <a:rPr lang="tr-TR" dirty="0" err="1">
                <a:sym typeface="Wingdings" panose="05000000000000000000" pitchFamily="2" charset="2"/>
              </a:rPr>
              <a:t>rektoseli</a:t>
            </a:r>
            <a:endParaRPr lang="tr-TR" dirty="0">
              <a:sym typeface="Wingdings" panose="05000000000000000000" pitchFamily="2" charset="2"/>
            </a:endParaRPr>
          </a:p>
          <a:p>
            <a:pPr lvl="1"/>
            <a:r>
              <a:rPr lang="tr-TR" dirty="0">
                <a:sym typeface="Wingdings" panose="05000000000000000000" pitchFamily="2" charset="2"/>
              </a:rPr>
              <a:t>Öne doğru eğilme </a:t>
            </a:r>
            <a:r>
              <a:rPr lang="tr-TR" dirty="0" err="1">
                <a:sym typeface="Wingdings" panose="05000000000000000000" pitchFamily="2" charset="2"/>
              </a:rPr>
              <a:t>enteroseli</a:t>
            </a:r>
            <a:endParaRPr lang="tr-TR" dirty="0">
              <a:sym typeface="Wingdings" panose="05000000000000000000" pitchFamily="2" charset="2"/>
            </a:endParaRPr>
          </a:p>
          <a:p>
            <a:pPr lvl="1"/>
            <a:r>
              <a:rPr lang="tr-TR" dirty="0">
                <a:sym typeface="Wingdings" panose="05000000000000000000" pitchFamily="2" charset="2"/>
              </a:rPr>
              <a:t>Anüs etrafına masaj zayıf </a:t>
            </a:r>
            <a:r>
              <a:rPr lang="tr-TR" dirty="0" err="1">
                <a:sym typeface="Wingdings" panose="05000000000000000000" pitchFamily="2" charset="2"/>
              </a:rPr>
              <a:t>rektal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kontraktiliteyi</a:t>
            </a:r>
            <a:endParaRPr lang="tr-TR" dirty="0">
              <a:sym typeface="Wingdings" panose="05000000000000000000" pitchFamily="2" charset="2"/>
            </a:endParaRPr>
          </a:p>
          <a:p>
            <a:pPr lvl="1"/>
            <a:r>
              <a:rPr lang="tr-TR" dirty="0">
                <a:sym typeface="Wingdings" panose="05000000000000000000" pitchFamily="2" charset="2"/>
              </a:rPr>
              <a:t>Lavman/</a:t>
            </a:r>
            <a:r>
              <a:rPr lang="tr-TR" dirty="0" err="1">
                <a:sym typeface="Wingdings" panose="05000000000000000000" pitchFamily="2" charset="2"/>
              </a:rPr>
              <a:t>suppozotuvarmegarektumu</a:t>
            </a:r>
            <a:endParaRPr lang="tr-TR" dirty="0">
              <a:sym typeface="Wingdings" panose="05000000000000000000" pitchFamily="2" charset="2"/>
            </a:endParaRPr>
          </a:p>
          <a:p>
            <a:pPr lvl="1"/>
            <a:r>
              <a:rPr lang="tr-TR" dirty="0" err="1">
                <a:sym typeface="Wingdings" panose="05000000000000000000" pitchFamily="2" charset="2"/>
              </a:rPr>
              <a:t>Perinenin</a:t>
            </a:r>
            <a:r>
              <a:rPr lang="tr-TR" dirty="0">
                <a:sym typeface="Wingdings" panose="05000000000000000000" pitchFamily="2" charset="2"/>
              </a:rPr>
              <a:t> desteklenmesi ise </a:t>
            </a:r>
            <a:r>
              <a:rPr lang="tr-TR" dirty="0" err="1">
                <a:sym typeface="Wingdings" panose="05000000000000000000" pitchFamily="2" charset="2"/>
              </a:rPr>
              <a:t>perineal</a:t>
            </a:r>
            <a:r>
              <a:rPr lang="tr-TR" dirty="0">
                <a:sym typeface="Wingdings" panose="05000000000000000000" pitchFamily="2" charset="2"/>
              </a:rPr>
              <a:t> çökmeyi düşündür.</a:t>
            </a:r>
          </a:p>
        </p:txBody>
      </p:sp>
      <p:pic>
        <p:nvPicPr>
          <p:cNvPr id="4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4648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DİJİTAL REKTAL MUAYENE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 err="1"/>
              <a:t>Dissinerjik</a:t>
            </a:r>
            <a:r>
              <a:rPr lang="tr-TR" dirty="0"/>
              <a:t> </a:t>
            </a:r>
            <a:r>
              <a:rPr lang="tr-TR" dirty="0" err="1"/>
              <a:t>defekasyonu</a:t>
            </a:r>
            <a:r>
              <a:rPr lang="tr-TR" dirty="0"/>
              <a:t> saptamada %77 </a:t>
            </a:r>
            <a:r>
              <a:rPr lang="tr-TR" dirty="0" err="1"/>
              <a:t>sensitivite</a:t>
            </a:r>
            <a:r>
              <a:rPr lang="tr-TR" dirty="0"/>
              <a:t>, %87 </a:t>
            </a:r>
            <a:r>
              <a:rPr lang="tr-TR" dirty="0" err="1"/>
              <a:t>spesifite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117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DİJİTAL REKTAL MUAYENE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 err="1"/>
              <a:t>Dissinerjik</a:t>
            </a:r>
            <a:r>
              <a:rPr lang="tr-TR" dirty="0"/>
              <a:t> </a:t>
            </a:r>
            <a:r>
              <a:rPr lang="tr-TR" dirty="0" err="1"/>
              <a:t>defekasyonu</a:t>
            </a:r>
            <a:r>
              <a:rPr lang="tr-TR" dirty="0"/>
              <a:t> saptamada %77 </a:t>
            </a:r>
            <a:r>
              <a:rPr lang="tr-TR" dirty="0" err="1"/>
              <a:t>sensitivite</a:t>
            </a:r>
            <a:r>
              <a:rPr lang="tr-TR" dirty="0"/>
              <a:t>, %87 </a:t>
            </a:r>
            <a:r>
              <a:rPr lang="tr-TR" dirty="0" err="1"/>
              <a:t>spesifite</a:t>
            </a:r>
            <a:endParaRPr lang="tr-TR" dirty="0"/>
          </a:p>
          <a:p>
            <a:r>
              <a:rPr lang="tr-TR" dirty="0" err="1"/>
              <a:t>İntususepsiyon</a:t>
            </a:r>
            <a:r>
              <a:rPr lang="tr-TR" dirty="0"/>
              <a:t>, </a:t>
            </a:r>
            <a:r>
              <a:rPr lang="tr-TR" dirty="0" err="1"/>
              <a:t>rektosel</a:t>
            </a:r>
            <a:endParaRPr lang="tr-TR" dirty="0"/>
          </a:p>
        </p:txBody>
      </p:sp>
      <p:pic>
        <p:nvPicPr>
          <p:cNvPr id="4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0063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DİJİTAL REKTAL MUAYENE</a:t>
            </a:r>
          </a:p>
        </p:txBody>
      </p:sp>
      <p:pic>
        <p:nvPicPr>
          <p:cNvPr id="4" name="IMG_6066.MO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28851" y="1825625"/>
            <a:ext cx="7735888" cy="4351338"/>
          </a:xfrm>
        </p:spPr>
      </p:pic>
      <p:pic>
        <p:nvPicPr>
          <p:cNvPr id="5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212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8" y="5822180"/>
            <a:ext cx="5958385" cy="1035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48"/>
          <a:stretch/>
        </p:blipFill>
        <p:spPr bwMode="auto">
          <a:xfrm>
            <a:off x="174263" y="1017449"/>
            <a:ext cx="12017740" cy="1346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605091"/>
            <a:ext cx="8533264" cy="2539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41866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ENDOSKOPİK REKTAL MUAYENE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7" y="1825625"/>
            <a:ext cx="4279711" cy="4351338"/>
          </a:xfrm>
        </p:spPr>
        <p:txBody>
          <a:bodyPr/>
          <a:lstStyle/>
          <a:p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/>
              <a:t>Rektoskopi</a:t>
            </a:r>
            <a:r>
              <a:rPr lang="tr-TR" dirty="0"/>
              <a:t> ile ıkınma sırasına </a:t>
            </a:r>
            <a:r>
              <a:rPr lang="tr-TR" dirty="0" err="1"/>
              <a:t>rektoskopun</a:t>
            </a:r>
            <a:r>
              <a:rPr lang="tr-TR" dirty="0"/>
              <a:t> içine mukozanın </a:t>
            </a:r>
            <a:r>
              <a:rPr lang="tr-TR" dirty="0" err="1"/>
              <a:t>protrüde</a:t>
            </a:r>
            <a:r>
              <a:rPr lang="tr-TR" dirty="0"/>
              <a:t> olup olmadığı </a:t>
            </a:r>
            <a:r>
              <a:rPr lang="tr-TR" dirty="0" err="1"/>
              <a:t>değerlendirilebilinir</a:t>
            </a:r>
            <a:r>
              <a:rPr lang="tr-TR" dirty="0"/>
              <a:t>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151" y="2580720"/>
            <a:ext cx="3991544" cy="2654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82" y="365129"/>
            <a:ext cx="4605937" cy="141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40" y="2164292"/>
            <a:ext cx="4313225" cy="4693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065" y="365133"/>
            <a:ext cx="6139875" cy="286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097" y="3225852"/>
            <a:ext cx="6232735" cy="322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8510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65" y="214290"/>
            <a:ext cx="10782299" cy="785818"/>
          </a:xfrm>
        </p:spPr>
        <p:txBody>
          <a:bodyPr>
            <a:normAutofit/>
          </a:bodyPr>
          <a:lstStyle/>
          <a:p>
            <a:r>
              <a:rPr lang="tr-TR" sz="4000" dirty="0">
                <a:latin typeface="+mn-lt"/>
              </a:rPr>
              <a:t>Kolon transit zamanı ölçümü: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61" y="1000108"/>
            <a:ext cx="11010939" cy="564360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60000"/>
              </a:lnSpc>
            </a:pPr>
            <a:r>
              <a:rPr lang="tr-TR" dirty="0"/>
              <a:t>Klinik kullanımda tek kapsül yöntemi yeterli </a:t>
            </a:r>
          </a:p>
          <a:p>
            <a:pPr>
              <a:lnSpc>
                <a:spcPct val="160000"/>
              </a:lnSpc>
            </a:pPr>
            <a:r>
              <a:rPr lang="tr-TR" dirty="0"/>
              <a:t>Küçük </a:t>
            </a:r>
            <a:r>
              <a:rPr lang="tr-TR" dirty="0" err="1"/>
              <a:t>radyoopak</a:t>
            </a:r>
            <a:r>
              <a:rPr lang="tr-TR" dirty="0"/>
              <a:t> </a:t>
            </a:r>
            <a:r>
              <a:rPr lang="tr-TR" dirty="0" err="1"/>
              <a:t>markerlar</a:t>
            </a:r>
            <a:r>
              <a:rPr lang="tr-TR" dirty="0"/>
              <a:t> içeriyor. </a:t>
            </a:r>
          </a:p>
          <a:p>
            <a:pPr>
              <a:lnSpc>
                <a:spcPct val="160000"/>
              </a:lnSpc>
            </a:pPr>
            <a:r>
              <a:rPr lang="tr-TR" dirty="0"/>
              <a:t>24 markerlık bir kapsülde </a:t>
            </a:r>
          </a:p>
          <a:p>
            <a:pPr>
              <a:lnSpc>
                <a:spcPct val="160000"/>
              </a:lnSpc>
              <a:buNone/>
            </a:pPr>
            <a:r>
              <a:rPr lang="tr-TR" dirty="0"/>
              <a:t>		6 günde 5’den az marker kalması normaldir.</a:t>
            </a:r>
          </a:p>
          <a:p>
            <a:pPr>
              <a:lnSpc>
                <a:spcPct val="160000"/>
              </a:lnSpc>
              <a:buNone/>
            </a:pPr>
            <a:r>
              <a:rPr lang="tr-TR" dirty="0"/>
              <a:t>		6. günde 6 yada daha fazla marker tüm kolon trasesi boyunca dağınık izleniyorsa yavaş transit, Sadece solda izleniyorsa fonksiyonel çıkış-Dissinerjik </a:t>
            </a:r>
            <a:r>
              <a:rPr lang="tr-TR" dirty="0" err="1"/>
              <a:t>defekasyon</a:t>
            </a:r>
            <a:r>
              <a:rPr lang="tr-TR" dirty="0"/>
              <a:t> düşünülür</a:t>
            </a:r>
          </a:p>
          <a:p>
            <a:pPr>
              <a:lnSpc>
                <a:spcPct val="160000"/>
              </a:lnSpc>
            </a:pPr>
            <a:r>
              <a:rPr lang="tr-TR" dirty="0"/>
              <a:t>Başka bir deyişle 72. saatte %70’i, 5. günde %80’i atılmalıdır. </a:t>
            </a:r>
          </a:p>
          <a:p>
            <a:pPr marL="0" indent="0">
              <a:lnSpc>
                <a:spcPct val="160000"/>
              </a:lnSpc>
              <a:buNone/>
            </a:pPr>
            <a:endParaRPr lang="en-US" dirty="0">
              <a:latin typeface="Comic Sans MS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34" t="28468" r="28108" b="28246"/>
          <a:stretch/>
        </p:blipFill>
        <p:spPr bwMode="auto">
          <a:xfrm>
            <a:off x="6199836" y="1733312"/>
            <a:ext cx="2630295" cy="144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5024" y="1733312"/>
            <a:ext cx="1724261" cy="144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0721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/>
          <a:srcRect t="61" r="5998" b="21055"/>
          <a:stretch/>
        </p:blipFill>
        <p:spPr bwMode="auto">
          <a:xfrm>
            <a:off x="225243" y="151543"/>
            <a:ext cx="3350316" cy="439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 descr="F:\zonguldak\ODS PPTLER ve FOTOLAR\ctss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3870" y="2462185"/>
            <a:ext cx="3293495" cy="4395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143" y="1362231"/>
            <a:ext cx="3281287" cy="4395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7279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27DC69B-BE59-EB40-BD4C-225302BB2D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ODS </a:t>
            </a:r>
            <a:r>
              <a:rPr lang="tr-TR" dirty="0" err="1"/>
              <a:t>değerlendirmesinde</a:t>
            </a:r>
            <a:r>
              <a:rPr lang="tr-TR" dirty="0"/>
              <a:t> hangi testler gerekli? 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54D16B8-93DA-1446-B3DF-6F72704794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/>
              <a:t>Dr. </a:t>
            </a:r>
            <a:r>
              <a:rPr lang="tr-TR" b="1" dirty="0" err="1"/>
              <a:t>İsmail</a:t>
            </a:r>
            <a:r>
              <a:rPr lang="tr-TR" b="1" dirty="0"/>
              <a:t> Cem Eray </a:t>
            </a:r>
          </a:p>
          <a:p>
            <a:r>
              <a:rPr lang="tr-TR" altLang="en-US" b="1" dirty="0">
                <a:solidFill>
                  <a:schemeClr val="tx2"/>
                </a:solidFill>
                <a:latin typeface="American Typewriter" panose="02090604020004020304" pitchFamily="18" charset="77"/>
                <a:ea typeface="ＭＳ Ｐゴシック" panose="020B0600070205080204" pitchFamily="34" charset="-128"/>
              </a:rPr>
              <a:t> Çukurova Üniversitesi Tıp Fakültesi Genel Cerrahi AD</a:t>
            </a:r>
            <a:br>
              <a:rPr lang="tr-TR" dirty="0"/>
            </a:br>
            <a:endParaRPr lang="tr-TR" dirty="0"/>
          </a:p>
        </p:txBody>
      </p:sp>
      <p:pic>
        <p:nvPicPr>
          <p:cNvPr id="6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4D1D5F9C-830D-0B4E-B922-6CA3E2A80CB1}"/>
              </a:ext>
            </a:extLst>
          </p:cNvPr>
          <p:cNvSpPr txBox="1"/>
          <p:nvPr/>
        </p:nvSpPr>
        <p:spPr>
          <a:xfrm>
            <a:off x="3606801" y="5825067"/>
            <a:ext cx="56726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	25. Selim </a:t>
            </a:r>
            <a:r>
              <a:rPr lang="tr-TR" dirty="0" err="1"/>
              <a:t>Anorektal</a:t>
            </a:r>
            <a:r>
              <a:rPr lang="tr-TR" dirty="0"/>
              <a:t> Hastalıklar Kursu</a:t>
            </a:r>
          </a:p>
          <a:p>
            <a:r>
              <a:rPr lang="tr-TR" dirty="0"/>
              <a:t>	24 Kasım 2018  Bülent Ecevit Üniversitesi </a:t>
            </a:r>
          </a:p>
          <a:p>
            <a:r>
              <a:rPr lang="tr-TR" dirty="0"/>
              <a:t>		Zonguldak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40948E0A-6B16-6449-AD0B-DAED6A0613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03" y="151495"/>
            <a:ext cx="13589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5254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Anal Manometre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/>
              <a:t>İnternal sfinkter fonksiyonları</a:t>
            </a:r>
          </a:p>
          <a:p>
            <a:pPr>
              <a:lnSpc>
                <a:spcPct val="150000"/>
              </a:lnSpc>
            </a:pPr>
            <a:r>
              <a:rPr lang="tr-TR" dirty="0"/>
              <a:t>Eksternal sfinkter fonksiyonları</a:t>
            </a:r>
          </a:p>
          <a:p>
            <a:pPr>
              <a:lnSpc>
                <a:spcPct val="150000"/>
              </a:lnSpc>
            </a:pPr>
            <a:r>
              <a:rPr lang="tr-TR" dirty="0"/>
              <a:t>RAİR</a:t>
            </a:r>
          </a:p>
          <a:p>
            <a:pPr>
              <a:lnSpc>
                <a:spcPct val="150000"/>
              </a:lnSpc>
            </a:pPr>
            <a:r>
              <a:rPr lang="tr-TR" dirty="0"/>
              <a:t>Rektal komplians</a:t>
            </a:r>
          </a:p>
          <a:p>
            <a:pPr>
              <a:lnSpc>
                <a:spcPct val="150000"/>
              </a:lnSpc>
            </a:pPr>
            <a:r>
              <a:rPr lang="tr-TR" dirty="0" err="1"/>
              <a:t>Defekasyon</a:t>
            </a:r>
            <a:r>
              <a:rPr lang="tr-TR" dirty="0"/>
              <a:t> anormallikleri</a:t>
            </a:r>
          </a:p>
          <a:p>
            <a:pPr>
              <a:lnSpc>
                <a:spcPct val="150000"/>
              </a:lnSpc>
            </a:pPr>
            <a:r>
              <a:rPr lang="tr-TR" dirty="0"/>
              <a:t>Balon </a:t>
            </a:r>
            <a:r>
              <a:rPr lang="tr-TR" dirty="0" err="1"/>
              <a:t>ekspulsiyon</a:t>
            </a:r>
            <a:r>
              <a:rPr lang="tr-TR" dirty="0"/>
              <a:t> testi</a:t>
            </a:r>
          </a:p>
          <a:p>
            <a:endParaRPr lang="tr-T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/>
          <a:srcRect l="2921" b="14206"/>
          <a:stretch/>
        </p:blipFill>
        <p:spPr bwMode="auto">
          <a:xfrm>
            <a:off x="6687433" y="2251887"/>
            <a:ext cx="4336041" cy="2565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0399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Anal Manometre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İnternal sfinkter fonksiyonları</a:t>
            </a:r>
          </a:p>
          <a:p>
            <a:pPr>
              <a:lnSpc>
                <a:spcPct val="150000"/>
              </a:lnSpc>
            </a:pPr>
            <a:r>
              <a:rPr lang="tr-TR" dirty="0"/>
              <a:t>Eksternal sfinkter fonksiyonları</a:t>
            </a:r>
          </a:p>
          <a:p>
            <a:pPr>
              <a:lnSpc>
                <a:spcPct val="150000"/>
              </a:lnSpc>
            </a:pPr>
            <a:r>
              <a:rPr lang="tr-TR" dirty="0"/>
              <a:t>RAİR</a:t>
            </a:r>
          </a:p>
          <a:p>
            <a:pPr>
              <a:lnSpc>
                <a:spcPct val="150000"/>
              </a:lnSpc>
            </a:pPr>
            <a:r>
              <a:rPr lang="tr-TR" dirty="0"/>
              <a:t>Rektal komplians</a:t>
            </a:r>
          </a:p>
          <a:p>
            <a:pPr>
              <a:lnSpc>
                <a:spcPct val="150000"/>
              </a:lnSpc>
            </a:pPr>
            <a:r>
              <a:rPr lang="tr-TR" dirty="0"/>
              <a:t>Defekasyon anormallikleri</a:t>
            </a:r>
          </a:p>
          <a:p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453" y="1690698"/>
            <a:ext cx="3749675" cy="384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/>
          <a:srcRect r="52594" b="32686"/>
          <a:stretch/>
        </p:blipFill>
        <p:spPr bwMode="auto">
          <a:xfrm>
            <a:off x="9205528" y="1690692"/>
            <a:ext cx="2863645" cy="238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4364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Anal manometre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11" b="2807"/>
          <a:stretch/>
        </p:blipFill>
        <p:spPr bwMode="auto">
          <a:xfrm>
            <a:off x="838200" y="1364776"/>
            <a:ext cx="11270243" cy="3903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8676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dekanlık\Downloads\IMG_93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76" y="1825625"/>
            <a:ext cx="5510408" cy="327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kanlık\Downloads\IMG_933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387" y="1825627"/>
            <a:ext cx="5149775" cy="3278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Düz Ok Bağlayıcısı 3">
            <a:extLst>
              <a:ext uri="{FF2B5EF4-FFF2-40B4-BE49-F238E27FC236}">
                <a16:creationId xmlns:a16="http://schemas.microsoft.com/office/drawing/2014/main" id="{4FE3049F-3B32-E042-ACFC-83B63DEFD346}"/>
              </a:ext>
            </a:extLst>
          </p:cNvPr>
          <p:cNvCxnSpPr/>
          <p:nvPr/>
        </p:nvCxnSpPr>
        <p:spPr>
          <a:xfrm>
            <a:off x="1134533" y="2438400"/>
            <a:ext cx="540173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id="{EE6CB778-067D-6942-9F90-5C603C70D18E}"/>
              </a:ext>
            </a:extLst>
          </p:cNvPr>
          <p:cNvCxnSpPr/>
          <p:nvPr/>
        </p:nvCxnSpPr>
        <p:spPr>
          <a:xfrm>
            <a:off x="1134533" y="4478867"/>
            <a:ext cx="540173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5848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latin typeface="+mn-lt"/>
              </a:rPr>
              <a:t>Balon Ekspulsiyon Testi: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tr-TR" dirty="0"/>
              <a:t>4-10 cm uzunluğunda silikon, lateks, gaita formasyonunda balon, rektuma yerleştirilir ve 50 ml ılık su ile doldurulur.</a:t>
            </a:r>
          </a:p>
          <a:p>
            <a:pPr>
              <a:lnSpc>
                <a:spcPct val="150000"/>
              </a:lnSpc>
            </a:pPr>
            <a:r>
              <a:rPr lang="tr-TR" dirty="0"/>
              <a:t>Hastaya kronometre verilerek yalnız bırakılır. </a:t>
            </a:r>
          </a:p>
          <a:p>
            <a:pPr>
              <a:lnSpc>
                <a:spcPct val="150000"/>
              </a:lnSpc>
            </a:pPr>
            <a:r>
              <a:rPr lang="tr-TR" dirty="0"/>
              <a:t>Balonu çıkardığında kronometreyi durdurması istenir</a:t>
            </a:r>
          </a:p>
          <a:p>
            <a:pPr>
              <a:lnSpc>
                <a:spcPct val="150000"/>
              </a:lnSpc>
            </a:pPr>
            <a:r>
              <a:rPr lang="tr-TR" dirty="0"/>
              <a:t> Normalde 1 dakika içinde balon atılır. </a:t>
            </a:r>
          </a:p>
          <a:p>
            <a:pPr>
              <a:lnSpc>
                <a:spcPct val="150000"/>
              </a:lnSpc>
            </a:pPr>
            <a:r>
              <a:rPr lang="tr-TR" dirty="0"/>
              <a:t>Bunun 3 dakikadan uzun sürmesi halinde dissinerjik defekasyondan şüphelenilmelidir. 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79725" y="2606722"/>
            <a:ext cx="2974075" cy="2419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0706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ekanlık\Downloads\IMG_93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97" y="1194862"/>
            <a:ext cx="4933035" cy="5136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dekanlık\Downloads\IMG_9352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505" y="1194862"/>
            <a:ext cx="5323387" cy="5136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Başlık 1"/>
          <p:cNvSpPr txBox="1">
            <a:spLocks/>
          </p:cNvSpPr>
          <p:nvPr/>
        </p:nvSpPr>
        <p:spPr>
          <a:xfrm>
            <a:off x="990600" y="6715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/>
              <a:t>Balon </a:t>
            </a:r>
            <a:r>
              <a:rPr lang="tr-TR" dirty="0" err="1"/>
              <a:t>Ekspulsiyon</a:t>
            </a:r>
            <a:r>
              <a:rPr lang="tr-TR" dirty="0"/>
              <a:t> Testi:</a:t>
            </a:r>
          </a:p>
        </p:txBody>
      </p:sp>
    </p:spTree>
    <p:extLst>
      <p:ext uri="{BB962C8B-B14F-4D97-AF65-F5344CB8AC3E}">
        <p14:creationId xmlns:p14="http://schemas.microsoft.com/office/powerpoint/2010/main" val="1182334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Balon </a:t>
            </a:r>
            <a:r>
              <a:rPr lang="tr-TR" dirty="0" err="1"/>
              <a:t>Ekspulsiyon</a:t>
            </a:r>
            <a:r>
              <a:rPr lang="tr-TR" dirty="0"/>
              <a:t> Testi: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320" y="1474248"/>
            <a:ext cx="6328193" cy="3234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445" y="4694634"/>
            <a:ext cx="10235387" cy="1786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Düz Bağlayıcı 6"/>
          <p:cNvCxnSpPr/>
          <p:nvPr/>
        </p:nvCxnSpPr>
        <p:spPr>
          <a:xfrm>
            <a:off x="6003877" y="5165735"/>
            <a:ext cx="534992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Düz Bağlayıcı 9"/>
          <p:cNvCxnSpPr/>
          <p:nvPr/>
        </p:nvCxnSpPr>
        <p:spPr>
          <a:xfrm>
            <a:off x="838201" y="5440965"/>
            <a:ext cx="534992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46695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Defekografi</a:t>
            </a:r>
            <a:r>
              <a:rPr lang="tr-TR" dirty="0"/>
              <a:t> </a:t>
            </a:r>
          </a:p>
        </p:txBody>
      </p:sp>
      <p:pic>
        <p:nvPicPr>
          <p:cNvPr id="1026" name="Picture 2" descr="C:\Users\dekanlık\Downloads\IMG_934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68431" y="813324"/>
            <a:ext cx="4431941" cy="3323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kanlık\Downloads\IMG_835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619" y="259352"/>
            <a:ext cx="3323959" cy="4431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dekanlık\Downloads\IMG_835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352" y="259308"/>
            <a:ext cx="3323957" cy="443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dekanlık\Downloads\IMG_935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291" y="4724692"/>
            <a:ext cx="2174673" cy="2133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dekanlık\Downloads\IMG_935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2328" y="4723241"/>
            <a:ext cx="2180229" cy="2134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385563" y="5791358"/>
            <a:ext cx="3873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/>
              <a:t>DEFEKOGRAFİ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5178478" y="5605961"/>
            <a:ext cx="592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93°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8742328" y="5605955"/>
            <a:ext cx="978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102°</a:t>
            </a:r>
          </a:p>
        </p:txBody>
      </p:sp>
    </p:spTree>
    <p:extLst>
      <p:ext uri="{BB962C8B-B14F-4D97-AF65-F5344CB8AC3E}">
        <p14:creationId xmlns:p14="http://schemas.microsoft.com/office/powerpoint/2010/main" val="341640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735645" y="2708947"/>
            <a:ext cx="18473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endParaRPr lang="tr-TR" sz="1600" i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357458" y="611640"/>
            <a:ext cx="1847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endParaRPr lang="en-US" sz="4400" dirty="0">
              <a:solidFill>
                <a:prstClr val="black"/>
              </a:solidFill>
            </a:endParaRPr>
          </a:p>
        </p:txBody>
      </p:sp>
      <p:cxnSp>
        <p:nvCxnSpPr>
          <p:cNvPr id="12" name="Düz Bağlayıcı 11"/>
          <p:cNvCxnSpPr/>
          <p:nvPr/>
        </p:nvCxnSpPr>
        <p:spPr>
          <a:xfrm>
            <a:off x="239349" y="1484784"/>
            <a:ext cx="11094720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" name="Metin kutusu 1"/>
          <p:cNvSpPr txBox="1"/>
          <p:nvPr/>
        </p:nvSpPr>
        <p:spPr>
          <a:xfrm>
            <a:off x="911442" y="21328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 flipH="1">
            <a:off x="357457" y="1988867"/>
            <a:ext cx="1110535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>
              <a:lnSpc>
                <a:spcPct val="150000"/>
              </a:lnSpc>
            </a:pPr>
            <a:endParaRPr lang="tr-TR" sz="2800" dirty="0">
              <a:solidFill>
                <a:prstClr val="black"/>
              </a:solidFill>
            </a:endParaRPr>
          </a:p>
          <a:p>
            <a:pPr marL="285750" indent="-285750" algn="just" defTabSz="457200">
              <a:lnSpc>
                <a:spcPct val="150000"/>
              </a:lnSpc>
              <a:buFont typeface="Wingdings" charset="2"/>
              <a:buChar char="ü"/>
            </a:pPr>
            <a:endParaRPr lang="tr-TR" sz="2800" dirty="0">
              <a:solidFill>
                <a:prstClr val="black"/>
              </a:solidFill>
            </a:endParaRPr>
          </a:p>
          <a:p>
            <a:pPr marL="285750" indent="-285750" algn="just" defTabSz="457200">
              <a:lnSpc>
                <a:spcPct val="150000"/>
              </a:lnSpc>
              <a:buFont typeface="Wingdings" charset="2"/>
              <a:buChar char="ü"/>
            </a:pPr>
            <a:endParaRPr lang="tr-TR" sz="2800" dirty="0">
              <a:solidFill>
                <a:prstClr val="black"/>
              </a:solidFill>
            </a:endParaRP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13"/>
          <a:stretch/>
        </p:blipFill>
        <p:spPr>
          <a:xfrm>
            <a:off x="292683" y="1686941"/>
            <a:ext cx="5486400" cy="3275064"/>
          </a:xfrm>
        </p:spPr>
      </p:pic>
      <p:sp>
        <p:nvSpPr>
          <p:cNvPr id="13" name="Metin kutusu 12"/>
          <p:cNvSpPr txBox="1"/>
          <p:nvPr/>
        </p:nvSpPr>
        <p:spPr>
          <a:xfrm>
            <a:off x="357457" y="611640"/>
            <a:ext cx="323736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tr-TR" sz="4400" dirty="0" err="1">
                <a:solidFill>
                  <a:prstClr val="black"/>
                </a:solidFill>
              </a:rPr>
              <a:t>Anorektal</a:t>
            </a:r>
            <a:r>
              <a:rPr lang="tr-TR" sz="4400" dirty="0">
                <a:solidFill>
                  <a:prstClr val="black"/>
                </a:solidFill>
              </a:rPr>
              <a:t> Açı</a:t>
            </a:r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6092367" y="2294379"/>
            <a:ext cx="60996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ct val="200000"/>
              </a:lnSpc>
            </a:pPr>
            <a:r>
              <a:rPr lang="tr-TR" sz="2400" dirty="0">
                <a:solidFill>
                  <a:prstClr val="black"/>
                </a:solidFill>
              </a:rPr>
              <a:t>İstirahatte: 95</a:t>
            </a:r>
            <a:r>
              <a:rPr lang="tr-TR" sz="2400" baseline="30000" dirty="0">
                <a:solidFill>
                  <a:prstClr val="black"/>
                </a:solidFill>
              </a:rPr>
              <a:t>o</a:t>
            </a:r>
            <a:r>
              <a:rPr lang="tr-TR" sz="2400" dirty="0">
                <a:solidFill>
                  <a:prstClr val="black"/>
                </a:solidFill>
              </a:rPr>
              <a:t>-105</a:t>
            </a:r>
            <a:r>
              <a:rPr lang="tr-TR" sz="2400" baseline="30000" dirty="0">
                <a:solidFill>
                  <a:prstClr val="black"/>
                </a:solidFill>
              </a:rPr>
              <a:t>o</a:t>
            </a:r>
          </a:p>
          <a:p>
            <a:pPr defTabSz="457200">
              <a:lnSpc>
                <a:spcPct val="200000"/>
              </a:lnSpc>
            </a:pPr>
            <a:r>
              <a:rPr lang="tr-TR" sz="2400" dirty="0" err="1">
                <a:solidFill>
                  <a:prstClr val="black"/>
                </a:solidFill>
              </a:rPr>
              <a:t>Kontraksiyon</a:t>
            </a:r>
            <a:r>
              <a:rPr lang="tr-TR" sz="2400" dirty="0">
                <a:solidFill>
                  <a:prstClr val="black"/>
                </a:solidFill>
              </a:rPr>
              <a:t>: 75</a:t>
            </a:r>
            <a:r>
              <a:rPr lang="tr-TR" sz="2400" baseline="30000" dirty="0">
                <a:solidFill>
                  <a:prstClr val="black"/>
                </a:solidFill>
              </a:rPr>
              <a:t>o</a:t>
            </a:r>
            <a:r>
              <a:rPr lang="tr-TR" sz="2400" dirty="0">
                <a:solidFill>
                  <a:prstClr val="black"/>
                </a:solidFill>
              </a:rPr>
              <a:t>-90</a:t>
            </a:r>
            <a:r>
              <a:rPr lang="tr-TR" sz="2400" baseline="30000" dirty="0">
                <a:solidFill>
                  <a:prstClr val="black"/>
                </a:solidFill>
              </a:rPr>
              <a:t>o</a:t>
            </a:r>
            <a:endParaRPr lang="tr-TR" sz="2400" dirty="0">
              <a:solidFill>
                <a:prstClr val="black"/>
              </a:solidFill>
            </a:endParaRPr>
          </a:p>
          <a:p>
            <a:pPr defTabSz="457200">
              <a:lnSpc>
                <a:spcPct val="200000"/>
              </a:lnSpc>
            </a:pPr>
            <a:r>
              <a:rPr lang="tr-TR" sz="2400" dirty="0">
                <a:solidFill>
                  <a:prstClr val="black"/>
                </a:solidFill>
              </a:rPr>
              <a:t>Ikınma ve </a:t>
            </a:r>
            <a:r>
              <a:rPr lang="tr-TR" sz="2400" dirty="0" err="1">
                <a:solidFill>
                  <a:prstClr val="black"/>
                </a:solidFill>
              </a:rPr>
              <a:t>defekasyon</a:t>
            </a:r>
            <a:r>
              <a:rPr lang="tr-TR" sz="2400" dirty="0">
                <a:solidFill>
                  <a:prstClr val="black"/>
                </a:solidFill>
              </a:rPr>
              <a:t>: 120</a:t>
            </a:r>
            <a:r>
              <a:rPr lang="tr-TR" sz="2400" baseline="30000" dirty="0">
                <a:solidFill>
                  <a:prstClr val="black"/>
                </a:solidFill>
              </a:rPr>
              <a:t>o</a:t>
            </a:r>
            <a:r>
              <a:rPr lang="tr-TR" sz="2400" dirty="0">
                <a:solidFill>
                  <a:prstClr val="black"/>
                </a:solidFill>
              </a:rPr>
              <a:t>-130</a:t>
            </a:r>
            <a:r>
              <a:rPr lang="tr-TR" sz="2400" baseline="30000" dirty="0">
                <a:solidFill>
                  <a:prstClr val="black"/>
                </a:solidFill>
              </a:rPr>
              <a:t>o</a:t>
            </a:r>
            <a:endParaRPr lang="tr-TR" sz="2400" dirty="0">
              <a:solidFill>
                <a:prstClr val="black"/>
              </a:solidFill>
            </a:endParaRPr>
          </a:p>
        </p:txBody>
      </p:sp>
      <p:pic>
        <p:nvPicPr>
          <p:cNvPr id="14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05756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8" y="1825625"/>
            <a:ext cx="4566313" cy="4421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923" y="1800880"/>
            <a:ext cx="4248364" cy="447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247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E102A49-406A-E544-99DB-4701933BB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65E87DA7-E1B2-3D4F-9E1A-4CFB183660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8225"/>
          <a:stretch/>
        </p:blipFill>
        <p:spPr>
          <a:xfrm>
            <a:off x="1490133" y="464723"/>
            <a:ext cx="4580467" cy="5577355"/>
          </a:xfrm>
          <a:prstGeom prst="rect">
            <a:avLst/>
          </a:prstGeom>
        </p:spPr>
      </p:pic>
      <p:pic>
        <p:nvPicPr>
          <p:cNvPr id="7" name="İçerik Yer Tutucusu 4">
            <a:extLst>
              <a:ext uri="{FF2B5EF4-FFF2-40B4-BE49-F238E27FC236}">
                <a16:creationId xmlns:a16="http://schemas.microsoft.com/office/drawing/2014/main" id="{9CC49BC7-46AC-4B44-86F2-AE48CCACBB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283" r="6916" b="8632"/>
          <a:stretch/>
        </p:blipFill>
        <p:spPr>
          <a:xfrm>
            <a:off x="5977467" y="694314"/>
            <a:ext cx="3983568" cy="5344119"/>
          </a:xfrm>
          <a:prstGeom prst="rect">
            <a:avLst/>
          </a:prstGeom>
        </p:spPr>
      </p:pic>
      <p:pic>
        <p:nvPicPr>
          <p:cNvPr id="5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28256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50924"/>
          <a:stretch/>
        </p:blipFill>
        <p:spPr bwMode="auto">
          <a:xfrm>
            <a:off x="2553292" y="250296"/>
            <a:ext cx="3271837" cy="3150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36" b="49921"/>
          <a:stretch/>
        </p:blipFill>
        <p:spPr bwMode="auto">
          <a:xfrm>
            <a:off x="6428475" y="226703"/>
            <a:ext cx="3276600" cy="3174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63" r="51164"/>
          <a:stretch/>
        </p:blipFill>
        <p:spPr bwMode="auto">
          <a:xfrm>
            <a:off x="2553292" y="3424598"/>
            <a:ext cx="3195637" cy="3237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9563"/>
          <a:stretch/>
        </p:blipFill>
        <p:spPr bwMode="auto">
          <a:xfrm>
            <a:off x="6433256" y="3424598"/>
            <a:ext cx="3271839" cy="3237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37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defekografi</a:t>
            </a:r>
            <a:endParaRPr lang="tr-T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417" y="1825625"/>
            <a:ext cx="2118579" cy="2118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353" y="1825671"/>
            <a:ext cx="2155587" cy="21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257" y="1825671"/>
            <a:ext cx="2155587" cy="21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639" y="4421875"/>
            <a:ext cx="2247356" cy="2247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915" y="4421876"/>
            <a:ext cx="2247356" cy="2247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143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Sinedefekografi-anterior</a:t>
            </a:r>
            <a:r>
              <a:rPr lang="tr-TR" dirty="0"/>
              <a:t> </a:t>
            </a:r>
            <a:r>
              <a:rPr lang="tr-TR" dirty="0" err="1"/>
              <a:t>rektosel</a:t>
            </a:r>
            <a:r>
              <a:rPr lang="tr-TR" dirty="0"/>
              <a:t> + </a:t>
            </a:r>
            <a:r>
              <a:rPr lang="tr-TR" dirty="0" err="1"/>
              <a:t>intusisepsiyon</a:t>
            </a:r>
            <a:r>
              <a:rPr lang="tr-TR" dirty="0"/>
              <a:t> </a:t>
            </a:r>
          </a:p>
        </p:txBody>
      </p:sp>
      <p:pic>
        <p:nvPicPr>
          <p:cNvPr id="5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G_9372.TRIM.MO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28851" y="1825625"/>
            <a:ext cx="7735888" cy="4351338"/>
          </a:xfrm>
        </p:spPr>
      </p:pic>
    </p:spTree>
    <p:extLst>
      <p:ext uri="{BB962C8B-B14F-4D97-AF65-F5344CB8AC3E}">
        <p14:creationId xmlns:p14="http://schemas.microsoft.com/office/powerpoint/2010/main" val="2582965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Sinedefekografi-sigmoidosel</a:t>
            </a:r>
            <a:endParaRPr lang="tr-TR" dirty="0"/>
          </a:p>
        </p:txBody>
      </p:sp>
      <p:pic>
        <p:nvPicPr>
          <p:cNvPr id="4" name="IMG_9071.TRIM.MO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8851" y="1825625"/>
            <a:ext cx="7735888" cy="4351338"/>
          </a:xfrm>
        </p:spPr>
      </p:pic>
      <p:pic>
        <p:nvPicPr>
          <p:cNvPr id="5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80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735655" y="2708963"/>
            <a:ext cx="18473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endParaRPr lang="tr-TR" sz="1600" i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357469" y="611640"/>
            <a:ext cx="1847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endParaRPr lang="en-US" sz="4400" dirty="0">
              <a:solidFill>
                <a:prstClr val="black"/>
              </a:solidFill>
            </a:endParaRPr>
          </a:p>
        </p:txBody>
      </p:sp>
      <p:cxnSp>
        <p:nvCxnSpPr>
          <p:cNvPr id="12" name="Düz Bağlayıcı 11"/>
          <p:cNvCxnSpPr/>
          <p:nvPr/>
        </p:nvCxnSpPr>
        <p:spPr>
          <a:xfrm>
            <a:off x="239349" y="1484784"/>
            <a:ext cx="11094720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" name="Metin kutusu 1"/>
          <p:cNvSpPr txBox="1"/>
          <p:nvPr/>
        </p:nvSpPr>
        <p:spPr>
          <a:xfrm>
            <a:off x="911453" y="21328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357440" y="611640"/>
            <a:ext cx="38475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tr-TR" sz="4400" dirty="0">
                <a:solidFill>
                  <a:prstClr val="black"/>
                </a:solidFill>
              </a:rPr>
              <a:t> MR </a:t>
            </a:r>
            <a:r>
              <a:rPr lang="tr-TR" sz="4400" dirty="0" err="1">
                <a:solidFill>
                  <a:prstClr val="black"/>
                </a:solidFill>
              </a:rPr>
              <a:t>Defekografi</a:t>
            </a:r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11" name="Metin kutusu 10"/>
          <p:cNvSpPr txBox="1"/>
          <p:nvPr/>
        </p:nvSpPr>
        <p:spPr>
          <a:xfrm flipH="1">
            <a:off x="234837" y="1930846"/>
            <a:ext cx="483023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>
              <a:lnSpc>
                <a:spcPct val="150000"/>
              </a:lnSpc>
            </a:pPr>
            <a:r>
              <a:rPr lang="tr-TR" sz="2800" u="sng" dirty="0">
                <a:solidFill>
                  <a:prstClr val="black"/>
                </a:solidFill>
              </a:rPr>
              <a:t>Avantajlar:</a:t>
            </a:r>
          </a:p>
          <a:p>
            <a:pPr marL="285750" indent="-285750" algn="just" defTabSz="457200">
              <a:lnSpc>
                <a:spcPct val="150000"/>
              </a:lnSpc>
              <a:buFont typeface="Wingdings" charset="2"/>
              <a:buChar char="ü"/>
            </a:pPr>
            <a:r>
              <a:rPr lang="tr-TR" sz="2800" dirty="0">
                <a:solidFill>
                  <a:prstClr val="black"/>
                </a:solidFill>
              </a:rPr>
              <a:t>Radyasyon yok</a:t>
            </a:r>
          </a:p>
          <a:p>
            <a:pPr marL="285750" indent="-285750" algn="just" defTabSz="457200">
              <a:lnSpc>
                <a:spcPct val="150000"/>
              </a:lnSpc>
              <a:buFont typeface="Wingdings" charset="2"/>
              <a:buChar char="ü"/>
            </a:pPr>
            <a:r>
              <a:rPr lang="tr-TR" sz="2800" dirty="0" err="1">
                <a:solidFill>
                  <a:prstClr val="black"/>
                </a:solidFill>
              </a:rPr>
              <a:t>Pelvis-sfinkter</a:t>
            </a:r>
            <a:r>
              <a:rPr lang="tr-TR" sz="2800" dirty="0">
                <a:solidFill>
                  <a:prstClr val="black"/>
                </a:solidFill>
              </a:rPr>
              <a:t> anatomisi</a:t>
            </a:r>
          </a:p>
          <a:p>
            <a:pPr marL="285750" indent="-285750" algn="just" defTabSz="457200">
              <a:lnSpc>
                <a:spcPct val="150000"/>
              </a:lnSpc>
              <a:buFont typeface="Wingdings" charset="2"/>
              <a:buChar char="ü"/>
            </a:pPr>
            <a:r>
              <a:rPr lang="tr-TR" sz="2800" dirty="0">
                <a:solidFill>
                  <a:prstClr val="black"/>
                </a:solidFill>
              </a:rPr>
              <a:t>Her 3 </a:t>
            </a:r>
            <a:r>
              <a:rPr lang="tr-TR" sz="2800" dirty="0" err="1">
                <a:solidFill>
                  <a:prstClr val="black"/>
                </a:solidFill>
              </a:rPr>
              <a:t>kompartman</a:t>
            </a:r>
            <a:r>
              <a:rPr lang="tr-TR" sz="2800" dirty="0">
                <a:solidFill>
                  <a:prstClr val="black"/>
                </a:solidFill>
              </a:rPr>
              <a:t> hakkında ayrıntılı bilgi</a:t>
            </a:r>
          </a:p>
        </p:txBody>
      </p:sp>
      <p:sp>
        <p:nvSpPr>
          <p:cNvPr id="13" name="Metin kutusu 12"/>
          <p:cNvSpPr txBox="1"/>
          <p:nvPr/>
        </p:nvSpPr>
        <p:spPr>
          <a:xfrm flipH="1">
            <a:off x="6633437" y="2001076"/>
            <a:ext cx="48302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>
              <a:lnSpc>
                <a:spcPct val="150000"/>
              </a:lnSpc>
            </a:pPr>
            <a:r>
              <a:rPr lang="tr-TR" sz="2800" u="sng" dirty="0">
                <a:solidFill>
                  <a:prstClr val="black"/>
                </a:solidFill>
              </a:rPr>
              <a:t>Dezavantajlar:</a:t>
            </a:r>
          </a:p>
          <a:p>
            <a:pPr marL="285750" indent="-285750" algn="just" defTabSz="457200">
              <a:lnSpc>
                <a:spcPct val="150000"/>
              </a:lnSpc>
              <a:buFont typeface="Wingdings" charset="2"/>
              <a:buChar char="ü"/>
            </a:pPr>
            <a:r>
              <a:rPr lang="tr-TR" sz="2800" dirty="0">
                <a:solidFill>
                  <a:prstClr val="black"/>
                </a:solidFill>
              </a:rPr>
              <a:t>Pahalı</a:t>
            </a:r>
          </a:p>
          <a:p>
            <a:pPr marL="285750" indent="-285750" algn="just" defTabSz="457200">
              <a:lnSpc>
                <a:spcPct val="150000"/>
              </a:lnSpc>
              <a:buFont typeface="Wingdings" charset="2"/>
              <a:buChar char="ü"/>
            </a:pPr>
            <a:r>
              <a:rPr lang="tr-TR" sz="2800" dirty="0" err="1">
                <a:solidFill>
                  <a:prstClr val="black"/>
                </a:solidFill>
              </a:rPr>
              <a:t>Supin</a:t>
            </a:r>
            <a:r>
              <a:rPr lang="tr-TR" sz="2800" dirty="0">
                <a:solidFill>
                  <a:prstClr val="black"/>
                </a:solidFill>
              </a:rPr>
              <a:t> pozisyon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5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6771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735650" y="2708955"/>
            <a:ext cx="18473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endParaRPr lang="tr-TR" sz="1600" i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357463" y="611640"/>
            <a:ext cx="1847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endParaRPr lang="en-US" sz="4400" dirty="0">
              <a:solidFill>
                <a:prstClr val="black"/>
              </a:solidFill>
            </a:endParaRPr>
          </a:p>
        </p:txBody>
      </p:sp>
      <p:cxnSp>
        <p:nvCxnSpPr>
          <p:cNvPr id="12" name="Düz Bağlayıcı 11"/>
          <p:cNvCxnSpPr/>
          <p:nvPr/>
        </p:nvCxnSpPr>
        <p:spPr>
          <a:xfrm>
            <a:off x="239349" y="1484784"/>
            <a:ext cx="11094720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" name="Metin kutusu 1"/>
          <p:cNvSpPr txBox="1"/>
          <p:nvPr/>
        </p:nvSpPr>
        <p:spPr>
          <a:xfrm>
            <a:off x="911447" y="21328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 flipH="1">
            <a:off x="357462" y="1988875"/>
            <a:ext cx="1110535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defTabSz="457200">
              <a:lnSpc>
                <a:spcPct val="150000"/>
              </a:lnSpc>
              <a:buFont typeface="Wingdings" charset="2"/>
              <a:buChar char="ü"/>
            </a:pPr>
            <a:endParaRPr lang="tr-TR" sz="2800" dirty="0">
              <a:solidFill>
                <a:prstClr val="black"/>
              </a:solidFill>
            </a:endParaRPr>
          </a:p>
          <a:p>
            <a:pPr marL="285750" indent="-285750" algn="just" defTabSz="457200">
              <a:lnSpc>
                <a:spcPct val="150000"/>
              </a:lnSpc>
              <a:buFont typeface="Wingdings" charset="2"/>
              <a:buChar char="ü"/>
            </a:pPr>
            <a:endParaRPr lang="tr-TR" sz="2800" dirty="0">
              <a:solidFill>
                <a:prstClr val="black"/>
              </a:solidFill>
            </a:endParaRPr>
          </a:p>
          <a:p>
            <a:pPr marL="285750" indent="-285750" algn="just" defTabSz="457200">
              <a:lnSpc>
                <a:spcPct val="150000"/>
              </a:lnSpc>
              <a:buFont typeface="Wingdings" charset="2"/>
              <a:buChar char="ü"/>
            </a:pPr>
            <a:endParaRPr lang="tr-TR" sz="2800" dirty="0">
              <a:solidFill>
                <a:prstClr val="black"/>
              </a:solidFill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357462" y="138829"/>
            <a:ext cx="711829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tr-TR" sz="4400" dirty="0">
                <a:solidFill>
                  <a:prstClr val="black"/>
                </a:solidFill>
              </a:rPr>
              <a:t>MR-</a:t>
            </a:r>
            <a:r>
              <a:rPr lang="tr-TR" sz="4400" dirty="0" err="1">
                <a:solidFill>
                  <a:prstClr val="black"/>
                </a:solidFill>
              </a:rPr>
              <a:t>Defekografi</a:t>
            </a:r>
            <a:r>
              <a:rPr lang="tr-TR" sz="4400" dirty="0">
                <a:solidFill>
                  <a:prstClr val="black"/>
                </a:solidFill>
              </a:rPr>
              <a:t>-</a:t>
            </a:r>
            <a:r>
              <a:rPr lang="tr-TR" sz="4400" dirty="0" err="1">
                <a:solidFill>
                  <a:prstClr val="black"/>
                </a:solidFill>
              </a:rPr>
              <a:t>Anorektal</a:t>
            </a:r>
            <a:r>
              <a:rPr lang="tr-TR" sz="4400" dirty="0">
                <a:solidFill>
                  <a:prstClr val="black"/>
                </a:solidFill>
              </a:rPr>
              <a:t> Açı</a:t>
            </a:r>
            <a:endParaRPr lang="en-US" sz="4400" dirty="0">
              <a:solidFill>
                <a:prstClr val="black"/>
              </a:solidFill>
            </a:endParaRPr>
          </a:p>
        </p:txBody>
      </p:sp>
      <p:pic>
        <p:nvPicPr>
          <p:cNvPr id="4" name="normal açı istiriha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925203"/>
            <a:ext cx="12192000" cy="5143500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84836FC0-EE71-8B43-A424-7220AFEA7653}"/>
              </a:ext>
            </a:extLst>
          </p:cNvPr>
          <p:cNvSpPr txBox="1"/>
          <p:nvPr/>
        </p:nvSpPr>
        <p:spPr>
          <a:xfrm>
            <a:off x="8720666" y="6090142"/>
            <a:ext cx="3132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Dr.Cihangir</a:t>
            </a:r>
            <a:r>
              <a:rPr lang="tr-TR" dirty="0"/>
              <a:t> AKYOL-AÜTF</a:t>
            </a:r>
          </a:p>
        </p:txBody>
      </p:sp>
    </p:spTree>
    <p:extLst>
      <p:ext uri="{BB962C8B-B14F-4D97-AF65-F5344CB8AC3E}">
        <p14:creationId xmlns:p14="http://schemas.microsoft.com/office/powerpoint/2010/main" val="3016699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MR-</a:t>
            </a:r>
            <a:r>
              <a:rPr lang="tr-TR" dirty="0" err="1"/>
              <a:t>Defekografi</a:t>
            </a:r>
            <a:r>
              <a:rPr lang="tr-TR" dirty="0"/>
              <a:t>- </a:t>
            </a:r>
            <a:r>
              <a:rPr lang="tr-TR" dirty="0" err="1"/>
              <a:t>dissinerjik</a:t>
            </a:r>
            <a:r>
              <a:rPr lang="tr-TR" dirty="0"/>
              <a:t> </a:t>
            </a:r>
            <a:r>
              <a:rPr lang="tr-TR" dirty="0" err="1"/>
              <a:t>defekasyon</a:t>
            </a:r>
            <a:endParaRPr lang="tr-TR" dirty="0"/>
          </a:p>
        </p:txBody>
      </p:sp>
      <p:pic>
        <p:nvPicPr>
          <p:cNvPr id="4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1500191"/>
            <a:ext cx="121158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47306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735658" y="2708967"/>
            <a:ext cx="18473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endParaRPr lang="tr-TR" sz="1600" i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357471" y="611640"/>
            <a:ext cx="1847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endParaRPr lang="en-US" sz="4400" dirty="0">
              <a:solidFill>
                <a:prstClr val="black"/>
              </a:solidFill>
            </a:endParaRPr>
          </a:p>
        </p:txBody>
      </p:sp>
      <p:cxnSp>
        <p:nvCxnSpPr>
          <p:cNvPr id="12" name="Düz Bağlayıcı 11"/>
          <p:cNvCxnSpPr/>
          <p:nvPr/>
        </p:nvCxnSpPr>
        <p:spPr>
          <a:xfrm>
            <a:off x="239349" y="1484784"/>
            <a:ext cx="11094720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Metin kutusu 12"/>
          <p:cNvSpPr txBox="1"/>
          <p:nvPr/>
        </p:nvSpPr>
        <p:spPr>
          <a:xfrm>
            <a:off x="449836" y="135105"/>
            <a:ext cx="81053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4400" dirty="0" err="1">
                <a:solidFill>
                  <a:prstClr val="black"/>
                </a:solidFill>
              </a:rPr>
              <a:t>Rektosel</a:t>
            </a:r>
            <a:r>
              <a:rPr lang="en-US" sz="4400" dirty="0">
                <a:solidFill>
                  <a:prstClr val="black"/>
                </a:solidFill>
              </a:rPr>
              <a:t>+ </a:t>
            </a:r>
            <a:r>
              <a:rPr lang="en-US" sz="4400" dirty="0" err="1">
                <a:solidFill>
                  <a:prstClr val="black"/>
                </a:solidFill>
              </a:rPr>
              <a:t>Rektorektal</a:t>
            </a:r>
            <a:r>
              <a:rPr lang="en-US" sz="4400" dirty="0">
                <a:solidFill>
                  <a:prstClr val="black"/>
                </a:solidFill>
              </a:rPr>
              <a:t> </a:t>
            </a:r>
            <a:r>
              <a:rPr lang="en-US" sz="4400" dirty="0" err="1">
                <a:solidFill>
                  <a:prstClr val="black"/>
                </a:solidFill>
              </a:rPr>
              <a:t>invajinasyon</a:t>
            </a:r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15" name="Metin kutusu 14"/>
          <p:cNvSpPr txBox="1"/>
          <p:nvPr/>
        </p:nvSpPr>
        <p:spPr>
          <a:xfrm flipH="1">
            <a:off x="357470" y="1988841"/>
            <a:ext cx="111053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defTabSz="457200">
              <a:lnSpc>
                <a:spcPct val="150000"/>
              </a:lnSpc>
              <a:buFont typeface="Wingdings" charset="2"/>
              <a:buChar char="ü"/>
            </a:pPr>
            <a:endParaRPr lang="tr-TR" sz="2800" dirty="0">
              <a:solidFill>
                <a:prstClr val="black"/>
              </a:solidFill>
            </a:endParaRPr>
          </a:p>
        </p:txBody>
      </p:sp>
      <p:pic>
        <p:nvPicPr>
          <p:cNvPr id="2" name="rektosel rektorektal invajinasyon celal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52770"/>
            <a:ext cx="12192000" cy="5143500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BE2610C6-D974-E443-9B4B-51A0C98A58A2}"/>
              </a:ext>
            </a:extLst>
          </p:cNvPr>
          <p:cNvSpPr txBox="1"/>
          <p:nvPr/>
        </p:nvSpPr>
        <p:spPr>
          <a:xfrm>
            <a:off x="9059333" y="6329269"/>
            <a:ext cx="3132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Dr.Cihangir</a:t>
            </a:r>
            <a:r>
              <a:rPr lang="tr-TR" dirty="0"/>
              <a:t> AKYOL-AÜTF</a:t>
            </a:r>
          </a:p>
        </p:txBody>
      </p:sp>
    </p:spTree>
    <p:extLst>
      <p:ext uri="{BB962C8B-B14F-4D97-AF65-F5344CB8AC3E}">
        <p14:creationId xmlns:p14="http://schemas.microsoft.com/office/powerpoint/2010/main" val="2949099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735629" y="2708923"/>
            <a:ext cx="18473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endParaRPr lang="tr-TR" sz="1600" i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357442" y="611640"/>
            <a:ext cx="1847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endParaRPr lang="en-US" sz="4400" dirty="0">
              <a:solidFill>
                <a:prstClr val="black"/>
              </a:solidFill>
            </a:endParaRPr>
          </a:p>
        </p:txBody>
      </p:sp>
      <p:cxnSp>
        <p:nvCxnSpPr>
          <p:cNvPr id="12" name="Düz Bağlayıcı 11"/>
          <p:cNvCxnSpPr/>
          <p:nvPr/>
        </p:nvCxnSpPr>
        <p:spPr>
          <a:xfrm>
            <a:off x="239349" y="1484784"/>
            <a:ext cx="11094720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Metin kutusu 12"/>
          <p:cNvSpPr txBox="1"/>
          <p:nvPr/>
        </p:nvSpPr>
        <p:spPr>
          <a:xfrm>
            <a:off x="357441" y="195290"/>
            <a:ext cx="819968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4400" dirty="0" err="1">
                <a:solidFill>
                  <a:prstClr val="black"/>
                </a:solidFill>
              </a:rPr>
              <a:t>Rektal</a:t>
            </a:r>
            <a:r>
              <a:rPr lang="en-US" sz="4400" dirty="0">
                <a:solidFill>
                  <a:prstClr val="black"/>
                </a:solidFill>
              </a:rPr>
              <a:t> </a:t>
            </a:r>
            <a:r>
              <a:rPr lang="en-US" sz="4400" dirty="0" err="1">
                <a:solidFill>
                  <a:prstClr val="black"/>
                </a:solidFill>
              </a:rPr>
              <a:t>Prolapsus</a:t>
            </a:r>
            <a:r>
              <a:rPr lang="en-US" sz="4400" dirty="0">
                <a:solidFill>
                  <a:prstClr val="black"/>
                </a:solidFill>
              </a:rPr>
              <a:t>+ </a:t>
            </a:r>
            <a:r>
              <a:rPr lang="en-US" sz="4400" dirty="0" err="1">
                <a:solidFill>
                  <a:prstClr val="black"/>
                </a:solidFill>
              </a:rPr>
              <a:t>Enterosel</a:t>
            </a:r>
            <a:r>
              <a:rPr lang="en-US" sz="4400" dirty="0">
                <a:solidFill>
                  <a:prstClr val="black"/>
                </a:solidFill>
              </a:rPr>
              <a:t>(</a:t>
            </a:r>
            <a:r>
              <a:rPr lang="en-US" sz="4400" dirty="0" err="1">
                <a:solidFill>
                  <a:prstClr val="black"/>
                </a:solidFill>
              </a:rPr>
              <a:t>preop</a:t>
            </a:r>
            <a:r>
              <a:rPr lang="en-US" sz="4400" dirty="0">
                <a:solidFill>
                  <a:prstClr val="black"/>
                </a:solidFill>
              </a:rPr>
              <a:t>)</a:t>
            </a:r>
          </a:p>
        </p:txBody>
      </p:sp>
      <p:sp>
        <p:nvSpPr>
          <p:cNvPr id="15" name="Metin kutusu 14"/>
          <p:cNvSpPr txBox="1"/>
          <p:nvPr/>
        </p:nvSpPr>
        <p:spPr>
          <a:xfrm flipH="1">
            <a:off x="357441" y="1988841"/>
            <a:ext cx="111053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defTabSz="457200">
              <a:lnSpc>
                <a:spcPct val="150000"/>
              </a:lnSpc>
              <a:buFont typeface="Wingdings" charset="2"/>
              <a:buChar char="ü"/>
            </a:pPr>
            <a:endParaRPr lang="tr-TR" sz="2800" dirty="0">
              <a:solidFill>
                <a:prstClr val="black"/>
              </a:solidFill>
            </a:endParaRPr>
          </a:p>
        </p:txBody>
      </p:sp>
      <p:pic>
        <p:nvPicPr>
          <p:cNvPr id="4" name="tümkompartmandadesensüs-enterosel-op.öncesi celal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962024"/>
            <a:ext cx="12192000" cy="5143500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E9F9D29C-FF52-BC41-A6DA-5830FF91463F}"/>
              </a:ext>
            </a:extLst>
          </p:cNvPr>
          <p:cNvSpPr txBox="1"/>
          <p:nvPr/>
        </p:nvSpPr>
        <p:spPr>
          <a:xfrm>
            <a:off x="9059333" y="6271242"/>
            <a:ext cx="3132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Dr.Cihangir</a:t>
            </a:r>
            <a:r>
              <a:rPr lang="tr-TR" dirty="0"/>
              <a:t> AKYOL-AÜTF</a:t>
            </a:r>
          </a:p>
        </p:txBody>
      </p:sp>
    </p:spTree>
    <p:extLst>
      <p:ext uri="{BB962C8B-B14F-4D97-AF65-F5344CB8AC3E}">
        <p14:creationId xmlns:p14="http://schemas.microsoft.com/office/powerpoint/2010/main" val="4045304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735637" y="2708935"/>
            <a:ext cx="18473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endParaRPr lang="tr-TR" sz="1600" i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357450" y="611640"/>
            <a:ext cx="1847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endParaRPr lang="en-US" sz="4400" dirty="0">
              <a:solidFill>
                <a:prstClr val="black"/>
              </a:solidFill>
            </a:endParaRPr>
          </a:p>
        </p:txBody>
      </p:sp>
      <p:cxnSp>
        <p:nvCxnSpPr>
          <p:cNvPr id="12" name="Düz Bağlayıcı 11"/>
          <p:cNvCxnSpPr/>
          <p:nvPr/>
        </p:nvCxnSpPr>
        <p:spPr>
          <a:xfrm>
            <a:off x="239349" y="1484784"/>
            <a:ext cx="11094720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" name="Metin kutusu 1"/>
          <p:cNvSpPr txBox="1"/>
          <p:nvPr/>
        </p:nvSpPr>
        <p:spPr>
          <a:xfrm>
            <a:off x="911434" y="21328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 flipH="1">
            <a:off x="357449" y="1988855"/>
            <a:ext cx="1110535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>
              <a:lnSpc>
                <a:spcPct val="150000"/>
              </a:lnSpc>
            </a:pPr>
            <a:endParaRPr lang="tr-TR" sz="2800" dirty="0">
              <a:solidFill>
                <a:prstClr val="black"/>
              </a:solidFill>
            </a:endParaRPr>
          </a:p>
          <a:p>
            <a:pPr marL="285750" indent="-285750" algn="just" defTabSz="457200">
              <a:lnSpc>
                <a:spcPct val="150000"/>
              </a:lnSpc>
              <a:buFont typeface="Wingdings" charset="2"/>
              <a:buChar char="ü"/>
            </a:pPr>
            <a:endParaRPr lang="tr-TR" sz="2800" dirty="0">
              <a:solidFill>
                <a:prstClr val="black"/>
              </a:solidFill>
            </a:endParaRPr>
          </a:p>
          <a:p>
            <a:pPr marL="285750" indent="-285750" algn="just" defTabSz="457200">
              <a:lnSpc>
                <a:spcPct val="150000"/>
              </a:lnSpc>
              <a:buFont typeface="Wingdings" charset="2"/>
              <a:buChar char="ü"/>
            </a:pPr>
            <a:endParaRPr lang="tr-TR" sz="2800" dirty="0">
              <a:solidFill>
                <a:prstClr val="black"/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357454" y="611640"/>
            <a:ext cx="46218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tr-TR" sz="4400" dirty="0" err="1">
                <a:solidFill>
                  <a:prstClr val="black"/>
                </a:solidFill>
              </a:rPr>
              <a:t>Pubokoksigeal</a:t>
            </a:r>
            <a:r>
              <a:rPr lang="tr-TR" sz="4400" dirty="0">
                <a:solidFill>
                  <a:prstClr val="black"/>
                </a:solidFill>
              </a:rPr>
              <a:t> Çizgi</a:t>
            </a:r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357439" y="1953384"/>
            <a:ext cx="10515600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dirty="0" err="1"/>
              <a:t>Simfizis</a:t>
            </a:r>
            <a:r>
              <a:rPr lang="tr-TR" dirty="0"/>
              <a:t> </a:t>
            </a:r>
            <a:r>
              <a:rPr lang="tr-TR" dirty="0" err="1"/>
              <a:t>pubisin</a:t>
            </a:r>
            <a:r>
              <a:rPr lang="tr-TR" dirty="0"/>
              <a:t> alt sınırından son </a:t>
            </a:r>
            <a:r>
              <a:rPr lang="tr-TR" dirty="0" err="1"/>
              <a:t>koksigeal</a:t>
            </a:r>
            <a:r>
              <a:rPr lang="tr-TR" dirty="0"/>
              <a:t> ekleme çizilen çizgi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291" y="3267089"/>
            <a:ext cx="6045719" cy="3482216"/>
          </a:xfrm>
          <a:prstGeom prst="rect">
            <a:avLst/>
          </a:prstGeom>
        </p:spPr>
      </p:pic>
      <p:pic>
        <p:nvPicPr>
          <p:cNvPr id="15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725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9774315-2C0B-3442-8347-77F8C4110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KRONİK KONSTİPASYON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255A84-E742-B643-93C0-DAD8C5BC6C0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x-none" sz="3300" i="1" u="sng" dirty="0">
                <a:solidFill>
                  <a:schemeClr val="tx2"/>
                </a:solidFill>
              </a:rPr>
              <a:t>Primer </a:t>
            </a:r>
          </a:p>
          <a:p>
            <a:r>
              <a:rPr lang="en-US" altLang="x-none" dirty="0" err="1"/>
              <a:t>Yavaş-transitli</a:t>
            </a:r>
            <a:r>
              <a:rPr lang="en-US" altLang="x-none" dirty="0"/>
              <a:t> </a:t>
            </a:r>
            <a:r>
              <a:rPr lang="en-US" altLang="x-none" dirty="0" err="1"/>
              <a:t>konstipasyon</a:t>
            </a:r>
            <a:endParaRPr lang="en-US" altLang="x-none" dirty="0"/>
          </a:p>
          <a:p>
            <a:pPr lvl="1"/>
            <a:r>
              <a:rPr lang="en-US" altLang="x-none" dirty="0" err="1"/>
              <a:t>Kolonik</a:t>
            </a:r>
            <a:r>
              <a:rPr lang="en-US" altLang="x-none" dirty="0"/>
              <a:t> </a:t>
            </a:r>
            <a:r>
              <a:rPr lang="en-US" altLang="x-none" dirty="0" err="1"/>
              <a:t>kaynaklı</a:t>
            </a:r>
            <a:endParaRPr lang="en-US" altLang="x-none" dirty="0"/>
          </a:p>
          <a:p>
            <a:pPr lvl="1"/>
            <a:r>
              <a:rPr lang="tr-TR" altLang="x-none" dirty="0" err="1"/>
              <a:t>Obstrüktif</a:t>
            </a:r>
            <a:r>
              <a:rPr lang="tr-TR" altLang="x-none" dirty="0"/>
              <a:t> </a:t>
            </a:r>
            <a:r>
              <a:rPr lang="en-US" altLang="x-none" dirty="0" err="1"/>
              <a:t>defekasyon</a:t>
            </a:r>
            <a:endParaRPr lang="en-US" altLang="x-none" dirty="0"/>
          </a:p>
          <a:p>
            <a:r>
              <a:rPr lang="en-US" altLang="x-none" dirty="0"/>
              <a:t>Normal-</a:t>
            </a:r>
            <a:r>
              <a:rPr lang="en-US" altLang="x-none" dirty="0" err="1"/>
              <a:t>transitli</a:t>
            </a:r>
            <a:r>
              <a:rPr lang="en-US" altLang="x-none" dirty="0"/>
              <a:t> </a:t>
            </a:r>
            <a:r>
              <a:rPr lang="en-US" altLang="x-none" dirty="0" err="1"/>
              <a:t>konstipasyon</a:t>
            </a:r>
            <a:endParaRPr lang="en-US" altLang="x-none" dirty="0"/>
          </a:p>
          <a:p>
            <a:pPr marL="800100" lvl="1">
              <a:buClr>
                <a:schemeClr val="accent2"/>
              </a:buClr>
            </a:pPr>
            <a:r>
              <a:rPr lang="en-US" altLang="x-none" dirty="0"/>
              <a:t>IBS-C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2F46AA5-177F-274F-B5E8-12F1A5AB96A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x-none" sz="3300" i="1" u="sng" dirty="0" err="1">
                <a:solidFill>
                  <a:schemeClr val="tx2"/>
                </a:solidFill>
              </a:rPr>
              <a:t>Sekonder</a:t>
            </a:r>
            <a:endParaRPr lang="en-US" altLang="x-none" sz="3300" i="1" u="sng" dirty="0">
              <a:solidFill>
                <a:schemeClr val="tx2"/>
              </a:solidFill>
            </a:endParaRPr>
          </a:p>
          <a:p>
            <a:r>
              <a:rPr lang="en-US" altLang="x-none" dirty="0"/>
              <a:t>Hayat </a:t>
            </a:r>
            <a:r>
              <a:rPr lang="en-US" altLang="x-none" dirty="0" err="1"/>
              <a:t>tarzı</a:t>
            </a:r>
            <a:endParaRPr lang="en-US" altLang="x-none" dirty="0"/>
          </a:p>
          <a:p>
            <a:r>
              <a:rPr lang="en-US" altLang="x-none" dirty="0" err="1"/>
              <a:t>Organik</a:t>
            </a:r>
            <a:r>
              <a:rPr lang="en-US" altLang="x-none" dirty="0"/>
              <a:t> GI </a:t>
            </a:r>
            <a:r>
              <a:rPr lang="en-US" altLang="x-none" dirty="0" err="1"/>
              <a:t>hastalıklar</a:t>
            </a:r>
            <a:endParaRPr lang="en-US" altLang="x-none" dirty="0"/>
          </a:p>
          <a:p>
            <a:r>
              <a:rPr lang="en-US" altLang="x-none" dirty="0" err="1"/>
              <a:t>Medikal</a:t>
            </a:r>
            <a:r>
              <a:rPr lang="en-US" altLang="x-none" dirty="0"/>
              <a:t> </a:t>
            </a:r>
            <a:r>
              <a:rPr lang="en-US" altLang="x-none" dirty="0" err="1"/>
              <a:t>tedavi</a:t>
            </a:r>
            <a:endParaRPr lang="en-US" altLang="x-none" dirty="0"/>
          </a:p>
          <a:p>
            <a:r>
              <a:rPr lang="en-US" altLang="x-none" dirty="0" err="1"/>
              <a:t>Metabolik</a:t>
            </a:r>
            <a:endParaRPr lang="en-US" altLang="x-none" dirty="0"/>
          </a:p>
          <a:p>
            <a:r>
              <a:rPr lang="en-US" altLang="x-none" dirty="0" err="1"/>
              <a:t>Cerrahi</a:t>
            </a:r>
            <a:r>
              <a:rPr lang="en-US" altLang="x-none" dirty="0"/>
              <a:t> </a:t>
            </a:r>
            <a:r>
              <a:rPr lang="en-US" altLang="x-none" dirty="0" err="1"/>
              <a:t>sonrası</a:t>
            </a:r>
            <a:endParaRPr lang="en-US" altLang="x-none" dirty="0"/>
          </a:p>
          <a:p>
            <a:r>
              <a:rPr lang="en-US" altLang="x-none" dirty="0" err="1"/>
              <a:t>Psikolojik</a:t>
            </a:r>
            <a:endParaRPr lang="en-US" altLang="x-none" dirty="0"/>
          </a:p>
          <a:p>
            <a:r>
              <a:rPr lang="en-US" altLang="x-none" dirty="0" err="1"/>
              <a:t>Nörolojik</a:t>
            </a:r>
            <a:endParaRPr lang="en-US" altLang="x-none" dirty="0"/>
          </a:p>
          <a:p>
            <a:r>
              <a:rPr lang="en-US" altLang="x-none" dirty="0" err="1"/>
              <a:t>Sistemik</a:t>
            </a:r>
            <a:r>
              <a:rPr lang="en-US" altLang="x-none" dirty="0"/>
              <a:t> </a:t>
            </a:r>
          </a:p>
          <a:p>
            <a:endParaRPr lang="tr-TR" dirty="0"/>
          </a:p>
        </p:txBody>
      </p:sp>
      <p:pic>
        <p:nvPicPr>
          <p:cNvPr id="5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56573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MR-</a:t>
            </a:r>
            <a:r>
              <a:rPr lang="tr-TR" dirty="0" err="1"/>
              <a:t>Defekografi</a:t>
            </a:r>
            <a:endParaRPr lang="tr-TR" dirty="0"/>
          </a:p>
        </p:txBody>
      </p:sp>
      <p:pic>
        <p:nvPicPr>
          <p:cNvPr id="4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96447">
            <a:off x="1195751" y="1994018"/>
            <a:ext cx="4895512" cy="3535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131" y="1929554"/>
            <a:ext cx="4219575" cy="360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49466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Dinamik </a:t>
            </a:r>
            <a:r>
              <a:rPr lang="tr-TR" dirty="0" err="1"/>
              <a:t>transperineal</a:t>
            </a:r>
            <a:r>
              <a:rPr lang="tr-TR" dirty="0"/>
              <a:t>-US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327" y="2210938"/>
            <a:ext cx="6023473" cy="2840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D:\zonguldak\ODS PPTLER ve FOTOLAR\dtpu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90"/>
          <a:stretch/>
        </p:blipFill>
        <p:spPr bwMode="auto">
          <a:xfrm>
            <a:off x="838200" y="1261280"/>
            <a:ext cx="3782632" cy="5279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23279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E892800F-642F-D744-9240-6C9E2E89E2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9943" y="762000"/>
            <a:ext cx="9171789" cy="5555484"/>
          </a:xfrm>
        </p:spPr>
      </p:pic>
    </p:spTree>
    <p:extLst>
      <p:ext uri="{BB962C8B-B14F-4D97-AF65-F5344CB8AC3E}">
        <p14:creationId xmlns:p14="http://schemas.microsoft.com/office/powerpoint/2010/main" val="1086502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err="1">
                <a:solidFill>
                  <a:schemeClr val="bg1"/>
                </a:solidFill>
              </a:rPr>
              <a:t>Konstipasyonda</a:t>
            </a:r>
            <a:r>
              <a:rPr lang="tr-TR" dirty="0">
                <a:solidFill>
                  <a:schemeClr val="bg1"/>
                </a:solidFill>
              </a:rPr>
              <a:t> Tanı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388600" cy="4351338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  <a:defRPr/>
            </a:pPr>
            <a:r>
              <a:rPr lang="tr-TR" dirty="0"/>
              <a:t>Yapmadan önce alarm semptomların varlığı mutlaka araştırılmalıdır.</a:t>
            </a:r>
          </a:p>
          <a:p>
            <a:pPr>
              <a:buFont typeface="Arial" charset="0"/>
              <a:buNone/>
              <a:defRPr/>
            </a:pPr>
            <a:endParaRPr lang="tr-TR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189" y="2402463"/>
            <a:ext cx="6757439" cy="4218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5198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err="1">
                <a:solidFill>
                  <a:schemeClr val="bg1"/>
                </a:solidFill>
              </a:rPr>
              <a:t>Konstipasyonda</a:t>
            </a:r>
            <a:r>
              <a:rPr lang="tr-TR" dirty="0">
                <a:solidFill>
                  <a:schemeClr val="bg1"/>
                </a:solidFill>
              </a:rPr>
              <a:t> Semptomların Ayırıcı Tanısı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7" y="1644277"/>
            <a:ext cx="10382935" cy="1535652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tr-TR" u="sng" dirty="0"/>
              <a:t>Normal Transit</a:t>
            </a:r>
          </a:p>
          <a:p>
            <a:pPr>
              <a:defRPr/>
            </a:pPr>
            <a:r>
              <a:rPr lang="tr-TR" dirty="0"/>
              <a:t>IBS-C</a:t>
            </a:r>
          </a:p>
          <a:p>
            <a:pPr lvl="1">
              <a:defRPr/>
            </a:pPr>
            <a:r>
              <a:rPr lang="tr-TR" sz="1900" dirty="0"/>
              <a:t>son üç aylık süreçte her ayın en az 3 günü </a:t>
            </a:r>
            <a:r>
              <a:rPr lang="tr-TR" sz="1900" dirty="0">
                <a:solidFill>
                  <a:schemeClr val="tx2">
                    <a:lumMod val="75000"/>
                  </a:schemeClr>
                </a:solidFill>
              </a:rPr>
              <a:t>karın ağrısı, </a:t>
            </a:r>
            <a:r>
              <a:rPr lang="tr-TR" sz="1900" dirty="0" err="1">
                <a:solidFill>
                  <a:schemeClr val="tx2">
                    <a:lumMod val="75000"/>
                  </a:schemeClr>
                </a:solidFill>
              </a:rPr>
              <a:t>abdominal</a:t>
            </a:r>
            <a:r>
              <a:rPr lang="tr-TR" sz="1900" dirty="0">
                <a:solidFill>
                  <a:schemeClr val="tx2">
                    <a:lumMod val="75000"/>
                  </a:schemeClr>
                </a:solidFill>
              </a:rPr>
              <a:t> rahatsızlık hissi</a:t>
            </a:r>
            <a:endParaRPr lang="tr-TR" sz="19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200" y="2909343"/>
            <a:ext cx="7828128" cy="4351338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  <a:defRPr/>
            </a:pPr>
            <a:endParaRPr lang="tr-TR" u="sng" dirty="0">
              <a:solidFill>
                <a:srgbClr val="C00000"/>
              </a:solidFill>
            </a:endParaRPr>
          </a:p>
          <a:p>
            <a:pPr>
              <a:buFont typeface="Arial" charset="0"/>
              <a:buNone/>
              <a:defRPr/>
            </a:pPr>
            <a:endParaRPr lang="tr-TR" u="sng" dirty="0">
              <a:solidFill>
                <a:srgbClr val="C00000"/>
              </a:solidFill>
            </a:endParaRPr>
          </a:p>
          <a:p>
            <a:pPr>
              <a:buFont typeface="Arial" charset="0"/>
              <a:buNone/>
              <a:defRPr/>
            </a:pPr>
            <a:endParaRPr lang="tr-TR" u="sng" dirty="0">
              <a:solidFill>
                <a:srgbClr val="C00000"/>
              </a:solidFill>
            </a:endParaRPr>
          </a:p>
          <a:p>
            <a:pPr>
              <a:buFont typeface="Arial" charset="0"/>
              <a:buNone/>
              <a:defRPr/>
            </a:pPr>
            <a:endParaRPr lang="tr-TR" u="sng" dirty="0">
              <a:solidFill>
                <a:srgbClr val="C00000"/>
              </a:solidFill>
            </a:endParaRPr>
          </a:p>
          <a:p>
            <a:pPr>
              <a:buFont typeface="Arial" charset="0"/>
              <a:buNone/>
              <a:defRPr/>
            </a:pPr>
            <a:r>
              <a:rPr lang="tr-TR" u="sng" dirty="0">
                <a:solidFill>
                  <a:srgbClr val="C00000"/>
                </a:solidFill>
              </a:rPr>
              <a:t>Yavaş Transit-</a:t>
            </a:r>
            <a:r>
              <a:rPr lang="tr-TR" u="sng" dirty="0" err="1">
                <a:solidFill>
                  <a:srgbClr val="C00000"/>
                </a:solidFill>
              </a:rPr>
              <a:t>Obstrüktif</a:t>
            </a:r>
            <a:r>
              <a:rPr lang="tr-TR" u="sng" dirty="0">
                <a:solidFill>
                  <a:srgbClr val="C00000"/>
                </a:solidFill>
              </a:rPr>
              <a:t> Defekasyon</a:t>
            </a:r>
          </a:p>
          <a:p>
            <a:pPr>
              <a:defRPr/>
            </a:pPr>
            <a:r>
              <a:rPr lang="tr-TR" dirty="0">
                <a:solidFill>
                  <a:srgbClr val="C00000"/>
                </a:solidFill>
              </a:rPr>
              <a:t>Pelviste sıkışmış dışkı hissi</a:t>
            </a:r>
          </a:p>
          <a:p>
            <a:pPr>
              <a:defRPr/>
            </a:pPr>
            <a:r>
              <a:rPr lang="tr-TR" dirty="0">
                <a:solidFill>
                  <a:srgbClr val="C00000"/>
                </a:solidFill>
              </a:rPr>
              <a:t>Yetersiz rektal boşalma</a:t>
            </a:r>
          </a:p>
          <a:p>
            <a:pPr>
              <a:defRPr/>
            </a:pPr>
            <a:r>
              <a:rPr lang="tr-TR" dirty="0">
                <a:solidFill>
                  <a:srgbClr val="C00000"/>
                </a:solidFill>
              </a:rPr>
              <a:t>Pozisyon değiştirme ve parmakla boşaltma</a:t>
            </a:r>
          </a:p>
          <a:p>
            <a:pPr>
              <a:defRPr/>
            </a:pP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06" t="37914" r="39401" b="20380"/>
          <a:stretch/>
        </p:blipFill>
        <p:spPr bwMode="auto">
          <a:xfrm>
            <a:off x="10600268" y="3394428"/>
            <a:ext cx="1515533" cy="1566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52"/>
          <a:stretch/>
        </p:blipFill>
        <p:spPr bwMode="auto">
          <a:xfrm>
            <a:off x="10553172" y="5242000"/>
            <a:ext cx="1609725" cy="156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659649" y="3113201"/>
            <a:ext cx="10694159" cy="21287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defRPr/>
            </a:pPr>
            <a:r>
              <a:rPr lang="tr-TR" sz="2800" u="sng" dirty="0">
                <a:solidFill>
                  <a:prstClr val="black"/>
                </a:solidFill>
              </a:rPr>
              <a:t>Yavaş Transit-</a:t>
            </a:r>
            <a:r>
              <a:rPr lang="tr-TR" sz="2800" u="sng" dirty="0" err="1">
                <a:solidFill>
                  <a:prstClr val="black"/>
                </a:solidFill>
              </a:rPr>
              <a:t>Kolonik</a:t>
            </a:r>
            <a:endParaRPr lang="tr-TR" sz="2800" u="sng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tr-TR" dirty="0" err="1">
                <a:solidFill>
                  <a:prstClr val="black"/>
                </a:solidFill>
              </a:rPr>
              <a:t>Defekasyon</a:t>
            </a:r>
            <a:r>
              <a:rPr lang="tr-TR" dirty="0">
                <a:solidFill>
                  <a:prstClr val="black"/>
                </a:solidFill>
              </a:rPr>
              <a:t> ihtiyacı hissetmeme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tr-TR" dirty="0">
                <a:solidFill>
                  <a:prstClr val="black"/>
                </a:solidFill>
              </a:rPr>
              <a:t>Ağrısız şişkinlik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tr-TR" dirty="0">
                <a:solidFill>
                  <a:prstClr val="black"/>
                </a:solidFill>
              </a:rPr>
              <a:t>Yüksek lifli diyetle şikayetlerin artması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endParaRPr lang="tr-TR" sz="2800" dirty="0">
              <a:solidFill>
                <a:prstClr val="black"/>
              </a:solidFill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" r="67056"/>
          <a:stretch/>
        </p:blipFill>
        <p:spPr bwMode="auto">
          <a:xfrm>
            <a:off x="10600268" y="1690704"/>
            <a:ext cx="1591733" cy="156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9785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094336" y="136477"/>
            <a:ext cx="2688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KRONİK KONSTİPASYON</a:t>
            </a:r>
          </a:p>
        </p:txBody>
      </p:sp>
      <p:cxnSp>
        <p:nvCxnSpPr>
          <p:cNvPr id="4" name="Düz Ok Bağlayıcısı 3"/>
          <p:cNvCxnSpPr/>
          <p:nvPr/>
        </p:nvCxnSpPr>
        <p:spPr>
          <a:xfrm>
            <a:off x="5036034" y="505809"/>
            <a:ext cx="2565777" cy="7497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 flipH="1">
            <a:off x="2593083" y="505809"/>
            <a:ext cx="2442951" cy="7497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Metin kutusu 14"/>
          <p:cNvSpPr txBox="1"/>
          <p:nvPr/>
        </p:nvSpPr>
        <p:spPr>
          <a:xfrm>
            <a:off x="8099948" y="1122363"/>
            <a:ext cx="1050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İBS-K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941703" y="932439"/>
            <a:ext cx="2872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FONKSİYONEL KONSTİPASYON</a:t>
            </a:r>
          </a:p>
        </p:txBody>
      </p:sp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944" y="1578758"/>
            <a:ext cx="4362345" cy="2453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8" name="Düz Ok Bağlayıcısı 27"/>
          <p:cNvCxnSpPr/>
          <p:nvPr/>
        </p:nvCxnSpPr>
        <p:spPr>
          <a:xfrm>
            <a:off x="2719316" y="4235266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19" y="1549821"/>
            <a:ext cx="3789516" cy="284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Metin kutusu 30"/>
          <p:cNvSpPr txBox="1"/>
          <p:nvPr/>
        </p:nvSpPr>
        <p:spPr>
          <a:xfrm>
            <a:off x="7" y="4692466"/>
            <a:ext cx="1020170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tr-TR" dirty="0"/>
              <a:t>Fonksiyonel </a:t>
            </a:r>
            <a:r>
              <a:rPr lang="tr-TR" dirty="0" err="1"/>
              <a:t>konstipasyon</a:t>
            </a:r>
            <a:r>
              <a:rPr lang="tr-TR" dirty="0"/>
              <a:t> kriterlerini karşılamalı</a:t>
            </a:r>
          </a:p>
          <a:p>
            <a:pPr marL="342900" indent="-342900">
              <a:buAutoNum type="alphaUcPeriod"/>
            </a:pPr>
            <a:r>
              <a:rPr lang="tr-TR" dirty="0"/>
              <a:t>Aşağıdakilerin en az ikisini içermelidir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err="1"/>
              <a:t>Dissinerjik</a:t>
            </a:r>
            <a:r>
              <a:rPr lang="tr-TR" dirty="0"/>
              <a:t> </a:t>
            </a:r>
            <a:r>
              <a:rPr lang="tr-TR" dirty="0" err="1"/>
              <a:t>defekasyon</a:t>
            </a:r>
            <a:r>
              <a:rPr lang="tr-TR" dirty="0"/>
              <a:t> </a:t>
            </a:r>
            <a:r>
              <a:rPr lang="tr-TR" dirty="0" err="1"/>
              <a:t>paterni</a:t>
            </a:r>
            <a:r>
              <a:rPr lang="tr-TR" dirty="0">
                <a:sym typeface="Wingdings" panose="05000000000000000000" pitchFamily="2" charset="2"/>
              </a:rPr>
              <a:t> </a:t>
            </a:r>
            <a:r>
              <a:rPr lang="tr-TR" b="1" u="sng" dirty="0" err="1">
                <a:sym typeface="Wingdings" panose="05000000000000000000" pitchFamily="2" charset="2"/>
              </a:rPr>
              <a:t>manometri</a:t>
            </a:r>
            <a:endParaRPr lang="tr-TR" b="1" u="sng" dirty="0">
              <a:sym typeface="Wingdings" panose="05000000000000000000" pitchFamily="2" charset="2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>
                <a:sym typeface="Wingdings" panose="05000000000000000000" pitchFamily="2" charset="2"/>
              </a:rPr>
              <a:t>Balon ya da yapay </a:t>
            </a:r>
            <a:r>
              <a:rPr lang="tr-TR" dirty="0" err="1">
                <a:sym typeface="Wingdings" panose="05000000000000000000" pitchFamily="2" charset="2"/>
              </a:rPr>
              <a:t>gaytanın</a:t>
            </a:r>
            <a:r>
              <a:rPr lang="tr-TR" dirty="0">
                <a:sym typeface="Wingdings" panose="05000000000000000000" pitchFamily="2" charset="2"/>
              </a:rPr>
              <a:t>  1 </a:t>
            </a:r>
            <a:r>
              <a:rPr lang="tr-TR" dirty="0" err="1">
                <a:sym typeface="Wingdings" panose="05000000000000000000" pitchFamily="2" charset="2"/>
              </a:rPr>
              <a:t>dak</a:t>
            </a:r>
            <a:r>
              <a:rPr lang="tr-TR" dirty="0">
                <a:sym typeface="Wingdings" panose="05000000000000000000" pitchFamily="2" charset="2"/>
              </a:rPr>
              <a:t>. içinde atmada başarısızlık </a:t>
            </a:r>
            <a:r>
              <a:rPr lang="tr-TR" b="1" u="sng" dirty="0">
                <a:sym typeface="Wingdings" panose="05000000000000000000" pitchFamily="2" charset="2"/>
              </a:rPr>
              <a:t>balon </a:t>
            </a:r>
            <a:r>
              <a:rPr lang="tr-TR" b="1" u="sng" dirty="0" err="1">
                <a:sym typeface="Wingdings" panose="05000000000000000000" pitchFamily="2" charset="2"/>
              </a:rPr>
              <a:t>ekspulsiyon</a:t>
            </a:r>
            <a:r>
              <a:rPr lang="tr-TR" b="1" u="sng" dirty="0">
                <a:sym typeface="Wingdings" panose="05000000000000000000" pitchFamily="2" charset="2"/>
              </a:rPr>
              <a:t> testi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>
                <a:sym typeface="Wingdings" panose="05000000000000000000" pitchFamily="2" charset="2"/>
              </a:rPr>
              <a:t>Uzamış </a:t>
            </a:r>
            <a:r>
              <a:rPr lang="tr-TR" b="1" u="sng" dirty="0" err="1">
                <a:sym typeface="Wingdings" panose="05000000000000000000" pitchFamily="2" charset="2"/>
              </a:rPr>
              <a:t>kolonik</a:t>
            </a:r>
            <a:r>
              <a:rPr lang="tr-TR" b="1" u="sng" dirty="0">
                <a:sym typeface="Wingdings" panose="05000000000000000000" pitchFamily="2" charset="2"/>
              </a:rPr>
              <a:t> transit zamanı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b="1" u="sng" dirty="0" err="1">
                <a:sym typeface="Wingdings" panose="05000000000000000000" pitchFamily="2" charset="2"/>
              </a:rPr>
              <a:t>Defekografi</a:t>
            </a:r>
            <a:r>
              <a:rPr lang="tr-TR" dirty="0">
                <a:sym typeface="Wingdings" panose="05000000000000000000" pitchFamily="2" charset="2"/>
              </a:rPr>
              <a:t> sırasında %50’den fazla baryum pastasının anal yolla çıkartılamaması</a:t>
            </a:r>
            <a:endParaRPr lang="tr-TR" dirty="0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7F77A325-E5B3-E24C-A01A-A39326282C4A}"/>
              </a:ext>
            </a:extLst>
          </p:cNvPr>
          <p:cNvSpPr txBox="1"/>
          <p:nvPr/>
        </p:nvSpPr>
        <p:spPr>
          <a:xfrm flipH="1">
            <a:off x="2077930" y="4316855"/>
            <a:ext cx="1736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ODS</a:t>
            </a:r>
          </a:p>
        </p:txBody>
      </p:sp>
    </p:spTree>
    <p:extLst>
      <p:ext uri="{BB962C8B-B14F-4D97-AF65-F5344CB8AC3E}">
        <p14:creationId xmlns:p14="http://schemas.microsoft.com/office/powerpoint/2010/main" val="2964267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323779" y="555725"/>
            <a:ext cx="32234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ODS </a:t>
            </a:r>
            <a:r>
              <a:rPr lang="tr-TR" sz="2800" dirty="0" err="1"/>
              <a:t>Fizyopatolojisi</a:t>
            </a:r>
            <a:endParaRPr lang="tr-TR" sz="28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3" t="17967" r="26161" b="37456"/>
          <a:stretch/>
        </p:blipFill>
        <p:spPr bwMode="auto">
          <a:xfrm>
            <a:off x="6807247" y="1645583"/>
            <a:ext cx="5017379" cy="1842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6375" r="47199" b="32680"/>
          <a:stretch/>
        </p:blipFill>
        <p:spPr bwMode="auto">
          <a:xfrm>
            <a:off x="1557226" y="1514901"/>
            <a:ext cx="3798001" cy="206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Düz Ok Bağlayıcısı 14"/>
          <p:cNvCxnSpPr>
            <a:stCxn id="2" idx="2"/>
          </p:cNvCxnSpPr>
          <p:nvPr/>
        </p:nvCxnSpPr>
        <p:spPr>
          <a:xfrm flipH="1">
            <a:off x="4509065" y="1078945"/>
            <a:ext cx="1426432" cy="7642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>
            <a:stCxn id="2" idx="2"/>
          </p:cNvCxnSpPr>
          <p:nvPr/>
        </p:nvCxnSpPr>
        <p:spPr>
          <a:xfrm>
            <a:off x="5935497" y="1078945"/>
            <a:ext cx="1475240" cy="7642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Düz Ok Bağlayıcısı 10">
            <a:extLst>
              <a:ext uri="{FF2B5EF4-FFF2-40B4-BE49-F238E27FC236}">
                <a16:creationId xmlns:a16="http://schemas.microsoft.com/office/drawing/2014/main" id="{80EFECEC-4157-3B46-8F50-D9AB02E31CDC}"/>
              </a:ext>
            </a:extLst>
          </p:cNvPr>
          <p:cNvCxnSpPr>
            <a:cxnSpLocks/>
          </p:cNvCxnSpPr>
          <p:nvPr/>
        </p:nvCxnSpPr>
        <p:spPr>
          <a:xfrm>
            <a:off x="5935498" y="1132795"/>
            <a:ext cx="0" cy="24429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etin kutusu 7">
            <a:extLst>
              <a:ext uri="{FF2B5EF4-FFF2-40B4-BE49-F238E27FC236}">
                <a16:creationId xmlns:a16="http://schemas.microsoft.com/office/drawing/2014/main" id="{2CBE188C-A093-A045-9125-BD62766A9E3F}"/>
              </a:ext>
            </a:extLst>
          </p:cNvPr>
          <p:cNvSpPr txBox="1"/>
          <p:nvPr/>
        </p:nvSpPr>
        <p:spPr>
          <a:xfrm>
            <a:off x="4673600" y="3742267"/>
            <a:ext cx="3155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/>
              <a:t>Rektal</a:t>
            </a:r>
            <a:r>
              <a:rPr lang="tr-TR" dirty="0"/>
              <a:t> dolum hissinde </a:t>
            </a:r>
            <a:r>
              <a:rPr lang="tr-TR" dirty="0" err="1"/>
              <a:t>defekt</a:t>
            </a:r>
            <a:endParaRPr lang="tr-T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dirty="0" err="1"/>
              <a:t>İdiyopatikmegarektum</a:t>
            </a:r>
            <a:endParaRPr lang="tr-T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dirty="0" err="1"/>
              <a:t>Rektal</a:t>
            </a:r>
            <a:r>
              <a:rPr lang="tr-TR" dirty="0"/>
              <a:t> </a:t>
            </a:r>
            <a:r>
              <a:rPr lang="tr-TR" dirty="0" err="1"/>
              <a:t>hiposensitivite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1084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"/>
          <p:cNvGrpSpPr>
            <a:grpSpLocks/>
          </p:cNvGrpSpPr>
          <p:nvPr/>
        </p:nvGrpSpPr>
        <p:grpSpPr bwMode="auto">
          <a:xfrm>
            <a:off x="3363409" y="1268413"/>
            <a:ext cx="5573170" cy="5370512"/>
            <a:chOff x="471" y="786"/>
            <a:chExt cx="2633" cy="3383"/>
          </a:xfrm>
        </p:grpSpPr>
        <p:sp>
          <p:nvSpPr>
            <p:cNvPr id="18511" name="Freeform 3"/>
            <p:cNvSpPr>
              <a:spLocks/>
            </p:cNvSpPr>
            <p:nvPr/>
          </p:nvSpPr>
          <p:spPr bwMode="auto">
            <a:xfrm>
              <a:off x="1454" y="2790"/>
              <a:ext cx="1374" cy="1036"/>
            </a:xfrm>
            <a:custGeom>
              <a:avLst/>
              <a:gdLst>
                <a:gd name="T0" fmla="*/ 0 w 2832"/>
                <a:gd name="T1" fmla="*/ 1 h 1896"/>
                <a:gd name="T2" fmla="*/ 0 w 2832"/>
                <a:gd name="T3" fmla="*/ 1 h 1896"/>
                <a:gd name="T4" fmla="*/ 0 w 2832"/>
                <a:gd name="T5" fmla="*/ 1 h 1896"/>
                <a:gd name="T6" fmla="*/ 0 w 2832"/>
                <a:gd name="T7" fmla="*/ 1 h 1896"/>
                <a:gd name="T8" fmla="*/ 0 w 2832"/>
                <a:gd name="T9" fmla="*/ 1 h 1896"/>
                <a:gd name="T10" fmla="*/ 0 w 2832"/>
                <a:gd name="T11" fmla="*/ 1 h 1896"/>
                <a:gd name="T12" fmla="*/ 0 w 2832"/>
                <a:gd name="T13" fmla="*/ 1 h 1896"/>
                <a:gd name="T14" fmla="*/ 0 w 2832"/>
                <a:gd name="T15" fmla="*/ 1 h 1896"/>
                <a:gd name="T16" fmla="*/ 0 w 2832"/>
                <a:gd name="T17" fmla="*/ 1 h 1896"/>
                <a:gd name="T18" fmla="*/ 0 w 2832"/>
                <a:gd name="T19" fmla="*/ 1 h 1896"/>
                <a:gd name="T20" fmla="*/ 0 w 2832"/>
                <a:gd name="T21" fmla="*/ 1 h 1896"/>
                <a:gd name="T22" fmla="*/ 0 w 2832"/>
                <a:gd name="T23" fmla="*/ 1 h 1896"/>
                <a:gd name="T24" fmla="*/ 0 w 2832"/>
                <a:gd name="T25" fmla="*/ 1 h 1896"/>
                <a:gd name="T26" fmla="*/ 0 w 2832"/>
                <a:gd name="T27" fmla="*/ 1 h 1896"/>
                <a:gd name="T28" fmla="*/ 0 w 2832"/>
                <a:gd name="T29" fmla="*/ 1 h 1896"/>
                <a:gd name="T30" fmla="*/ 0 w 2832"/>
                <a:gd name="T31" fmla="*/ 1 h 1896"/>
                <a:gd name="T32" fmla="*/ 0 w 2832"/>
                <a:gd name="T33" fmla="*/ 1 h 1896"/>
                <a:gd name="T34" fmla="*/ 0 w 2832"/>
                <a:gd name="T35" fmla="*/ 1 h 1896"/>
                <a:gd name="T36" fmla="*/ 0 w 2832"/>
                <a:gd name="T37" fmla="*/ 1 h 1896"/>
                <a:gd name="T38" fmla="*/ 0 w 2832"/>
                <a:gd name="T39" fmla="*/ 1 h 1896"/>
                <a:gd name="T40" fmla="*/ 0 w 2832"/>
                <a:gd name="T41" fmla="*/ 1 h 1896"/>
                <a:gd name="T42" fmla="*/ 0 w 2832"/>
                <a:gd name="T43" fmla="*/ 1 h 1896"/>
                <a:gd name="T44" fmla="*/ 0 w 2832"/>
                <a:gd name="T45" fmla="*/ 1 h 1896"/>
                <a:gd name="T46" fmla="*/ 0 w 2832"/>
                <a:gd name="T47" fmla="*/ 1 h 1896"/>
                <a:gd name="T48" fmla="*/ 0 w 2832"/>
                <a:gd name="T49" fmla="*/ 1 h 1896"/>
                <a:gd name="T50" fmla="*/ 0 w 2832"/>
                <a:gd name="T51" fmla="*/ 1 h 1896"/>
                <a:gd name="T52" fmla="*/ 0 w 2832"/>
                <a:gd name="T53" fmla="*/ 1 h 1896"/>
                <a:gd name="T54" fmla="*/ 0 w 2832"/>
                <a:gd name="T55" fmla="*/ 1 h 1896"/>
                <a:gd name="T56" fmla="*/ 0 w 2832"/>
                <a:gd name="T57" fmla="*/ 1 h 1896"/>
                <a:gd name="T58" fmla="*/ 0 w 2832"/>
                <a:gd name="T59" fmla="*/ 1 h 1896"/>
                <a:gd name="T60" fmla="*/ 0 w 2832"/>
                <a:gd name="T61" fmla="*/ 1 h 1896"/>
                <a:gd name="T62" fmla="*/ 0 w 2832"/>
                <a:gd name="T63" fmla="*/ 1 h 1896"/>
                <a:gd name="T64" fmla="*/ 0 w 2832"/>
                <a:gd name="T65" fmla="*/ 1 h 1896"/>
                <a:gd name="T66" fmla="*/ 0 w 2832"/>
                <a:gd name="T67" fmla="*/ 1 h 1896"/>
                <a:gd name="T68" fmla="*/ 0 w 2832"/>
                <a:gd name="T69" fmla="*/ 1 h 1896"/>
                <a:gd name="T70" fmla="*/ 0 w 2832"/>
                <a:gd name="T71" fmla="*/ 1 h 1896"/>
                <a:gd name="T72" fmla="*/ 0 w 2832"/>
                <a:gd name="T73" fmla="*/ 1 h 1896"/>
                <a:gd name="T74" fmla="*/ 0 w 2832"/>
                <a:gd name="T75" fmla="*/ 1 h 1896"/>
                <a:gd name="T76" fmla="*/ 0 w 2832"/>
                <a:gd name="T77" fmla="*/ 1 h 1896"/>
                <a:gd name="T78" fmla="*/ 0 w 2832"/>
                <a:gd name="T79" fmla="*/ 1 h 1896"/>
                <a:gd name="T80" fmla="*/ 0 w 2832"/>
                <a:gd name="T81" fmla="*/ 1 h 1896"/>
                <a:gd name="T82" fmla="*/ 0 w 2832"/>
                <a:gd name="T83" fmla="*/ 1 h 1896"/>
                <a:gd name="T84" fmla="*/ 0 w 2832"/>
                <a:gd name="T85" fmla="*/ 1 h 1896"/>
                <a:gd name="T86" fmla="*/ 0 w 2832"/>
                <a:gd name="T87" fmla="*/ 1 h 1896"/>
                <a:gd name="T88" fmla="*/ 0 w 2832"/>
                <a:gd name="T89" fmla="*/ 1 h 1896"/>
                <a:gd name="T90" fmla="*/ 0 w 2832"/>
                <a:gd name="T91" fmla="*/ 1 h 1896"/>
                <a:gd name="T92" fmla="*/ 0 w 2832"/>
                <a:gd name="T93" fmla="*/ 1 h 1896"/>
                <a:gd name="T94" fmla="*/ 0 w 2832"/>
                <a:gd name="T95" fmla="*/ 1 h 1896"/>
                <a:gd name="T96" fmla="*/ 0 w 2832"/>
                <a:gd name="T97" fmla="*/ 1 h 1896"/>
                <a:gd name="T98" fmla="*/ 0 w 2832"/>
                <a:gd name="T99" fmla="*/ 1 h 1896"/>
                <a:gd name="T100" fmla="*/ 0 w 2832"/>
                <a:gd name="T101" fmla="*/ 1 h 1896"/>
                <a:gd name="T102" fmla="*/ 0 w 2832"/>
                <a:gd name="T103" fmla="*/ 1 h 1896"/>
                <a:gd name="T104" fmla="*/ 0 w 2832"/>
                <a:gd name="T105" fmla="*/ 1 h 1896"/>
                <a:gd name="T106" fmla="*/ 0 w 2832"/>
                <a:gd name="T107" fmla="*/ 1 h 1896"/>
                <a:gd name="T108" fmla="*/ 0 w 2832"/>
                <a:gd name="T109" fmla="*/ 0 h 189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832" h="1896">
                  <a:moveTo>
                    <a:pt x="1056" y="104"/>
                  </a:moveTo>
                  <a:lnTo>
                    <a:pt x="896" y="144"/>
                  </a:lnTo>
                  <a:lnTo>
                    <a:pt x="752" y="216"/>
                  </a:lnTo>
                  <a:lnTo>
                    <a:pt x="624" y="304"/>
                  </a:lnTo>
                  <a:lnTo>
                    <a:pt x="488" y="440"/>
                  </a:lnTo>
                  <a:lnTo>
                    <a:pt x="344" y="640"/>
                  </a:lnTo>
                  <a:lnTo>
                    <a:pt x="248" y="800"/>
                  </a:lnTo>
                  <a:lnTo>
                    <a:pt x="168" y="1000"/>
                  </a:lnTo>
                  <a:lnTo>
                    <a:pt x="112" y="1200"/>
                  </a:lnTo>
                  <a:lnTo>
                    <a:pt x="40" y="1392"/>
                  </a:lnTo>
                  <a:lnTo>
                    <a:pt x="8" y="1560"/>
                  </a:lnTo>
                  <a:lnTo>
                    <a:pt x="0" y="1680"/>
                  </a:lnTo>
                  <a:lnTo>
                    <a:pt x="56" y="1704"/>
                  </a:lnTo>
                  <a:lnTo>
                    <a:pt x="184" y="1752"/>
                  </a:lnTo>
                  <a:lnTo>
                    <a:pt x="304" y="1792"/>
                  </a:lnTo>
                  <a:lnTo>
                    <a:pt x="440" y="1824"/>
                  </a:lnTo>
                  <a:lnTo>
                    <a:pt x="592" y="1840"/>
                  </a:lnTo>
                  <a:lnTo>
                    <a:pt x="676" y="1860"/>
                  </a:lnTo>
                  <a:lnTo>
                    <a:pt x="736" y="1864"/>
                  </a:lnTo>
                  <a:lnTo>
                    <a:pt x="822" y="1872"/>
                  </a:lnTo>
                  <a:lnTo>
                    <a:pt x="888" y="1874"/>
                  </a:lnTo>
                  <a:lnTo>
                    <a:pt x="1072" y="1896"/>
                  </a:lnTo>
                  <a:lnTo>
                    <a:pt x="1184" y="1888"/>
                  </a:lnTo>
                  <a:lnTo>
                    <a:pt x="1238" y="1880"/>
                  </a:lnTo>
                  <a:lnTo>
                    <a:pt x="1304" y="1840"/>
                  </a:lnTo>
                  <a:lnTo>
                    <a:pt x="1360" y="1768"/>
                  </a:lnTo>
                  <a:lnTo>
                    <a:pt x="1416" y="1736"/>
                  </a:lnTo>
                  <a:lnTo>
                    <a:pt x="1504" y="1736"/>
                  </a:lnTo>
                  <a:lnTo>
                    <a:pt x="1576" y="1752"/>
                  </a:lnTo>
                  <a:lnTo>
                    <a:pt x="1624" y="1784"/>
                  </a:lnTo>
                  <a:lnTo>
                    <a:pt x="1736" y="1800"/>
                  </a:lnTo>
                  <a:lnTo>
                    <a:pt x="1848" y="1800"/>
                  </a:lnTo>
                  <a:lnTo>
                    <a:pt x="1896" y="1768"/>
                  </a:lnTo>
                  <a:lnTo>
                    <a:pt x="1960" y="1760"/>
                  </a:lnTo>
                  <a:lnTo>
                    <a:pt x="2064" y="1760"/>
                  </a:lnTo>
                  <a:lnTo>
                    <a:pt x="2160" y="1768"/>
                  </a:lnTo>
                  <a:lnTo>
                    <a:pt x="2240" y="1760"/>
                  </a:lnTo>
                  <a:lnTo>
                    <a:pt x="2312" y="1738"/>
                  </a:lnTo>
                  <a:lnTo>
                    <a:pt x="2384" y="1720"/>
                  </a:lnTo>
                  <a:lnTo>
                    <a:pt x="2460" y="1684"/>
                  </a:lnTo>
                  <a:lnTo>
                    <a:pt x="2532" y="1634"/>
                  </a:lnTo>
                  <a:lnTo>
                    <a:pt x="2574" y="1598"/>
                  </a:lnTo>
                  <a:lnTo>
                    <a:pt x="2608" y="1560"/>
                  </a:lnTo>
                  <a:lnTo>
                    <a:pt x="2684" y="1494"/>
                  </a:lnTo>
                  <a:lnTo>
                    <a:pt x="2766" y="1378"/>
                  </a:lnTo>
                  <a:lnTo>
                    <a:pt x="2806" y="1272"/>
                  </a:lnTo>
                  <a:lnTo>
                    <a:pt x="2824" y="1160"/>
                  </a:lnTo>
                  <a:lnTo>
                    <a:pt x="2832" y="1024"/>
                  </a:lnTo>
                  <a:lnTo>
                    <a:pt x="2800" y="888"/>
                  </a:lnTo>
                  <a:lnTo>
                    <a:pt x="2656" y="584"/>
                  </a:lnTo>
                  <a:lnTo>
                    <a:pt x="2512" y="376"/>
                  </a:lnTo>
                  <a:lnTo>
                    <a:pt x="2360" y="240"/>
                  </a:lnTo>
                  <a:lnTo>
                    <a:pt x="2216" y="104"/>
                  </a:lnTo>
                  <a:lnTo>
                    <a:pt x="2104" y="40"/>
                  </a:lnTo>
                  <a:lnTo>
                    <a:pt x="1928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6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12" name="Freeform 4"/>
            <p:cNvSpPr>
              <a:spLocks/>
            </p:cNvSpPr>
            <p:nvPr/>
          </p:nvSpPr>
          <p:spPr bwMode="auto">
            <a:xfrm>
              <a:off x="1450" y="3484"/>
              <a:ext cx="1367" cy="342"/>
            </a:xfrm>
            <a:custGeom>
              <a:avLst/>
              <a:gdLst>
                <a:gd name="T0" fmla="*/ 0 w 2816"/>
                <a:gd name="T1" fmla="*/ 1 h 624"/>
                <a:gd name="T2" fmla="*/ 0 w 2816"/>
                <a:gd name="T3" fmla="*/ 1 h 624"/>
                <a:gd name="T4" fmla="*/ 0 w 2816"/>
                <a:gd name="T5" fmla="*/ 1 h 624"/>
                <a:gd name="T6" fmla="*/ 0 w 2816"/>
                <a:gd name="T7" fmla="*/ 1 h 624"/>
                <a:gd name="T8" fmla="*/ 0 w 2816"/>
                <a:gd name="T9" fmla="*/ 1 h 624"/>
                <a:gd name="T10" fmla="*/ 0 w 2816"/>
                <a:gd name="T11" fmla="*/ 1 h 624"/>
                <a:gd name="T12" fmla="*/ 0 w 2816"/>
                <a:gd name="T13" fmla="*/ 1 h 624"/>
                <a:gd name="T14" fmla="*/ 0 w 2816"/>
                <a:gd name="T15" fmla="*/ 1 h 624"/>
                <a:gd name="T16" fmla="*/ 0 w 2816"/>
                <a:gd name="T17" fmla="*/ 1 h 624"/>
                <a:gd name="T18" fmla="*/ 0 w 2816"/>
                <a:gd name="T19" fmla="*/ 1 h 624"/>
                <a:gd name="T20" fmla="*/ 0 w 2816"/>
                <a:gd name="T21" fmla="*/ 1 h 624"/>
                <a:gd name="T22" fmla="*/ 0 w 2816"/>
                <a:gd name="T23" fmla="*/ 1 h 624"/>
                <a:gd name="T24" fmla="*/ 0 w 2816"/>
                <a:gd name="T25" fmla="*/ 1 h 624"/>
                <a:gd name="T26" fmla="*/ 0 w 2816"/>
                <a:gd name="T27" fmla="*/ 1 h 624"/>
                <a:gd name="T28" fmla="*/ 0 w 2816"/>
                <a:gd name="T29" fmla="*/ 1 h 624"/>
                <a:gd name="T30" fmla="*/ 0 w 2816"/>
                <a:gd name="T31" fmla="*/ 1 h 624"/>
                <a:gd name="T32" fmla="*/ 0 w 2816"/>
                <a:gd name="T33" fmla="*/ 1 h 624"/>
                <a:gd name="T34" fmla="*/ 0 w 2816"/>
                <a:gd name="T35" fmla="*/ 1 h 624"/>
                <a:gd name="T36" fmla="*/ 0 w 2816"/>
                <a:gd name="T37" fmla="*/ 1 h 624"/>
                <a:gd name="T38" fmla="*/ 0 w 2816"/>
                <a:gd name="T39" fmla="*/ 1 h 624"/>
                <a:gd name="T40" fmla="*/ 0 w 2816"/>
                <a:gd name="T41" fmla="*/ 1 h 624"/>
                <a:gd name="T42" fmla="*/ 0 w 2816"/>
                <a:gd name="T43" fmla="*/ 1 h 624"/>
                <a:gd name="T44" fmla="*/ 0 w 2816"/>
                <a:gd name="T45" fmla="*/ 1 h 624"/>
                <a:gd name="T46" fmla="*/ 0 w 2816"/>
                <a:gd name="T47" fmla="*/ 1 h 624"/>
                <a:gd name="T48" fmla="*/ 0 w 2816"/>
                <a:gd name="T49" fmla="*/ 1 h 624"/>
                <a:gd name="T50" fmla="*/ 0 w 2816"/>
                <a:gd name="T51" fmla="*/ 1 h 624"/>
                <a:gd name="T52" fmla="*/ 0 w 2816"/>
                <a:gd name="T53" fmla="*/ 1 h 624"/>
                <a:gd name="T54" fmla="*/ 0 w 2816"/>
                <a:gd name="T55" fmla="*/ 1 h 624"/>
                <a:gd name="T56" fmla="*/ 0 w 2816"/>
                <a:gd name="T57" fmla="*/ 1 h 624"/>
                <a:gd name="T58" fmla="*/ 0 w 2816"/>
                <a:gd name="T59" fmla="*/ 1 h 624"/>
                <a:gd name="T60" fmla="*/ 0 w 2816"/>
                <a:gd name="T61" fmla="*/ 1 h 624"/>
                <a:gd name="T62" fmla="*/ 0 w 2816"/>
                <a:gd name="T63" fmla="*/ 1 h 624"/>
                <a:gd name="T64" fmla="*/ 0 w 2816"/>
                <a:gd name="T65" fmla="*/ 1 h 624"/>
                <a:gd name="T66" fmla="*/ 0 w 2816"/>
                <a:gd name="T67" fmla="*/ 1 h 624"/>
                <a:gd name="T68" fmla="*/ 0 w 2816"/>
                <a:gd name="T69" fmla="*/ 1 h 624"/>
                <a:gd name="T70" fmla="*/ 0 w 2816"/>
                <a:gd name="T71" fmla="*/ 0 h 62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816" h="624">
                  <a:moveTo>
                    <a:pt x="0" y="400"/>
                  </a:moveTo>
                  <a:lnTo>
                    <a:pt x="56" y="424"/>
                  </a:lnTo>
                  <a:lnTo>
                    <a:pt x="128" y="456"/>
                  </a:lnTo>
                  <a:lnTo>
                    <a:pt x="224" y="488"/>
                  </a:lnTo>
                  <a:lnTo>
                    <a:pt x="332" y="522"/>
                  </a:lnTo>
                  <a:lnTo>
                    <a:pt x="440" y="544"/>
                  </a:lnTo>
                  <a:lnTo>
                    <a:pt x="544" y="560"/>
                  </a:lnTo>
                  <a:lnTo>
                    <a:pt x="688" y="592"/>
                  </a:lnTo>
                  <a:lnTo>
                    <a:pt x="816" y="600"/>
                  </a:lnTo>
                  <a:lnTo>
                    <a:pt x="968" y="608"/>
                  </a:lnTo>
                  <a:lnTo>
                    <a:pt x="1112" y="624"/>
                  </a:lnTo>
                  <a:lnTo>
                    <a:pt x="1168" y="622"/>
                  </a:lnTo>
                  <a:lnTo>
                    <a:pt x="1220" y="618"/>
                  </a:lnTo>
                  <a:lnTo>
                    <a:pt x="1312" y="576"/>
                  </a:lnTo>
                  <a:lnTo>
                    <a:pt x="1384" y="528"/>
                  </a:lnTo>
                  <a:lnTo>
                    <a:pt x="1440" y="512"/>
                  </a:lnTo>
                  <a:lnTo>
                    <a:pt x="1504" y="496"/>
                  </a:lnTo>
                  <a:lnTo>
                    <a:pt x="1568" y="496"/>
                  </a:lnTo>
                  <a:lnTo>
                    <a:pt x="1640" y="504"/>
                  </a:lnTo>
                  <a:lnTo>
                    <a:pt x="1704" y="520"/>
                  </a:lnTo>
                  <a:lnTo>
                    <a:pt x="1800" y="528"/>
                  </a:lnTo>
                  <a:lnTo>
                    <a:pt x="1858" y="522"/>
                  </a:lnTo>
                  <a:lnTo>
                    <a:pt x="1922" y="498"/>
                  </a:lnTo>
                  <a:lnTo>
                    <a:pt x="2024" y="480"/>
                  </a:lnTo>
                  <a:lnTo>
                    <a:pt x="2096" y="480"/>
                  </a:lnTo>
                  <a:lnTo>
                    <a:pt x="2176" y="488"/>
                  </a:lnTo>
                  <a:lnTo>
                    <a:pt x="2248" y="480"/>
                  </a:lnTo>
                  <a:lnTo>
                    <a:pt x="2336" y="464"/>
                  </a:lnTo>
                  <a:lnTo>
                    <a:pt x="2438" y="432"/>
                  </a:lnTo>
                  <a:lnTo>
                    <a:pt x="2516" y="384"/>
                  </a:lnTo>
                  <a:lnTo>
                    <a:pt x="2585" y="330"/>
                  </a:lnTo>
                  <a:lnTo>
                    <a:pt x="2640" y="272"/>
                  </a:lnTo>
                  <a:lnTo>
                    <a:pt x="2720" y="192"/>
                  </a:lnTo>
                  <a:lnTo>
                    <a:pt x="2768" y="123"/>
                  </a:lnTo>
                  <a:lnTo>
                    <a:pt x="2798" y="66"/>
                  </a:lnTo>
                  <a:lnTo>
                    <a:pt x="2816" y="0"/>
                  </a:lnTo>
                </a:path>
              </a:pathLst>
            </a:custGeom>
            <a:noFill/>
            <a:ln w="12700" cap="flat" cmpd="sng">
              <a:solidFill>
                <a:srgbClr val="CC66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13" name="Freeform 5"/>
            <p:cNvSpPr>
              <a:spLocks/>
            </p:cNvSpPr>
            <p:nvPr/>
          </p:nvSpPr>
          <p:spPr bwMode="auto">
            <a:xfrm>
              <a:off x="2001" y="2518"/>
              <a:ext cx="595" cy="1282"/>
            </a:xfrm>
            <a:custGeom>
              <a:avLst/>
              <a:gdLst>
                <a:gd name="T0" fmla="*/ 167 w 595"/>
                <a:gd name="T1" fmla="*/ 144 h 1282"/>
                <a:gd name="T2" fmla="*/ 198 w 595"/>
                <a:gd name="T3" fmla="*/ 197 h 1282"/>
                <a:gd name="T4" fmla="*/ 194 w 595"/>
                <a:gd name="T5" fmla="*/ 263 h 1282"/>
                <a:gd name="T6" fmla="*/ 191 w 595"/>
                <a:gd name="T7" fmla="*/ 372 h 1282"/>
                <a:gd name="T8" fmla="*/ 202 w 595"/>
                <a:gd name="T9" fmla="*/ 442 h 1282"/>
                <a:gd name="T10" fmla="*/ 206 w 595"/>
                <a:gd name="T11" fmla="*/ 516 h 1282"/>
                <a:gd name="T12" fmla="*/ 159 w 595"/>
                <a:gd name="T13" fmla="*/ 560 h 1282"/>
                <a:gd name="T14" fmla="*/ 74 w 595"/>
                <a:gd name="T15" fmla="*/ 582 h 1282"/>
                <a:gd name="T16" fmla="*/ 35 w 595"/>
                <a:gd name="T17" fmla="*/ 617 h 1282"/>
                <a:gd name="T18" fmla="*/ 8 w 595"/>
                <a:gd name="T19" fmla="*/ 691 h 1282"/>
                <a:gd name="T20" fmla="*/ 0 w 595"/>
                <a:gd name="T21" fmla="*/ 774 h 1282"/>
                <a:gd name="T22" fmla="*/ 12 w 595"/>
                <a:gd name="T23" fmla="*/ 866 h 1282"/>
                <a:gd name="T24" fmla="*/ 35 w 595"/>
                <a:gd name="T25" fmla="*/ 941 h 1282"/>
                <a:gd name="T26" fmla="*/ 59 w 595"/>
                <a:gd name="T27" fmla="*/ 1014 h 1282"/>
                <a:gd name="T28" fmla="*/ 85 w 595"/>
                <a:gd name="T29" fmla="*/ 1088 h 1282"/>
                <a:gd name="T30" fmla="*/ 97 w 595"/>
                <a:gd name="T31" fmla="*/ 1142 h 1282"/>
                <a:gd name="T32" fmla="*/ 109 w 595"/>
                <a:gd name="T33" fmla="*/ 1212 h 1282"/>
                <a:gd name="T34" fmla="*/ 82 w 595"/>
                <a:gd name="T35" fmla="*/ 1282 h 1282"/>
                <a:gd name="T36" fmla="*/ 152 w 595"/>
                <a:gd name="T37" fmla="*/ 1247 h 1282"/>
                <a:gd name="T38" fmla="*/ 206 w 595"/>
                <a:gd name="T39" fmla="*/ 1243 h 1282"/>
                <a:gd name="T40" fmla="*/ 257 w 595"/>
                <a:gd name="T41" fmla="*/ 1247 h 1282"/>
                <a:gd name="T42" fmla="*/ 206 w 595"/>
                <a:gd name="T43" fmla="*/ 1199 h 1282"/>
                <a:gd name="T44" fmla="*/ 161 w 595"/>
                <a:gd name="T45" fmla="*/ 1126 h 1282"/>
                <a:gd name="T46" fmla="*/ 139 w 595"/>
                <a:gd name="T47" fmla="*/ 1032 h 1282"/>
                <a:gd name="T48" fmla="*/ 139 w 595"/>
                <a:gd name="T49" fmla="*/ 920 h 1282"/>
                <a:gd name="T50" fmla="*/ 165 w 595"/>
                <a:gd name="T51" fmla="*/ 844 h 1282"/>
                <a:gd name="T52" fmla="*/ 263 w 595"/>
                <a:gd name="T53" fmla="*/ 806 h 1282"/>
                <a:gd name="T54" fmla="*/ 362 w 595"/>
                <a:gd name="T55" fmla="*/ 792 h 1282"/>
                <a:gd name="T56" fmla="*/ 447 w 595"/>
                <a:gd name="T57" fmla="*/ 783 h 1282"/>
                <a:gd name="T58" fmla="*/ 521 w 595"/>
                <a:gd name="T59" fmla="*/ 770 h 1282"/>
                <a:gd name="T60" fmla="*/ 576 w 595"/>
                <a:gd name="T61" fmla="*/ 713 h 1282"/>
                <a:gd name="T62" fmla="*/ 595 w 595"/>
                <a:gd name="T63" fmla="*/ 617 h 1282"/>
                <a:gd name="T64" fmla="*/ 568 w 595"/>
                <a:gd name="T65" fmla="*/ 464 h 1282"/>
                <a:gd name="T66" fmla="*/ 529 w 595"/>
                <a:gd name="T67" fmla="*/ 328 h 1282"/>
                <a:gd name="T68" fmla="*/ 486 w 595"/>
                <a:gd name="T69" fmla="*/ 214 h 1282"/>
                <a:gd name="T70" fmla="*/ 451 w 595"/>
                <a:gd name="T71" fmla="*/ 140 h 1282"/>
                <a:gd name="T72" fmla="*/ 439 w 595"/>
                <a:gd name="T73" fmla="*/ 61 h 1282"/>
                <a:gd name="T74" fmla="*/ 416 w 595"/>
                <a:gd name="T75" fmla="*/ 0 h 128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95" h="1282">
                  <a:moveTo>
                    <a:pt x="136" y="123"/>
                  </a:moveTo>
                  <a:lnTo>
                    <a:pt x="167" y="144"/>
                  </a:lnTo>
                  <a:lnTo>
                    <a:pt x="194" y="162"/>
                  </a:lnTo>
                  <a:lnTo>
                    <a:pt x="198" y="197"/>
                  </a:lnTo>
                  <a:lnTo>
                    <a:pt x="194" y="232"/>
                  </a:lnTo>
                  <a:lnTo>
                    <a:pt x="194" y="263"/>
                  </a:lnTo>
                  <a:lnTo>
                    <a:pt x="191" y="328"/>
                  </a:lnTo>
                  <a:lnTo>
                    <a:pt x="191" y="372"/>
                  </a:lnTo>
                  <a:lnTo>
                    <a:pt x="198" y="407"/>
                  </a:lnTo>
                  <a:lnTo>
                    <a:pt x="202" y="442"/>
                  </a:lnTo>
                  <a:lnTo>
                    <a:pt x="206" y="473"/>
                  </a:lnTo>
                  <a:lnTo>
                    <a:pt x="206" y="516"/>
                  </a:lnTo>
                  <a:lnTo>
                    <a:pt x="183" y="538"/>
                  </a:lnTo>
                  <a:lnTo>
                    <a:pt x="159" y="560"/>
                  </a:lnTo>
                  <a:lnTo>
                    <a:pt x="105" y="573"/>
                  </a:lnTo>
                  <a:lnTo>
                    <a:pt x="74" y="582"/>
                  </a:lnTo>
                  <a:lnTo>
                    <a:pt x="54" y="599"/>
                  </a:lnTo>
                  <a:lnTo>
                    <a:pt x="35" y="617"/>
                  </a:lnTo>
                  <a:lnTo>
                    <a:pt x="19" y="652"/>
                  </a:lnTo>
                  <a:lnTo>
                    <a:pt x="8" y="691"/>
                  </a:lnTo>
                  <a:lnTo>
                    <a:pt x="0" y="731"/>
                  </a:lnTo>
                  <a:lnTo>
                    <a:pt x="0" y="774"/>
                  </a:lnTo>
                  <a:lnTo>
                    <a:pt x="0" y="818"/>
                  </a:lnTo>
                  <a:lnTo>
                    <a:pt x="12" y="866"/>
                  </a:lnTo>
                  <a:lnTo>
                    <a:pt x="19" y="906"/>
                  </a:lnTo>
                  <a:lnTo>
                    <a:pt x="35" y="941"/>
                  </a:lnTo>
                  <a:lnTo>
                    <a:pt x="47" y="984"/>
                  </a:lnTo>
                  <a:lnTo>
                    <a:pt x="59" y="1014"/>
                  </a:lnTo>
                  <a:lnTo>
                    <a:pt x="71" y="1052"/>
                  </a:lnTo>
                  <a:lnTo>
                    <a:pt x="85" y="1088"/>
                  </a:lnTo>
                  <a:lnTo>
                    <a:pt x="93" y="1114"/>
                  </a:lnTo>
                  <a:lnTo>
                    <a:pt x="97" y="1142"/>
                  </a:lnTo>
                  <a:lnTo>
                    <a:pt x="105" y="1181"/>
                  </a:lnTo>
                  <a:lnTo>
                    <a:pt x="109" y="1212"/>
                  </a:lnTo>
                  <a:lnTo>
                    <a:pt x="97" y="1256"/>
                  </a:lnTo>
                  <a:lnTo>
                    <a:pt x="82" y="1282"/>
                  </a:lnTo>
                  <a:lnTo>
                    <a:pt x="124" y="1256"/>
                  </a:lnTo>
                  <a:lnTo>
                    <a:pt x="152" y="1247"/>
                  </a:lnTo>
                  <a:lnTo>
                    <a:pt x="175" y="1243"/>
                  </a:lnTo>
                  <a:lnTo>
                    <a:pt x="206" y="1243"/>
                  </a:lnTo>
                  <a:lnTo>
                    <a:pt x="229" y="1243"/>
                  </a:lnTo>
                  <a:lnTo>
                    <a:pt x="257" y="1247"/>
                  </a:lnTo>
                  <a:lnTo>
                    <a:pt x="222" y="1221"/>
                  </a:lnTo>
                  <a:lnTo>
                    <a:pt x="206" y="1199"/>
                  </a:lnTo>
                  <a:lnTo>
                    <a:pt x="181" y="1172"/>
                  </a:lnTo>
                  <a:lnTo>
                    <a:pt x="161" y="1126"/>
                  </a:lnTo>
                  <a:lnTo>
                    <a:pt x="149" y="1074"/>
                  </a:lnTo>
                  <a:lnTo>
                    <a:pt x="139" y="1032"/>
                  </a:lnTo>
                  <a:lnTo>
                    <a:pt x="131" y="966"/>
                  </a:lnTo>
                  <a:lnTo>
                    <a:pt x="139" y="920"/>
                  </a:lnTo>
                  <a:lnTo>
                    <a:pt x="147" y="878"/>
                  </a:lnTo>
                  <a:lnTo>
                    <a:pt x="165" y="844"/>
                  </a:lnTo>
                  <a:lnTo>
                    <a:pt x="205" y="818"/>
                  </a:lnTo>
                  <a:lnTo>
                    <a:pt x="263" y="806"/>
                  </a:lnTo>
                  <a:lnTo>
                    <a:pt x="309" y="796"/>
                  </a:lnTo>
                  <a:lnTo>
                    <a:pt x="362" y="792"/>
                  </a:lnTo>
                  <a:lnTo>
                    <a:pt x="403" y="790"/>
                  </a:lnTo>
                  <a:lnTo>
                    <a:pt x="447" y="783"/>
                  </a:lnTo>
                  <a:lnTo>
                    <a:pt x="490" y="774"/>
                  </a:lnTo>
                  <a:lnTo>
                    <a:pt x="521" y="770"/>
                  </a:lnTo>
                  <a:lnTo>
                    <a:pt x="552" y="744"/>
                  </a:lnTo>
                  <a:lnTo>
                    <a:pt x="576" y="713"/>
                  </a:lnTo>
                  <a:lnTo>
                    <a:pt x="587" y="674"/>
                  </a:lnTo>
                  <a:lnTo>
                    <a:pt x="595" y="617"/>
                  </a:lnTo>
                  <a:lnTo>
                    <a:pt x="583" y="529"/>
                  </a:lnTo>
                  <a:lnTo>
                    <a:pt x="568" y="464"/>
                  </a:lnTo>
                  <a:lnTo>
                    <a:pt x="548" y="407"/>
                  </a:lnTo>
                  <a:lnTo>
                    <a:pt x="529" y="328"/>
                  </a:lnTo>
                  <a:lnTo>
                    <a:pt x="506" y="267"/>
                  </a:lnTo>
                  <a:lnTo>
                    <a:pt x="486" y="214"/>
                  </a:lnTo>
                  <a:lnTo>
                    <a:pt x="467" y="171"/>
                  </a:lnTo>
                  <a:lnTo>
                    <a:pt x="451" y="140"/>
                  </a:lnTo>
                  <a:lnTo>
                    <a:pt x="439" y="109"/>
                  </a:lnTo>
                  <a:lnTo>
                    <a:pt x="439" y="61"/>
                  </a:lnTo>
                  <a:lnTo>
                    <a:pt x="432" y="35"/>
                  </a:lnTo>
                  <a:lnTo>
                    <a:pt x="416" y="0"/>
                  </a:lnTo>
                </a:path>
              </a:pathLst>
            </a:custGeom>
            <a:gradFill rotWithShape="0">
              <a:gsLst>
                <a:gs pos="0">
                  <a:srgbClr val="FFF3EC"/>
                </a:gs>
                <a:gs pos="100000">
                  <a:srgbClr val="FF9966"/>
                </a:gs>
              </a:gsLst>
              <a:lin ang="5400000" scaled="1"/>
            </a:gradFill>
            <a:ln w="12700" cap="flat" cmpd="sng">
              <a:solidFill>
                <a:srgbClr val="CC66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14" name="Oval 6"/>
            <p:cNvSpPr>
              <a:spLocks noChangeArrowheads="1"/>
            </p:cNvSpPr>
            <p:nvPr/>
          </p:nvSpPr>
          <p:spPr bwMode="auto">
            <a:xfrm rot="-1015777">
              <a:off x="2069" y="3514"/>
              <a:ext cx="35" cy="75"/>
            </a:xfrm>
            <a:prstGeom prst="ellipse">
              <a:avLst/>
            </a:prstGeom>
            <a:solidFill>
              <a:srgbClr val="CC6600"/>
            </a:solidFill>
            <a:ln w="9525">
              <a:solidFill>
                <a:srgbClr val="CC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2400">
                <a:latin typeface="Times New Roman" pitchFamily="18" charset="0"/>
              </a:endParaRPr>
            </a:p>
          </p:txBody>
        </p:sp>
        <p:sp>
          <p:nvSpPr>
            <p:cNvPr id="18515" name="Oval 7"/>
            <p:cNvSpPr>
              <a:spLocks noChangeArrowheads="1"/>
            </p:cNvSpPr>
            <p:nvPr/>
          </p:nvSpPr>
          <p:spPr bwMode="auto">
            <a:xfrm rot="-1015777">
              <a:off x="2105" y="3506"/>
              <a:ext cx="35" cy="79"/>
            </a:xfrm>
            <a:prstGeom prst="ellipse">
              <a:avLst/>
            </a:prstGeom>
            <a:solidFill>
              <a:srgbClr val="CC6600"/>
            </a:solidFill>
            <a:ln w="9525">
              <a:solidFill>
                <a:srgbClr val="CC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2400">
                <a:latin typeface="Times New Roman" pitchFamily="18" charset="0"/>
              </a:endParaRPr>
            </a:p>
          </p:txBody>
        </p:sp>
        <p:sp>
          <p:nvSpPr>
            <p:cNvPr id="18516" name="Freeform 8"/>
            <p:cNvSpPr>
              <a:spLocks/>
            </p:cNvSpPr>
            <p:nvPr/>
          </p:nvSpPr>
          <p:spPr bwMode="auto">
            <a:xfrm>
              <a:off x="1906" y="3012"/>
              <a:ext cx="253" cy="568"/>
            </a:xfrm>
            <a:custGeom>
              <a:avLst/>
              <a:gdLst>
                <a:gd name="T0" fmla="*/ 0 w 522"/>
                <a:gd name="T1" fmla="*/ 0 h 1038"/>
                <a:gd name="T2" fmla="*/ 0 w 522"/>
                <a:gd name="T3" fmla="*/ 1 h 1038"/>
                <a:gd name="T4" fmla="*/ 0 w 522"/>
                <a:gd name="T5" fmla="*/ 1 h 1038"/>
                <a:gd name="T6" fmla="*/ 0 w 522"/>
                <a:gd name="T7" fmla="*/ 1 h 1038"/>
                <a:gd name="T8" fmla="*/ 0 w 522"/>
                <a:gd name="T9" fmla="*/ 1 h 1038"/>
                <a:gd name="T10" fmla="*/ 0 w 522"/>
                <a:gd name="T11" fmla="*/ 1 h 1038"/>
                <a:gd name="T12" fmla="*/ 0 w 522"/>
                <a:gd name="T13" fmla="*/ 1 h 1038"/>
                <a:gd name="T14" fmla="*/ 0 w 522"/>
                <a:gd name="T15" fmla="*/ 1 h 1038"/>
                <a:gd name="T16" fmla="*/ 0 w 522"/>
                <a:gd name="T17" fmla="*/ 1 h 1038"/>
                <a:gd name="T18" fmla="*/ 0 w 522"/>
                <a:gd name="T19" fmla="*/ 1 h 1038"/>
                <a:gd name="T20" fmla="*/ 0 w 522"/>
                <a:gd name="T21" fmla="*/ 1 h 1038"/>
                <a:gd name="T22" fmla="*/ 0 w 522"/>
                <a:gd name="T23" fmla="*/ 1 h 1038"/>
                <a:gd name="T24" fmla="*/ 0 w 522"/>
                <a:gd name="T25" fmla="*/ 1 h 1038"/>
                <a:gd name="T26" fmla="*/ 0 w 522"/>
                <a:gd name="T27" fmla="*/ 1 h 1038"/>
                <a:gd name="T28" fmla="*/ 0 w 522"/>
                <a:gd name="T29" fmla="*/ 1 h 1038"/>
                <a:gd name="T30" fmla="*/ 0 w 522"/>
                <a:gd name="T31" fmla="*/ 1 h 1038"/>
                <a:gd name="T32" fmla="*/ 0 w 522"/>
                <a:gd name="T33" fmla="*/ 1 h 1038"/>
                <a:gd name="T34" fmla="*/ 0 w 522"/>
                <a:gd name="T35" fmla="*/ 1 h 1038"/>
                <a:gd name="T36" fmla="*/ 0 w 522"/>
                <a:gd name="T37" fmla="*/ 1 h 1038"/>
                <a:gd name="T38" fmla="*/ 0 w 522"/>
                <a:gd name="T39" fmla="*/ 1 h 1038"/>
                <a:gd name="T40" fmla="*/ 0 w 522"/>
                <a:gd name="T41" fmla="*/ 1 h 1038"/>
                <a:gd name="T42" fmla="*/ 0 w 522"/>
                <a:gd name="T43" fmla="*/ 1 h 1038"/>
                <a:gd name="T44" fmla="*/ 0 w 522"/>
                <a:gd name="T45" fmla="*/ 1 h 1038"/>
                <a:gd name="T46" fmla="*/ 0 w 522"/>
                <a:gd name="T47" fmla="*/ 1 h 1038"/>
                <a:gd name="T48" fmla="*/ 0 w 522"/>
                <a:gd name="T49" fmla="*/ 1 h 1038"/>
                <a:gd name="T50" fmla="*/ 0 w 522"/>
                <a:gd name="T51" fmla="*/ 1 h 1038"/>
                <a:gd name="T52" fmla="*/ 0 w 522"/>
                <a:gd name="T53" fmla="*/ 1 h 1038"/>
                <a:gd name="T54" fmla="*/ 0 w 522"/>
                <a:gd name="T55" fmla="*/ 1 h 1038"/>
                <a:gd name="T56" fmla="*/ 0 w 522"/>
                <a:gd name="T57" fmla="*/ 1 h 1038"/>
                <a:gd name="T58" fmla="*/ 0 w 522"/>
                <a:gd name="T59" fmla="*/ 1 h 1038"/>
                <a:gd name="T60" fmla="*/ 0 w 522"/>
                <a:gd name="T61" fmla="*/ 1 h 1038"/>
                <a:gd name="T62" fmla="*/ 0 w 522"/>
                <a:gd name="T63" fmla="*/ 1 h 1038"/>
                <a:gd name="T64" fmla="*/ 0 w 522"/>
                <a:gd name="T65" fmla="*/ 1 h 1038"/>
                <a:gd name="T66" fmla="*/ 0 w 522"/>
                <a:gd name="T67" fmla="*/ 1 h 1038"/>
                <a:gd name="T68" fmla="*/ 0 w 522"/>
                <a:gd name="T69" fmla="*/ 1 h 1038"/>
                <a:gd name="T70" fmla="*/ 0 w 522"/>
                <a:gd name="T71" fmla="*/ 1 h 1038"/>
                <a:gd name="T72" fmla="*/ 0 w 522"/>
                <a:gd name="T73" fmla="*/ 1 h 103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22" h="1038">
                  <a:moveTo>
                    <a:pt x="522" y="0"/>
                  </a:moveTo>
                  <a:lnTo>
                    <a:pt x="480" y="24"/>
                  </a:lnTo>
                  <a:lnTo>
                    <a:pt x="444" y="42"/>
                  </a:lnTo>
                  <a:lnTo>
                    <a:pt x="384" y="54"/>
                  </a:lnTo>
                  <a:lnTo>
                    <a:pt x="318" y="60"/>
                  </a:lnTo>
                  <a:lnTo>
                    <a:pt x="246" y="72"/>
                  </a:lnTo>
                  <a:lnTo>
                    <a:pt x="180" y="90"/>
                  </a:lnTo>
                  <a:lnTo>
                    <a:pt x="126" y="120"/>
                  </a:lnTo>
                  <a:lnTo>
                    <a:pt x="66" y="156"/>
                  </a:lnTo>
                  <a:lnTo>
                    <a:pt x="36" y="204"/>
                  </a:lnTo>
                  <a:lnTo>
                    <a:pt x="14" y="252"/>
                  </a:lnTo>
                  <a:lnTo>
                    <a:pt x="2" y="304"/>
                  </a:lnTo>
                  <a:lnTo>
                    <a:pt x="0" y="402"/>
                  </a:lnTo>
                  <a:lnTo>
                    <a:pt x="6" y="480"/>
                  </a:lnTo>
                  <a:lnTo>
                    <a:pt x="24" y="558"/>
                  </a:lnTo>
                  <a:lnTo>
                    <a:pt x="36" y="644"/>
                  </a:lnTo>
                  <a:lnTo>
                    <a:pt x="54" y="726"/>
                  </a:lnTo>
                  <a:lnTo>
                    <a:pt x="66" y="792"/>
                  </a:lnTo>
                  <a:lnTo>
                    <a:pt x="84" y="858"/>
                  </a:lnTo>
                  <a:lnTo>
                    <a:pt x="98" y="920"/>
                  </a:lnTo>
                  <a:lnTo>
                    <a:pt x="104" y="968"/>
                  </a:lnTo>
                  <a:lnTo>
                    <a:pt x="116" y="1038"/>
                  </a:lnTo>
                  <a:lnTo>
                    <a:pt x="156" y="954"/>
                  </a:lnTo>
                  <a:lnTo>
                    <a:pt x="192" y="894"/>
                  </a:lnTo>
                  <a:lnTo>
                    <a:pt x="166" y="690"/>
                  </a:lnTo>
                  <a:lnTo>
                    <a:pt x="150" y="660"/>
                  </a:lnTo>
                  <a:lnTo>
                    <a:pt x="126" y="588"/>
                  </a:lnTo>
                  <a:lnTo>
                    <a:pt x="108" y="480"/>
                  </a:lnTo>
                  <a:lnTo>
                    <a:pt x="102" y="408"/>
                  </a:lnTo>
                  <a:lnTo>
                    <a:pt x="120" y="324"/>
                  </a:lnTo>
                  <a:lnTo>
                    <a:pt x="156" y="252"/>
                  </a:lnTo>
                  <a:lnTo>
                    <a:pt x="218" y="184"/>
                  </a:lnTo>
                  <a:lnTo>
                    <a:pt x="276" y="144"/>
                  </a:lnTo>
                  <a:lnTo>
                    <a:pt x="338" y="120"/>
                  </a:lnTo>
                  <a:lnTo>
                    <a:pt x="406" y="112"/>
                  </a:lnTo>
                  <a:lnTo>
                    <a:pt x="466" y="102"/>
                  </a:lnTo>
                  <a:lnTo>
                    <a:pt x="522" y="80"/>
                  </a:lnTo>
                </a:path>
              </a:pathLst>
            </a:custGeom>
            <a:gradFill rotWithShape="0">
              <a:gsLst>
                <a:gs pos="0">
                  <a:srgbClr val="FFD79B"/>
                </a:gs>
                <a:gs pos="100000">
                  <a:srgbClr val="FF9900"/>
                </a:gs>
              </a:gsLst>
              <a:lin ang="5400000" scaled="1"/>
            </a:gradFill>
            <a:ln w="12700" cap="flat" cmpd="sng">
              <a:solidFill>
                <a:srgbClr val="CC66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17" name="Freeform 9"/>
            <p:cNvSpPr>
              <a:spLocks/>
            </p:cNvSpPr>
            <p:nvPr/>
          </p:nvSpPr>
          <p:spPr bwMode="auto">
            <a:xfrm>
              <a:off x="2156" y="3268"/>
              <a:ext cx="457" cy="425"/>
            </a:xfrm>
            <a:custGeom>
              <a:avLst/>
              <a:gdLst>
                <a:gd name="T0" fmla="*/ 411 w 457"/>
                <a:gd name="T1" fmla="*/ 0 h 425"/>
                <a:gd name="T2" fmla="*/ 393 w 457"/>
                <a:gd name="T3" fmla="*/ 23 h 425"/>
                <a:gd name="T4" fmla="*/ 367 w 457"/>
                <a:gd name="T5" fmla="*/ 46 h 425"/>
                <a:gd name="T6" fmla="*/ 341 w 457"/>
                <a:gd name="T7" fmla="*/ 59 h 425"/>
                <a:gd name="T8" fmla="*/ 309 w 457"/>
                <a:gd name="T9" fmla="*/ 62 h 425"/>
                <a:gd name="T10" fmla="*/ 267 w 457"/>
                <a:gd name="T11" fmla="*/ 69 h 425"/>
                <a:gd name="T12" fmla="*/ 232 w 457"/>
                <a:gd name="T13" fmla="*/ 74 h 425"/>
                <a:gd name="T14" fmla="*/ 197 w 457"/>
                <a:gd name="T15" fmla="*/ 75 h 425"/>
                <a:gd name="T16" fmla="*/ 169 w 457"/>
                <a:gd name="T17" fmla="*/ 79 h 425"/>
                <a:gd name="T18" fmla="*/ 137 w 457"/>
                <a:gd name="T19" fmla="*/ 79 h 425"/>
                <a:gd name="T20" fmla="*/ 94 w 457"/>
                <a:gd name="T21" fmla="*/ 85 h 425"/>
                <a:gd name="T22" fmla="*/ 73 w 457"/>
                <a:gd name="T23" fmla="*/ 89 h 425"/>
                <a:gd name="T24" fmla="*/ 53 w 457"/>
                <a:gd name="T25" fmla="*/ 98 h 425"/>
                <a:gd name="T26" fmla="*/ 22 w 457"/>
                <a:gd name="T27" fmla="*/ 120 h 425"/>
                <a:gd name="T28" fmla="*/ 0 w 457"/>
                <a:gd name="T29" fmla="*/ 172 h 425"/>
                <a:gd name="T30" fmla="*/ 0 w 457"/>
                <a:gd name="T31" fmla="*/ 220 h 425"/>
                <a:gd name="T32" fmla="*/ 2 w 457"/>
                <a:gd name="T33" fmla="*/ 278 h 425"/>
                <a:gd name="T34" fmla="*/ 12 w 457"/>
                <a:gd name="T35" fmla="*/ 340 h 425"/>
                <a:gd name="T36" fmla="*/ 27 w 457"/>
                <a:gd name="T37" fmla="*/ 391 h 425"/>
                <a:gd name="T38" fmla="*/ 36 w 457"/>
                <a:gd name="T39" fmla="*/ 414 h 425"/>
                <a:gd name="T40" fmla="*/ 57 w 457"/>
                <a:gd name="T41" fmla="*/ 425 h 425"/>
                <a:gd name="T42" fmla="*/ 72 w 457"/>
                <a:gd name="T43" fmla="*/ 412 h 425"/>
                <a:gd name="T44" fmla="*/ 79 w 457"/>
                <a:gd name="T45" fmla="*/ 391 h 425"/>
                <a:gd name="T46" fmla="*/ 80 w 457"/>
                <a:gd name="T47" fmla="*/ 370 h 425"/>
                <a:gd name="T48" fmla="*/ 70 w 457"/>
                <a:gd name="T49" fmla="*/ 340 h 425"/>
                <a:gd name="T50" fmla="*/ 58 w 457"/>
                <a:gd name="T51" fmla="*/ 302 h 425"/>
                <a:gd name="T52" fmla="*/ 50 w 457"/>
                <a:gd name="T53" fmla="*/ 260 h 425"/>
                <a:gd name="T54" fmla="*/ 44 w 457"/>
                <a:gd name="T55" fmla="*/ 218 h 425"/>
                <a:gd name="T56" fmla="*/ 48 w 457"/>
                <a:gd name="T57" fmla="*/ 172 h 425"/>
                <a:gd name="T58" fmla="*/ 62 w 457"/>
                <a:gd name="T59" fmla="*/ 142 h 425"/>
                <a:gd name="T60" fmla="*/ 88 w 457"/>
                <a:gd name="T61" fmla="*/ 131 h 425"/>
                <a:gd name="T62" fmla="*/ 105 w 457"/>
                <a:gd name="T63" fmla="*/ 131 h 425"/>
                <a:gd name="T64" fmla="*/ 132 w 457"/>
                <a:gd name="T65" fmla="*/ 131 h 425"/>
                <a:gd name="T66" fmla="*/ 161 w 457"/>
                <a:gd name="T67" fmla="*/ 131 h 425"/>
                <a:gd name="T68" fmla="*/ 201 w 457"/>
                <a:gd name="T69" fmla="*/ 131 h 425"/>
                <a:gd name="T70" fmla="*/ 236 w 457"/>
                <a:gd name="T71" fmla="*/ 130 h 425"/>
                <a:gd name="T72" fmla="*/ 274 w 457"/>
                <a:gd name="T73" fmla="*/ 131 h 425"/>
                <a:gd name="T74" fmla="*/ 312 w 457"/>
                <a:gd name="T75" fmla="*/ 121 h 425"/>
                <a:gd name="T76" fmla="*/ 349 w 457"/>
                <a:gd name="T77" fmla="*/ 108 h 425"/>
                <a:gd name="T78" fmla="*/ 381 w 457"/>
                <a:gd name="T79" fmla="*/ 90 h 425"/>
                <a:gd name="T80" fmla="*/ 416 w 457"/>
                <a:gd name="T81" fmla="*/ 69 h 425"/>
                <a:gd name="T82" fmla="*/ 437 w 457"/>
                <a:gd name="T83" fmla="*/ 53 h 425"/>
                <a:gd name="T84" fmla="*/ 457 w 457"/>
                <a:gd name="T85" fmla="*/ 23 h 42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457" h="425">
                  <a:moveTo>
                    <a:pt x="411" y="0"/>
                  </a:moveTo>
                  <a:lnTo>
                    <a:pt x="393" y="23"/>
                  </a:lnTo>
                  <a:lnTo>
                    <a:pt x="367" y="46"/>
                  </a:lnTo>
                  <a:lnTo>
                    <a:pt x="341" y="59"/>
                  </a:lnTo>
                  <a:lnTo>
                    <a:pt x="309" y="62"/>
                  </a:lnTo>
                  <a:lnTo>
                    <a:pt x="267" y="69"/>
                  </a:lnTo>
                  <a:lnTo>
                    <a:pt x="232" y="74"/>
                  </a:lnTo>
                  <a:lnTo>
                    <a:pt x="197" y="75"/>
                  </a:lnTo>
                  <a:lnTo>
                    <a:pt x="169" y="79"/>
                  </a:lnTo>
                  <a:lnTo>
                    <a:pt x="137" y="79"/>
                  </a:lnTo>
                  <a:lnTo>
                    <a:pt x="94" y="85"/>
                  </a:lnTo>
                  <a:lnTo>
                    <a:pt x="73" y="89"/>
                  </a:lnTo>
                  <a:lnTo>
                    <a:pt x="53" y="98"/>
                  </a:lnTo>
                  <a:lnTo>
                    <a:pt x="22" y="120"/>
                  </a:lnTo>
                  <a:lnTo>
                    <a:pt x="0" y="172"/>
                  </a:lnTo>
                  <a:lnTo>
                    <a:pt x="0" y="220"/>
                  </a:lnTo>
                  <a:lnTo>
                    <a:pt x="2" y="278"/>
                  </a:lnTo>
                  <a:lnTo>
                    <a:pt x="12" y="340"/>
                  </a:lnTo>
                  <a:lnTo>
                    <a:pt x="27" y="391"/>
                  </a:lnTo>
                  <a:lnTo>
                    <a:pt x="36" y="414"/>
                  </a:lnTo>
                  <a:lnTo>
                    <a:pt x="57" y="425"/>
                  </a:lnTo>
                  <a:lnTo>
                    <a:pt x="72" y="412"/>
                  </a:lnTo>
                  <a:lnTo>
                    <a:pt x="79" y="391"/>
                  </a:lnTo>
                  <a:lnTo>
                    <a:pt x="80" y="370"/>
                  </a:lnTo>
                  <a:lnTo>
                    <a:pt x="70" y="340"/>
                  </a:lnTo>
                  <a:lnTo>
                    <a:pt x="58" y="302"/>
                  </a:lnTo>
                  <a:lnTo>
                    <a:pt x="50" y="260"/>
                  </a:lnTo>
                  <a:lnTo>
                    <a:pt x="44" y="218"/>
                  </a:lnTo>
                  <a:lnTo>
                    <a:pt x="48" y="172"/>
                  </a:lnTo>
                  <a:lnTo>
                    <a:pt x="62" y="142"/>
                  </a:lnTo>
                  <a:lnTo>
                    <a:pt x="88" y="131"/>
                  </a:lnTo>
                  <a:lnTo>
                    <a:pt x="105" y="131"/>
                  </a:lnTo>
                  <a:lnTo>
                    <a:pt x="132" y="131"/>
                  </a:lnTo>
                  <a:lnTo>
                    <a:pt x="161" y="131"/>
                  </a:lnTo>
                  <a:lnTo>
                    <a:pt x="201" y="131"/>
                  </a:lnTo>
                  <a:lnTo>
                    <a:pt x="236" y="130"/>
                  </a:lnTo>
                  <a:lnTo>
                    <a:pt x="274" y="131"/>
                  </a:lnTo>
                  <a:lnTo>
                    <a:pt x="312" y="121"/>
                  </a:lnTo>
                  <a:lnTo>
                    <a:pt x="349" y="108"/>
                  </a:lnTo>
                  <a:lnTo>
                    <a:pt x="381" y="90"/>
                  </a:lnTo>
                  <a:lnTo>
                    <a:pt x="416" y="69"/>
                  </a:lnTo>
                  <a:lnTo>
                    <a:pt x="437" y="53"/>
                  </a:lnTo>
                  <a:lnTo>
                    <a:pt x="457" y="23"/>
                  </a:lnTo>
                </a:path>
              </a:pathLst>
            </a:custGeom>
            <a:gradFill rotWithShape="0">
              <a:gsLst>
                <a:gs pos="0">
                  <a:srgbClr val="FFD1A2"/>
                </a:gs>
                <a:gs pos="100000">
                  <a:srgbClr val="FF9933"/>
                </a:gs>
              </a:gsLst>
              <a:lin ang="5400000" scaled="1"/>
            </a:gradFill>
            <a:ln w="12700" cap="flat" cmpd="sng">
              <a:solidFill>
                <a:srgbClr val="CC66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18" name="Freeform 10"/>
            <p:cNvSpPr>
              <a:spLocks/>
            </p:cNvSpPr>
            <p:nvPr/>
          </p:nvSpPr>
          <p:spPr bwMode="auto">
            <a:xfrm>
              <a:off x="2293" y="3432"/>
              <a:ext cx="59" cy="85"/>
            </a:xfrm>
            <a:custGeom>
              <a:avLst/>
              <a:gdLst>
                <a:gd name="T0" fmla="*/ 0 w 120"/>
                <a:gd name="T1" fmla="*/ 0 h 156"/>
                <a:gd name="T2" fmla="*/ 0 w 120"/>
                <a:gd name="T3" fmla="*/ 1 h 156"/>
                <a:gd name="T4" fmla="*/ 0 w 120"/>
                <a:gd name="T5" fmla="*/ 1 h 156"/>
                <a:gd name="T6" fmla="*/ 0 w 120"/>
                <a:gd name="T7" fmla="*/ 1 h 156"/>
                <a:gd name="T8" fmla="*/ 0 w 120"/>
                <a:gd name="T9" fmla="*/ 1 h 156"/>
                <a:gd name="T10" fmla="*/ 0 w 120"/>
                <a:gd name="T11" fmla="*/ 1 h 156"/>
                <a:gd name="T12" fmla="*/ 0 w 120"/>
                <a:gd name="T13" fmla="*/ 1 h 156"/>
                <a:gd name="T14" fmla="*/ 0 w 120"/>
                <a:gd name="T15" fmla="*/ 1 h 156"/>
                <a:gd name="T16" fmla="*/ 0 w 120"/>
                <a:gd name="T17" fmla="*/ 1 h 156"/>
                <a:gd name="T18" fmla="*/ 0 w 120"/>
                <a:gd name="T19" fmla="*/ 1 h 156"/>
                <a:gd name="T20" fmla="*/ 0 w 120"/>
                <a:gd name="T21" fmla="*/ 1 h 156"/>
                <a:gd name="T22" fmla="*/ 0 w 120"/>
                <a:gd name="T23" fmla="*/ 1 h 156"/>
                <a:gd name="T24" fmla="*/ 0 w 120"/>
                <a:gd name="T25" fmla="*/ 1 h 156"/>
                <a:gd name="T26" fmla="*/ 0 w 120"/>
                <a:gd name="T27" fmla="*/ 1 h 156"/>
                <a:gd name="T28" fmla="*/ 0 w 120"/>
                <a:gd name="T29" fmla="*/ 1 h 156"/>
                <a:gd name="T30" fmla="*/ 0 w 120"/>
                <a:gd name="T31" fmla="*/ 1 h 156"/>
                <a:gd name="T32" fmla="*/ 0 w 120"/>
                <a:gd name="T33" fmla="*/ 1 h 156"/>
                <a:gd name="T34" fmla="*/ 0 w 120"/>
                <a:gd name="T35" fmla="*/ 0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0" h="156">
                  <a:moveTo>
                    <a:pt x="66" y="0"/>
                  </a:moveTo>
                  <a:lnTo>
                    <a:pt x="45" y="15"/>
                  </a:lnTo>
                  <a:lnTo>
                    <a:pt x="33" y="30"/>
                  </a:lnTo>
                  <a:lnTo>
                    <a:pt x="18" y="51"/>
                  </a:lnTo>
                  <a:lnTo>
                    <a:pt x="6" y="69"/>
                  </a:lnTo>
                  <a:lnTo>
                    <a:pt x="0" y="90"/>
                  </a:lnTo>
                  <a:lnTo>
                    <a:pt x="0" y="114"/>
                  </a:lnTo>
                  <a:lnTo>
                    <a:pt x="24" y="144"/>
                  </a:lnTo>
                  <a:lnTo>
                    <a:pt x="48" y="156"/>
                  </a:lnTo>
                  <a:lnTo>
                    <a:pt x="75" y="153"/>
                  </a:lnTo>
                  <a:lnTo>
                    <a:pt x="96" y="150"/>
                  </a:lnTo>
                  <a:lnTo>
                    <a:pt x="108" y="135"/>
                  </a:lnTo>
                  <a:lnTo>
                    <a:pt x="117" y="117"/>
                  </a:lnTo>
                  <a:lnTo>
                    <a:pt x="120" y="99"/>
                  </a:lnTo>
                  <a:lnTo>
                    <a:pt x="120" y="66"/>
                  </a:lnTo>
                  <a:lnTo>
                    <a:pt x="114" y="45"/>
                  </a:lnTo>
                  <a:lnTo>
                    <a:pt x="96" y="15"/>
                  </a:lnTo>
                  <a:lnTo>
                    <a:pt x="66" y="0"/>
                  </a:lnTo>
                  <a:close/>
                </a:path>
              </a:pathLst>
            </a:custGeom>
            <a:gradFill rotWithShape="0">
              <a:gsLst>
                <a:gs pos="0">
                  <a:srgbClr val="FFA58F"/>
                </a:gs>
                <a:gs pos="100000">
                  <a:srgbClr val="FF3300"/>
                </a:gs>
              </a:gsLst>
              <a:lin ang="5400000" scaled="1"/>
            </a:gradFill>
            <a:ln w="12700" cap="flat" cmpd="sng">
              <a:solidFill>
                <a:srgbClr val="FF33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19" name="Freeform 11"/>
            <p:cNvSpPr>
              <a:spLocks/>
            </p:cNvSpPr>
            <p:nvPr/>
          </p:nvSpPr>
          <p:spPr bwMode="auto">
            <a:xfrm>
              <a:off x="2301" y="3537"/>
              <a:ext cx="58" cy="90"/>
            </a:xfrm>
            <a:custGeom>
              <a:avLst/>
              <a:gdLst>
                <a:gd name="T0" fmla="*/ 0 w 120"/>
                <a:gd name="T1" fmla="*/ 0 h 165"/>
                <a:gd name="T2" fmla="*/ 0 w 120"/>
                <a:gd name="T3" fmla="*/ 1 h 165"/>
                <a:gd name="T4" fmla="*/ 0 w 120"/>
                <a:gd name="T5" fmla="*/ 1 h 165"/>
                <a:gd name="T6" fmla="*/ 0 w 120"/>
                <a:gd name="T7" fmla="*/ 1 h 165"/>
                <a:gd name="T8" fmla="*/ 0 w 120"/>
                <a:gd name="T9" fmla="*/ 1 h 165"/>
                <a:gd name="T10" fmla="*/ 0 w 120"/>
                <a:gd name="T11" fmla="*/ 1 h 165"/>
                <a:gd name="T12" fmla="*/ 0 w 120"/>
                <a:gd name="T13" fmla="*/ 1 h 165"/>
                <a:gd name="T14" fmla="*/ 0 w 120"/>
                <a:gd name="T15" fmla="*/ 1 h 165"/>
                <a:gd name="T16" fmla="*/ 0 w 120"/>
                <a:gd name="T17" fmla="*/ 1 h 165"/>
                <a:gd name="T18" fmla="*/ 0 w 120"/>
                <a:gd name="T19" fmla="*/ 1 h 165"/>
                <a:gd name="T20" fmla="*/ 0 w 120"/>
                <a:gd name="T21" fmla="*/ 1 h 165"/>
                <a:gd name="T22" fmla="*/ 0 w 120"/>
                <a:gd name="T23" fmla="*/ 1 h 165"/>
                <a:gd name="T24" fmla="*/ 0 w 120"/>
                <a:gd name="T25" fmla="*/ 1 h 165"/>
                <a:gd name="T26" fmla="*/ 0 w 120"/>
                <a:gd name="T27" fmla="*/ 1 h 165"/>
                <a:gd name="T28" fmla="*/ 0 w 120"/>
                <a:gd name="T29" fmla="*/ 0 h 165"/>
                <a:gd name="T30" fmla="*/ 0 w 120"/>
                <a:gd name="T31" fmla="*/ 0 h 165"/>
                <a:gd name="T32" fmla="*/ 0 w 120"/>
                <a:gd name="T33" fmla="*/ 0 h 16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0" h="165">
                  <a:moveTo>
                    <a:pt x="45" y="0"/>
                  </a:moveTo>
                  <a:lnTo>
                    <a:pt x="15" y="9"/>
                  </a:lnTo>
                  <a:lnTo>
                    <a:pt x="6" y="36"/>
                  </a:lnTo>
                  <a:lnTo>
                    <a:pt x="0" y="72"/>
                  </a:lnTo>
                  <a:lnTo>
                    <a:pt x="3" y="108"/>
                  </a:lnTo>
                  <a:lnTo>
                    <a:pt x="12" y="135"/>
                  </a:lnTo>
                  <a:lnTo>
                    <a:pt x="24" y="156"/>
                  </a:lnTo>
                  <a:lnTo>
                    <a:pt x="45" y="165"/>
                  </a:lnTo>
                  <a:lnTo>
                    <a:pt x="78" y="165"/>
                  </a:lnTo>
                  <a:lnTo>
                    <a:pt x="108" y="150"/>
                  </a:lnTo>
                  <a:lnTo>
                    <a:pt x="120" y="117"/>
                  </a:lnTo>
                  <a:lnTo>
                    <a:pt x="120" y="81"/>
                  </a:lnTo>
                  <a:lnTo>
                    <a:pt x="120" y="42"/>
                  </a:lnTo>
                  <a:lnTo>
                    <a:pt x="105" y="12"/>
                  </a:lnTo>
                  <a:lnTo>
                    <a:pt x="87" y="0"/>
                  </a:lnTo>
                  <a:lnTo>
                    <a:pt x="69" y="0"/>
                  </a:lnTo>
                  <a:lnTo>
                    <a:pt x="45" y="0"/>
                  </a:lnTo>
                  <a:close/>
                </a:path>
              </a:pathLst>
            </a:custGeom>
            <a:gradFill rotWithShape="0">
              <a:gsLst>
                <a:gs pos="0">
                  <a:srgbClr val="FFA58F"/>
                </a:gs>
                <a:gs pos="100000">
                  <a:srgbClr val="FF3300"/>
                </a:gs>
              </a:gsLst>
              <a:lin ang="5400000" scaled="1"/>
            </a:gradFill>
            <a:ln w="12700" cap="flat" cmpd="sng">
              <a:solidFill>
                <a:srgbClr val="FF33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20" name="Freeform 12"/>
            <p:cNvSpPr>
              <a:spLocks/>
            </p:cNvSpPr>
            <p:nvPr/>
          </p:nvSpPr>
          <p:spPr bwMode="auto">
            <a:xfrm>
              <a:off x="2259" y="3664"/>
              <a:ext cx="95" cy="79"/>
            </a:xfrm>
            <a:custGeom>
              <a:avLst/>
              <a:gdLst>
                <a:gd name="T0" fmla="*/ 0 w 195"/>
                <a:gd name="T1" fmla="*/ 0 h 144"/>
                <a:gd name="T2" fmla="*/ 0 w 195"/>
                <a:gd name="T3" fmla="*/ 1 h 144"/>
                <a:gd name="T4" fmla="*/ 0 w 195"/>
                <a:gd name="T5" fmla="*/ 1 h 144"/>
                <a:gd name="T6" fmla="*/ 0 w 195"/>
                <a:gd name="T7" fmla="*/ 1 h 144"/>
                <a:gd name="T8" fmla="*/ 0 w 195"/>
                <a:gd name="T9" fmla="*/ 1 h 144"/>
                <a:gd name="T10" fmla="*/ 0 w 195"/>
                <a:gd name="T11" fmla="*/ 1 h 144"/>
                <a:gd name="T12" fmla="*/ 0 w 195"/>
                <a:gd name="T13" fmla="*/ 1 h 144"/>
                <a:gd name="T14" fmla="*/ 0 w 195"/>
                <a:gd name="T15" fmla="*/ 1 h 144"/>
                <a:gd name="T16" fmla="*/ 0 w 195"/>
                <a:gd name="T17" fmla="*/ 1 h 144"/>
                <a:gd name="T18" fmla="*/ 0 w 195"/>
                <a:gd name="T19" fmla="*/ 1 h 144"/>
                <a:gd name="T20" fmla="*/ 0 w 195"/>
                <a:gd name="T21" fmla="*/ 1 h 144"/>
                <a:gd name="T22" fmla="*/ 0 w 195"/>
                <a:gd name="T23" fmla="*/ 1 h 144"/>
                <a:gd name="T24" fmla="*/ 0 w 195"/>
                <a:gd name="T25" fmla="*/ 1 h 144"/>
                <a:gd name="T26" fmla="*/ 0 w 195"/>
                <a:gd name="T27" fmla="*/ 1 h 144"/>
                <a:gd name="T28" fmla="*/ 0 w 195"/>
                <a:gd name="T29" fmla="*/ 1 h 144"/>
                <a:gd name="T30" fmla="*/ 0 w 195"/>
                <a:gd name="T31" fmla="*/ 1 h 144"/>
                <a:gd name="T32" fmla="*/ 0 w 195"/>
                <a:gd name="T33" fmla="*/ 0 h 144"/>
                <a:gd name="T34" fmla="*/ 0 w 195"/>
                <a:gd name="T35" fmla="*/ 0 h 14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95" h="144">
                  <a:moveTo>
                    <a:pt x="123" y="0"/>
                  </a:moveTo>
                  <a:lnTo>
                    <a:pt x="90" y="12"/>
                  </a:lnTo>
                  <a:lnTo>
                    <a:pt x="57" y="30"/>
                  </a:lnTo>
                  <a:lnTo>
                    <a:pt x="33" y="54"/>
                  </a:lnTo>
                  <a:lnTo>
                    <a:pt x="6" y="84"/>
                  </a:lnTo>
                  <a:lnTo>
                    <a:pt x="0" y="117"/>
                  </a:lnTo>
                  <a:lnTo>
                    <a:pt x="12" y="138"/>
                  </a:lnTo>
                  <a:lnTo>
                    <a:pt x="33" y="144"/>
                  </a:lnTo>
                  <a:lnTo>
                    <a:pt x="57" y="144"/>
                  </a:lnTo>
                  <a:lnTo>
                    <a:pt x="90" y="138"/>
                  </a:lnTo>
                  <a:lnTo>
                    <a:pt x="123" y="126"/>
                  </a:lnTo>
                  <a:lnTo>
                    <a:pt x="159" y="108"/>
                  </a:lnTo>
                  <a:lnTo>
                    <a:pt x="180" y="81"/>
                  </a:lnTo>
                  <a:lnTo>
                    <a:pt x="195" y="48"/>
                  </a:lnTo>
                  <a:lnTo>
                    <a:pt x="189" y="27"/>
                  </a:lnTo>
                  <a:lnTo>
                    <a:pt x="174" y="9"/>
                  </a:lnTo>
                  <a:lnTo>
                    <a:pt x="153" y="0"/>
                  </a:lnTo>
                  <a:lnTo>
                    <a:pt x="123" y="0"/>
                  </a:lnTo>
                  <a:close/>
                </a:path>
              </a:pathLst>
            </a:custGeom>
            <a:gradFill rotWithShape="0">
              <a:gsLst>
                <a:gs pos="0">
                  <a:srgbClr val="FFA58F"/>
                </a:gs>
                <a:gs pos="100000">
                  <a:srgbClr val="FF3300"/>
                </a:gs>
              </a:gsLst>
              <a:lin ang="5400000" scaled="1"/>
            </a:gradFill>
            <a:ln w="12700" cap="flat" cmpd="sng">
              <a:solidFill>
                <a:srgbClr val="FF33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21" name="Freeform 13"/>
            <p:cNvSpPr>
              <a:spLocks/>
            </p:cNvSpPr>
            <p:nvPr/>
          </p:nvSpPr>
          <p:spPr bwMode="auto">
            <a:xfrm>
              <a:off x="1878" y="3480"/>
              <a:ext cx="69" cy="103"/>
            </a:xfrm>
            <a:custGeom>
              <a:avLst/>
              <a:gdLst>
                <a:gd name="T0" fmla="*/ 0 w 141"/>
                <a:gd name="T1" fmla="*/ 1 h 189"/>
                <a:gd name="T2" fmla="*/ 0 w 141"/>
                <a:gd name="T3" fmla="*/ 1 h 189"/>
                <a:gd name="T4" fmla="*/ 0 w 141"/>
                <a:gd name="T5" fmla="*/ 1 h 189"/>
                <a:gd name="T6" fmla="*/ 0 w 141"/>
                <a:gd name="T7" fmla="*/ 1 h 189"/>
                <a:gd name="T8" fmla="*/ 0 w 141"/>
                <a:gd name="T9" fmla="*/ 1 h 189"/>
                <a:gd name="T10" fmla="*/ 0 w 141"/>
                <a:gd name="T11" fmla="*/ 1 h 189"/>
                <a:gd name="T12" fmla="*/ 0 w 141"/>
                <a:gd name="T13" fmla="*/ 1 h 189"/>
                <a:gd name="T14" fmla="*/ 0 w 141"/>
                <a:gd name="T15" fmla="*/ 1 h 189"/>
                <a:gd name="T16" fmla="*/ 0 w 141"/>
                <a:gd name="T17" fmla="*/ 1 h 189"/>
                <a:gd name="T18" fmla="*/ 0 w 141"/>
                <a:gd name="T19" fmla="*/ 1 h 189"/>
                <a:gd name="T20" fmla="*/ 0 w 141"/>
                <a:gd name="T21" fmla="*/ 1 h 189"/>
                <a:gd name="T22" fmla="*/ 0 w 141"/>
                <a:gd name="T23" fmla="*/ 1 h 189"/>
                <a:gd name="T24" fmla="*/ 0 w 141"/>
                <a:gd name="T25" fmla="*/ 1 h 189"/>
                <a:gd name="T26" fmla="*/ 0 w 141"/>
                <a:gd name="T27" fmla="*/ 1 h 189"/>
                <a:gd name="T28" fmla="*/ 0 w 141"/>
                <a:gd name="T29" fmla="*/ 1 h 189"/>
                <a:gd name="T30" fmla="*/ 0 w 141"/>
                <a:gd name="T31" fmla="*/ 1 h 189"/>
                <a:gd name="T32" fmla="*/ 0 w 141"/>
                <a:gd name="T33" fmla="*/ 0 h 189"/>
                <a:gd name="T34" fmla="*/ 0 w 141"/>
                <a:gd name="T35" fmla="*/ 1 h 18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41" h="189">
                  <a:moveTo>
                    <a:pt x="33" y="3"/>
                  </a:moveTo>
                  <a:lnTo>
                    <a:pt x="15" y="18"/>
                  </a:lnTo>
                  <a:lnTo>
                    <a:pt x="9" y="48"/>
                  </a:lnTo>
                  <a:lnTo>
                    <a:pt x="0" y="90"/>
                  </a:lnTo>
                  <a:lnTo>
                    <a:pt x="6" y="138"/>
                  </a:lnTo>
                  <a:lnTo>
                    <a:pt x="15" y="171"/>
                  </a:lnTo>
                  <a:lnTo>
                    <a:pt x="45" y="186"/>
                  </a:lnTo>
                  <a:lnTo>
                    <a:pt x="93" y="189"/>
                  </a:lnTo>
                  <a:lnTo>
                    <a:pt x="129" y="189"/>
                  </a:lnTo>
                  <a:lnTo>
                    <a:pt x="141" y="174"/>
                  </a:lnTo>
                  <a:lnTo>
                    <a:pt x="135" y="150"/>
                  </a:lnTo>
                  <a:lnTo>
                    <a:pt x="126" y="132"/>
                  </a:lnTo>
                  <a:lnTo>
                    <a:pt x="117" y="108"/>
                  </a:lnTo>
                  <a:lnTo>
                    <a:pt x="117" y="69"/>
                  </a:lnTo>
                  <a:lnTo>
                    <a:pt x="108" y="33"/>
                  </a:lnTo>
                  <a:lnTo>
                    <a:pt x="96" y="12"/>
                  </a:lnTo>
                  <a:lnTo>
                    <a:pt x="63" y="0"/>
                  </a:lnTo>
                  <a:lnTo>
                    <a:pt x="33" y="3"/>
                  </a:lnTo>
                  <a:close/>
                </a:path>
              </a:pathLst>
            </a:custGeom>
            <a:gradFill rotWithShape="0">
              <a:gsLst>
                <a:gs pos="0">
                  <a:srgbClr val="FFA58F"/>
                </a:gs>
                <a:gs pos="100000">
                  <a:srgbClr val="FF3300"/>
                </a:gs>
              </a:gsLst>
              <a:lin ang="5400000" scaled="1"/>
            </a:gradFill>
            <a:ln w="12700" cap="flat" cmpd="sng">
              <a:solidFill>
                <a:srgbClr val="FF33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22" name="Freeform 14"/>
            <p:cNvSpPr>
              <a:spLocks/>
            </p:cNvSpPr>
            <p:nvPr/>
          </p:nvSpPr>
          <p:spPr bwMode="auto">
            <a:xfrm>
              <a:off x="1908" y="3608"/>
              <a:ext cx="60" cy="102"/>
            </a:xfrm>
            <a:custGeom>
              <a:avLst/>
              <a:gdLst>
                <a:gd name="T0" fmla="*/ 0 w 123"/>
                <a:gd name="T1" fmla="*/ 1 h 186"/>
                <a:gd name="T2" fmla="*/ 0 w 123"/>
                <a:gd name="T3" fmla="*/ 1 h 186"/>
                <a:gd name="T4" fmla="*/ 0 w 123"/>
                <a:gd name="T5" fmla="*/ 1 h 186"/>
                <a:gd name="T6" fmla="*/ 0 w 123"/>
                <a:gd name="T7" fmla="*/ 1 h 186"/>
                <a:gd name="T8" fmla="*/ 0 w 123"/>
                <a:gd name="T9" fmla="*/ 1 h 186"/>
                <a:gd name="T10" fmla="*/ 0 w 123"/>
                <a:gd name="T11" fmla="*/ 1 h 186"/>
                <a:gd name="T12" fmla="*/ 0 w 123"/>
                <a:gd name="T13" fmla="*/ 1 h 186"/>
                <a:gd name="T14" fmla="*/ 0 w 123"/>
                <a:gd name="T15" fmla="*/ 1 h 186"/>
                <a:gd name="T16" fmla="*/ 0 w 123"/>
                <a:gd name="T17" fmla="*/ 1 h 186"/>
                <a:gd name="T18" fmla="*/ 0 w 123"/>
                <a:gd name="T19" fmla="*/ 1 h 186"/>
                <a:gd name="T20" fmla="*/ 0 w 123"/>
                <a:gd name="T21" fmla="*/ 1 h 186"/>
                <a:gd name="T22" fmla="*/ 0 w 123"/>
                <a:gd name="T23" fmla="*/ 1 h 186"/>
                <a:gd name="T24" fmla="*/ 0 w 123"/>
                <a:gd name="T25" fmla="*/ 1 h 186"/>
                <a:gd name="T26" fmla="*/ 0 w 123"/>
                <a:gd name="T27" fmla="*/ 1 h 186"/>
                <a:gd name="T28" fmla="*/ 0 w 123"/>
                <a:gd name="T29" fmla="*/ 0 h 186"/>
                <a:gd name="T30" fmla="*/ 0 w 123"/>
                <a:gd name="T31" fmla="*/ 0 h 186"/>
                <a:gd name="T32" fmla="*/ 0 w 123"/>
                <a:gd name="T33" fmla="*/ 1 h 18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3" h="186">
                  <a:moveTo>
                    <a:pt x="27" y="9"/>
                  </a:moveTo>
                  <a:lnTo>
                    <a:pt x="6" y="24"/>
                  </a:lnTo>
                  <a:lnTo>
                    <a:pt x="0" y="57"/>
                  </a:lnTo>
                  <a:lnTo>
                    <a:pt x="3" y="84"/>
                  </a:lnTo>
                  <a:lnTo>
                    <a:pt x="6" y="120"/>
                  </a:lnTo>
                  <a:lnTo>
                    <a:pt x="21" y="150"/>
                  </a:lnTo>
                  <a:lnTo>
                    <a:pt x="42" y="168"/>
                  </a:lnTo>
                  <a:lnTo>
                    <a:pt x="75" y="186"/>
                  </a:lnTo>
                  <a:lnTo>
                    <a:pt x="99" y="180"/>
                  </a:lnTo>
                  <a:lnTo>
                    <a:pt x="111" y="162"/>
                  </a:lnTo>
                  <a:lnTo>
                    <a:pt x="123" y="126"/>
                  </a:lnTo>
                  <a:lnTo>
                    <a:pt x="120" y="78"/>
                  </a:lnTo>
                  <a:lnTo>
                    <a:pt x="108" y="36"/>
                  </a:lnTo>
                  <a:lnTo>
                    <a:pt x="90" y="9"/>
                  </a:lnTo>
                  <a:lnTo>
                    <a:pt x="66" y="0"/>
                  </a:lnTo>
                  <a:lnTo>
                    <a:pt x="45" y="0"/>
                  </a:lnTo>
                  <a:lnTo>
                    <a:pt x="27" y="9"/>
                  </a:lnTo>
                  <a:close/>
                </a:path>
              </a:pathLst>
            </a:custGeom>
            <a:gradFill rotWithShape="0">
              <a:gsLst>
                <a:gs pos="0">
                  <a:srgbClr val="FFA58F"/>
                </a:gs>
                <a:gs pos="100000">
                  <a:srgbClr val="FF3300"/>
                </a:gs>
              </a:gsLst>
              <a:lin ang="5400000" scaled="1"/>
            </a:gradFill>
            <a:ln w="12700" cap="flat" cmpd="sng">
              <a:solidFill>
                <a:srgbClr val="FF33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23" name="Freeform 15"/>
            <p:cNvSpPr>
              <a:spLocks/>
            </p:cNvSpPr>
            <p:nvPr/>
          </p:nvSpPr>
          <p:spPr bwMode="auto">
            <a:xfrm>
              <a:off x="1962" y="3745"/>
              <a:ext cx="106" cy="71"/>
            </a:xfrm>
            <a:custGeom>
              <a:avLst/>
              <a:gdLst>
                <a:gd name="T0" fmla="*/ 0 w 219"/>
                <a:gd name="T1" fmla="*/ 0 h 129"/>
                <a:gd name="T2" fmla="*/ 0 w 219"/>
                <a:gd name="T3" fmla="*/ 1 h 129"/>
                <a:gd name="T4" fmla="*/ 0 w 219"/>
                <a:gd name="T5" fmla="*/ 1 h 129"/>
                <a:gd name="T6" fmla="*/ 0 w 219"/>
                <a:gd name="T7" fmla="*/ 1 h 129"/>
                <a:gd name="T8" fmla="*/ 0 w 219"/>
                <a:gd name="T9" fmla="*/ 1 h 129"/>
                <a:gd name="T10" fmla="*/ 0 w 219"/>
                <a:gd name="T11" fmla="*/ 1 h 129"/>
                <a:gd name="T12" fmla="*/ 0 w 219"/>
                <a:gd name="T13" fmla="*/ 1 h 129"/>
                <a:gd name="T14" fmla="*/ 0 w 219"/>
                <a:gd name="T15" fmla="*/ 1 h 129"/>
                <a:gd name="T16" fmla="*/ 0 w 219"/>
                <a:gd name="T17" fmla="*/ 1 h 129"/>
                <a:gd name="T18" fmla="*/ 0 w 219"/>
                <a:gd name="T19" fmla="*/ 1 h 129"/>
                <a:gd name="T20" fmla="*/ 0 w 219"/>
                <a:gd name="T21" fmla="*/ 1 h 129"/>
                <a:gd name="T22" fmla="*/ 0 w 219"/>
                <a:gd name="T23" fmla="*/ 1 h 129"/>
                <a:gd name="T24" fmla="*/ 0 w 219"/>
                <a:gd name="T25" fmla="*/ 1 h 129"/>
                <a:gd name="T26" fmla="*/ 0 w 219"/>
                <a:gd name="T27" fmla="*/ 1 h 129"/>
                <a:gd name="T28" fmla="*/ 0 w 219"/>
                <a:gd name="T29" fmla="*/ 1 h 129"/>
                <a:gd name="T30" fmla="*/ 0 w 219"/>
                <a:gd name="T31" fmla="*/ 1 h 129"/>
                <a:gd name="T32" fmla="*/ 0 w 219"/>
                <a:gd name="T33" fmla="*/ 1 h 129"/>
                <a:gd name="T34" fmla="*/ 0 w 219"/>
                <a:gd name="T35" fmla="*/ 1 h 129"/>
                <a:gd name="T36" fmla="*/ 0 w 219"/>
                <a:gd name="T37" fmla="*/ 1 h 129"/>
                <a:gd name="T38" fmla="*/ 0 w 219"/>
                <a:gd name="T39" fmla="*/ 1 h 129"/>
                <a:gd name="T40" fmla="*/ 0 w 219"/>
                <a:gd name="T41" fmla="*/ 1 h 129"/>
                <a:gd name="T42" fmla="*/ 0 w 219"/>
                <a:gd name="T43" fmla="*/ 0 h 12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19" h="129">
                  <a:moveTo>
                    <a:pt x="39" y="0"/>
                  </a:moveTo>
                  <a:lnTo>
                    <a:pt x="69" y="12"/>
                  </a:lnTo>
                  <a:lnTo>
                    <a:pt x="96" y="24"/>
                  </a:lnTo>
                  <a:lnTo>
                    <a:pt x="123" y="24"/>
                  </a:lnTo>
                  <a:lnTo>
                    <a:pt x="150" y="18"/>
                  </a:lnTo>
                  <a:lnTo>
                    <a:pt x="177" y="12"/>
                  </a:lnTo>
                  <a:lnTo>
                    <a:pt x="204" y="18"/>
                  </a:lnTo>
                  <a:lnTo>
                    <a:pt x="219" y="36"/>
                  </a:lnTo>
                  <a:lnTo>
                    <a:pt x="216" y="60"/>
                  </a:lnTo>
                  <a:lnTo>
                    <a:pt x="207" y="93"/>
                  </a:lnTo>
                  <a:lnTo>
                    <a:pt x="186" y="105"/>
                  </a:lnTo>
                  <a:lnTo>
                    <a:pt x="162" y="117"/>
                  </a:lnTo>
                  <a:lnTo>
                    <a:pt x="129" y="129"/>
                  </a:lnTo>
                  <a:lnTo>
                    <a:pt x="105" y="129"/>
                  </a:lnTo>
                  <a:lnTo>
                    <a:pt x="81" y="129"/>
                  </a:lnTo>
                  <a:lnTo>
                    <a:pt x="57" y="111"/>
                  </a:lnTo>
                  <a:lnTo>
                    <a:pt x="33" y="93"/>
                  </a:lnTo>
                  <a:lnTo>
                    <a:pt x="12" y="63"/>
                  </a:lnTo>
                  <a:lnTo>
                    <a:pt x="0" y="45"/>
                  </a:lnTo>
                  <a:lnTo>
                    <a:pt x="3" y="24"/>
                  </a:lnTo>
                  <a:lnTo>
                    <a:pt x="18" y="12"/>
                  </a:lnTo>
                  <a:lnTo>
                    <a:pt x="39" y="0"/>
                  </a:lnTo>
                  <a:close/>
                </a:path>
              </a:pathLst>
            </a:custGeom>
            <a:gradFill rotWithShape="0">
              <a:gsLst>
                <a:gs pos="0">
                  <a:srgbClr val="FFA58F"/>
                </a:gs>
                <a:gs pos="100000">
                  <a:srgbClr val="FF3300"/>
                </a:gs>
              </a:gsLst>
              <a:lin ang="5400000" scaled="1"/>
            </a:gradFill>
            <a:ln w="12700" cap="flat" cmpd="sng">
              <a:solidFill>
                <a:srgbClr val="FF33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24" name="Freeform 16" descr="80%"/>
            <p:cNvSpPr>
              <a:spLocks/>
            </p:cNvSpPr>
            <p:nvPr/>
          </p:nvSpPr>
          <p:spPr bwMode="auto">
            <a:xfrm>
              <a:off x="1963" y="3385"/>
              <a:ext cx="108" cy="351"/>
            </a:xfrm>
            <a:custGeom>
              <a:avLst/>
              <a:gdLst>
                <a:gd name="T0" fmla="*/ 0 w 222"/>
                <a:gd name="T1" fmla="*/ 0 h 643"/>
                <a:gd name="T2" fmla="*/ 0 w 222"/>
                <a:gd name="T3" fmla="*/ 1 h 643"/>
                <a:gd name="T4" fmla="*/ 0 w 222"/>
                <a:gd name="T5" fmla="*/ 1 h 643"/>
                <a:gd name="T6" fmla="*/ 0 w 222"/>
                <a:gd name="T7" fmla="*/ 1 h 643"/>
                <a:gd name="T8" fmla="*/ 0 w 222"/>
                <a:gd name="T9" fmla="*/ 1 h 643"/>
                <a:gd name="T10" fmla="*/ 0 w 222"/>
                <a:gd name="T11" fmla="*/ 1 h 643"/>
                <a:gd name="T12" fmla="*/ 0 w 222"/>
                <a:gd name="T13" fmla="*/ 1 h 643"/>
                <a:gd name="T14" fmla="*/ 0 w 222"/>
                <a:gd name="T15" fmla="*/ 1 h 643"/>
                <a:gd name="T16" fmla="*/ 0 w 222"/>
                <a:gd name="T17" fmla="*/ 1 h 643"/>
                <a:gd name="T18" fmla="*/ 0 w 222"/>
                <a:gd name="T19" fmla="*/ 1 h 643"/>
                <a:gd name="T20" fmla="*/ 0 w 222"/>
                <a:gd name="T21" fmla="*/ 1 h 643"/>
                <a:gd name="T22" fmla="*/ 0 w 222"/>
                <a:gd name="T23" fmla="*/ 1 h 643"/>
                <a:gd name="T24" fmla="*/ 0 w 222"/>
                <a:gd name="T25" fmla="*/ 1 h 643"/>
                <a:gd name="T26" fmla="*/ 0 w 222"/>
                <a:gd name="T27" fmla="*/ 1 h 643"/>
                <a:gd name="T28" fmla="*/ 0 w 222"/>
                <a:gd name="T29" fmla="*/ 1 h 643"/>
                <a:gd name="T30" fmla="*/ 0 w 222"/>
                <a:gd name="T31" fmla="*/ 1 h 643"/>
                <a:gd name="T32" fmla="*/ 0 w 222"/>
                <a:gd name="T33" fmla="*/ 1 h 643"/>
                <a:gd name="T34" fmla="*/ 0 w 222"/>
                <a:gd name="T35" fmla="*/ 1 h 643"/>
                <a:gd name="T36" fmla="*/ 0 w 222"/>
                <a:gd name="T37" fmla="*/ 1 h 643"/>
                <a:gd name="T38" fmla="*/ 0 w 222"/>
                <a:gd name="T39" fmla="*/ 1 h 643"/>
                <a:gd name="T40" fmla="*/ 0 w 222"/>
                <a:gd name="T41" fmla="*/ 1 h 643"/>
                <a:gd name="T42" fmla="*/ 0 w 222"/>
                <a:gd name="T43" fmla="*/ 1 h 643"/>
                <a:gd name="T44" fmla="*/ 0 w 222"/>
                <a:gd name="T45" fmla="*/ 1 h 643"/>
                <a:gd name="T46" fmla="*/ 0 w 222"/>
                <a:gd name="T47" fmla="*/ 1 h 643"/>
                <a:gd name="T48" fmla="*/ 0 w 222"/>
                <a:gd name="T49" fmla="*/ 1 h 643"/>
                <a:gd name="T50" fmla="*/ 0 w 222"/>
                <a:gd name="T51" fmla="*/ 1 h 643"/>
                <a:gd name="T52" fmla="*/ 0 w 222"/>
                <a:gd name="T53" fmla="*/ 1 h 643"/>
                <a:gd name="T54" fmla="*/ 0 w 222"/>
                <a:gd name="T55" fmla="*/ 1 h 643"/>
                <a:gd name="T56" fmla="*/ 0 w 222"/>
                <a:gd name="T57" fmla="*/ 1 h 643"/>
                <a:gd name="T58" fmla="*/ 0 w 222"/>
                <a:gd name="T59" fmla="*/ 0 h 64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222" h="643">
                  <a:moveTo>
                    <a:pt x="30" y="0"/>
                  </a:moveTo>
                  <a:lnTo>
                    <a:pt x="12" y="34"/>
                  </a:lnTo>
                  <a:lnTo>
                    <a:pt x="6" y="72"/>
                  </a:lnTo>
                  <a:lnTo>
                    <a:pt x="21" y="121"/>
                  </a:lnTo>
                  <a:lnTo>
                    <a:pt x="45" y="172"/>
                  </a:lnTo>
                  <a:lnTo>
                    <a:pt x="48" y="228"/>
                  </a:lnTo>
                  <a:lnTo>
                    <a:pt x="30" y="272"/>
                  </a:lnTo>
                  <a:lnTo>
                    <a:pt x="6" y="312"/>
                  </a:lnTo>
                  <a:lnTo>
                    <a:pt x="0" y="367"/>
                  </a:lnTo>
                  <a:lnTo>
                    <a:pt x="15" y="415"/>
                  </a:lnTo>
                  <a:lnTo>
                    <a:pt x="36" y="472"/>
                  </a:lnTo>
                  <a:lnTo>
                    <a:pt x="62" y="536"/>
                  </a:lnTo>
                  <a:lnTo>
                    <a:pt x="86" y="592"/>
                  </a:lnTo>
                  <a:lnTo>
                    <a:pt x="110" y="632"/>
                  </a:lnTo>
                  <a:lnTo>
                    <a:pt x="138" y="643"/>
                  </a:lnTo>
                  <a:lnTo>
                    <a:pt x="166" y="640"/>
                  </a:lnTo>
                  <a:lnTo>
                    <a:pt x="195" y="622"/>
                  </a:lnTo>
                  <a:lnTo>
                    <a:pt x="214" y="592"/>
                  </a:lnTo>
                  <a:lnTo>
                    <a:pt x="222" y="532"/>
                  </a:lnTo>
                  <a:lnTo>
                    <a:pt x="214" y="472"/>
                  </a:lnTo>
                  <a:lnTo>
                    <a:pt x="198" y="416"/>
                  </a:lnTo>
                  <a:lnTo>
                    <a:pt x="182" y="368"/>
                  </a:lnTo>
                  <a:lnTo>
                    <a:pt x="165" y="331"/>
                  </a:lnTo>
                  <a:lnTo>
                    <a:pt x="136" y="288"/>
                  </a:lnTo>
                  <a:lnTo>
                    <a:pt x="118" y="240"/>
                  </a:lnTo>
                  <a:lnTo>
                    <a:pt x="98" y="190"/>
                  </a:lnTo>
                  <a:lnTo>
                    <a:pt x="82" y="140"/>
                  </a:lnTo>
                  <a:lnTo>
                    <a:pt x="62" y="80"/>
                  </a:lnTo>
                  <a:lnTo>
                    <a:pt x="48" y="19"/>
                  </a:lnTo>
                  <a:lnTo>
                    <a:pt x="30" y="0"/>
                  </a:ln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12700" cap="flat" cmpd="sng">
              <a:solidFill>
                <a:srgbClr val="CC66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grpSp>
          <p:nvGrpSpPr>
            <p:cNvPr id="18525" name="Group 17"/>
            <p:cNvGrpSpPr>
              <a:grpSpLocks/>
            </p:cNvGrpSpPr>
            <p:nvPr/>
          </p:nvGrpSpPr>
          <p:grpSpPr bwMode="auto">
            <a:xfrm>
              <a:off x="717" y="786"/>
              <a:ext cx="547" cy="856"/>
              <a:chOff x="755" y="690"/>
              <a:chExt cx="547" cy="856"/>
            </a:xfrm>
          </p:grpSpPr>
          <p:sp>
            <p:nvSpPr>
              <p:cNvPr id="18575" name="Freeform 18"/>
              <p:cNvSpPr>
                <a:spLocks/>
              </p:cNvSpPr>
              <p:nvPr/>
            </p:nvSpPr>
            <p:spPr bwMode="auto">
              <a:xfrm>
                <a:off x="755" y="690"/>
                <a:ext cx="547" cy="856"/>
              </a:xfrm>
              <a:custGeom>
                <a:avLst/>
                <a:gdLst>
                  <a:gd name="T0" fmla="*/ 396 w 547"/>
                  <a:gd name="T1" fmla="*/ 478 h 856"/>
                  <a:gd name="T2" fmla="*/ 433 w 547"/>
                  <a:gd name="T3" fmla="*/ 475 h 856"/>
                  <a:gd name="T4" fmla="*/ 475 w 547"/>
                  <a:gd name="T5" fmla="*/ 479 h 856"/>
                  <a:gd name="T6" fmla="*/ 492 w 547"/>
                  <a:gd name="T7" fmla="*/ 469 h 856"/>
                  <a:gd name="T8" fmla="*/ 495 w 547"/>
                  <a:gd name="T9" fmla="*/ 448 h 856"/>
                  <a:gd name="T10" fmla="*/ 492 w 547"/>
                  <a:gd name="T11" fmla="*/ 432 h 856"/>
                  <a:gd name="T12" fmla="*/ 488 w 547"/>
                  <a:gd name="T13" fmla="*/ 415 h 856"/>
                  <a:gd name="T14" fmla="*/ 494 w 547"/>
                  <a:gd name="T15" fmla="*/ 394 h 856"/>
                  <a:gd name="T16" fmla="*/ 498 w 547"/>
                  <a:gd name="T17" fmla="*/ 381 h 856"/>
                  <a:gd name="T18" fmla="*/ 492 w 547"/>
                  <a:gd name="T19" fmla="*/ 360 h 856"/>
                  <a:gd name="T20" fmla="*/ 495 w 547"/>
                  <a:gd name="T21" fmla="*/ 341 h 856"/>
                  <a:gd name="T22" fmla="*/ 532 w 547"/>
                  <a:gd name="T23" fmla="*/ 334 h 856"/>
                  <a:gd name="T24" fmla="*/ 546 w 547"/>
                  <a:gd name="T25" fmla="*/ 313 h 856"/>
                  <a:gd name="T26" fmla="*/ 522 w 547"/>
                  <a:gd name="T27" fmla="*/ 290 h 856"/>
                  <a:gd name="T28" fmla="*/ 469 w 547"/>
                  <a:gd name="T29" fmla="*/ 247 h 856"/>
                  <a:gd name="T30" fmla="*/ 464 w 547"/>
                  <a:gd name="T31" fmla="*/ 213 h 856"/>
                  <a:gd name="T32" fmla="*/ 464 w 547"/>
                  <a:gd name="T33" fmla="*/ 186 h 856"/>
                  <a:gd name="T34" fmla="*/ 449 w 547"/>
                  <a:gd name="T35" fmla="*/ 155 h 856"/>
                  <a:gd name="T36" fmla="*/ 422 w 547"/>
                  <a:gd name="T37" fmla="*/ 116 h 856"/>
                  <a:gd name="T38" fmla="*/ 426 w 547"/>
                  <a:gd name="T39" fmla="*/ 80 h 856"/>
                  <a:gd name="T40" fmla="*/ 422 w 547"/>
                  <a:gd name="T41" fmla="*/ 30 h 856"/>
                  <a:gd name="T42" fmla="*/ 393 w 547"/>
                  <a:gd name="T43" fmla="*/ 6 h 856"/>
                  <a:gd name="T44" fmla="*/ 342 w 547"/>
                  <a:gd name="T45" fmla="*/ 1 h 856"/>
                  <a:gd name="T46" fmla="*/ 238 w 547"/>
                  <a:gd name="T47" fmla="*/ 6 h 856"/>
                  <a:gd name="T48" fmla="*/ 123 w 547"/>
                  <a:gd name="T49" fmla="*/ 32 h 856"/>
                  <a:gd name="T50" fmla="*/ 60 w 547"/>
                  <a:gd name="T51" fmla="*/ 62 h 856"/>
                  <a:gd name="T52" fmla="*/ 9 w 547"/>
                  <a:gd name="T53" fmla="*/ 143 h 856"/>
                  <a:gd name="T54" fmla="*/ 0 w 547"/>
                  <a:gd name="T55" fmla="*/ 241 h 856"/>
                  <a:gd name="T56" fmla="*/ 23 w 547"/>
                  <a:gd name="T57" fmla="*/ 325 h 856"/>
                  <a:gd name="T58" fmla="*/ 64 w 547"/>
                  <a:gd name="T59" fmla="*/ 387 h 856"/>
                  <a:gd name="T60" fmla="*/ 112 w 547"/>
                  <a:gd name="T61" fmla="*/ 456 h 856"/>
                  <a:gd name="T62" fmla="*/ 126 w 547"/>
                  <a:gd name="T63" fmla="*/ 539 h 856"/>
                  <a:gd name="T64" fmla="*/ 102 w 547"/>
                  <a:gd name="T65" fmla="*/ 610 h 856"/>
                  <a:gd name="T66" fmla="*/ 23 w 547"/>
                  <a:gd name="T67" fmla="*/ 738 h 856"/>
                  <a:gd name="T68" fmla="*/ 2 w 547"/>
                  <a:gd name="T69" fmla="*/ 836 h 856"/>
                  <a:gd name="T70" fmla="*/ 16 w 547"/>
                  <a:gd name="T71" fmla="*/ 855 h 856"/>
                  <a:gd name="T72" fmla="*/ 77 w 547"/>
                  <a:gd name="T73" fmla="*/ 827 h 856"/>
                  <a:gd name="T74" fmla="*/ 146 w 547"/>
                  <a:gd name="T75" fmla="*/ 812 h 856"/>
                  <a:gd name="T76" fmla="*/ 276 w 547"/>
                  <a:gd name="T77" fmla="*/ 805 h 856"/>
                  <a:gd name="T78" fmla="*/ 345 w 547"/>
                  <a:gd name="T79" fmla="*/ 798 h 856"/>
                  <a:gd name="T80" fmla="*/ 407 w 547"/>
                  <a:gd name="T81" fmla="*/ 763 h 856"/>
                  <a:gd name="T82" fmla="*/ 429 w 547"/>
                  <a:gd name="T83" fmla="*/ 749 h 856"/>
                  <a:gd name="T84" fmla="*/ 430 w 547"/>
                  <a:gd name="T85" fmla="*/ 734 h 856"/>
                  <a:gd name="T86" fmla="*/ 412 w 547"/>
                  <a:gd name="T87" fmla="*/ 688 h 856"/>
                  <a:gd name="T88" fmla="*/ 378 w 547"/>
                  <a:gd name="T89" fmla="*/ 645 h 856"/>
                  <a:gd name="T90" fmla="*/ 377 w 547"/>
                  <a:gd name="T91" fmla="*/ 597 h 856"/>
                  <a:gd name="T92" fmla="*/ 392 w 547"/>
                  <a:gd name="T93" fmla="*/ 557 h 856"/>
                  <a:gd name="T94" fmla="*/ 381 w 547"/>
                  <a:gd name="T95" fmla="*/ 519 h 856"/>
                  <a:gd name="T96" fmla="*/ 382 w 547"/>
                  <a:gd name="T97" fmla="*/ 492 h 85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547" h="856">
                    <a:moveTo>
                      <a:pt x="388" y="484"/>
                    </a:moveTo>
                    <a:lnTo>
                      <a:pt x="396" y="478"/>
                    </a:lnTo>
                    <a:lnTo>
                      <a:pt x="413" y="472"/>
                    </a:lnTo>
                    <a:lnTo>
                      <a:pt x="433" y="475"/>
                    </a:lnTo>
                    <a:lnTo>
                      <a:pt x="455" y="479"/>
                    </a:lnTo>
                    <a:lnTo>
                      <a:pt x="475" y="479"/>
                    </a:lnTo>
                    <a:lnTo>
                      <a:pt x="482" y="478"/>
                    </a:lnTo>
                    <a:lnTo>
                      <a:pt x="492" y="469"/>
                    </a:lnTo>
                    <a:lnTo>
                      <a:pt x="495" y="460"/>
                    </a:lnTo>
                    <a:lnTo>
                      <a:pt x="495" y="448"/>
                    </a:lnTo>
                    <a:lnTo>
                      <a:pt x="494" y="438"/>
                    </a:lnTo>
                    <a:lnTo>
                      <a:pt x="492" y="432"/>
                    </a:lnTo>
                    <a:lnTo>
                      <a:pt x="488" y="425"/>
                    </a:lnTo>
                    <a:lnTo>
                      <a:pt x="488" y="415"/>
                    </a:lnTo>
                    <a:lnTo>
                      <a:pt x="498" y="407"/>
                    </a:lnTo>
                    <a:lnTo>
                      <a:pt x="494" y="394"/>
                    </a:lnTo>
                    <a:lnTo>
                      <a:pt x="485" y="388"/>
                    </a:lnTo>
                    <a:lnTo>
                      <a:pt x="498" y="381"/>
                    </a:lnTo>
                    <a:lnTo>
                      <a:pt x="495" y="369"/>
                    </a:lnTo>
                    <a:lnTo>
                      <a:pt x="492" y="360"/>
                    </a:lnTo>
                    <a:lnTo>
                      <a:pt x="490" y="348"/>
                    </a:lnTo>
                    <a:lnTo>
                      <a:pt x="495" y="341"/>
                    </a:lnTo>
                    <a:lnTo>
                      <a:pt x="514" y="337"/>
                    </a:lnTo>
                    <a:lnTo>
                      <a:pt x="532" y="334"/>
                    </a:lnTo>
                    <a:lnTo>
                      <a:pt x="546" y="325"/>
                    </a:lnTo>
                    <a:lnTo>
                      <a:pt x="546" y="313"/>
                    </a:lnTo>
                    <a:lnTo>
                      <a:pt x="537" y="303"/>
                    </a:lnTo>
                    <a:lnTo>
                      <a:pt x="522" y="290"/>
                    </a:lnTo>
                    <a:lnTo>
                      <a:pt x="501" y="273"/>
                    </a:lnTo>
                    <a:lnTo>
                      <a:pt x="469" y="247"/>
                    </a:lnTo>
                    <a:lnTo>
                      <a:pt x="456" y="225"/>
                    </a:lnTo>
                    <a:lnTo>
                      <a:pt x="464" y="213"/>
                    </a:lnTo>
                    <a:lnTo>
                      <a:pt x="469" y="199"/>
                    </a:lnTo>
                    <a:lnTo>
                      <a:pt x="464" y="186"/>
                    </a:lnTo>
                    <a:lnTo>
                      <a:pt x="453" y="171"/>
                    </a:lnTo>
                    <a:lnTo>
                      <a:pt x="449" y="155"/>
                    </a:lnTo>
                    <a:lnTo>
                      <a:pt x="436" y="133"/>
                    </a:lnTo>
                    <a:lnTo>
                      <a:pt x="422" y="116"/>
                    </a:lnTo>
                    <a:lnTo>
                      <a:pt x="408" y="105"/>
                    </a:lnTo>
                    <a:lnTo>
                      <a:pt x="426" y="80"/>
                    </a:lnTo>
                    <a:lnTo>
                      <a:pt x="426" y="56"/>
                    </a:lnTo>
                    <a:lnTo>
                      <a:pt x="422" y="30"/>
                    </a:lnTo>
                    <a:lnTo>
                      <a:pt x="412" y="15"/>
                    </a:lnTo>
                    <a:lnTo>
                      <a:pt x="393" y="6"/>
                    </a:lnTo>
                    <a:lnTo>
                      <a:pt x="368" y="3"/>
                    </a:lnTo>
                    <a:lnTo>
                      <a:pt x="342" y="1"/>
                    </a:lnTo>
                    <a:lnTo>
                      <a:pt x="289" y="0"/>
                    </a:lnTo>
                    <a:lnTo>
                      <a:pt x="238" y="6"/>
                    </a:lnTo>
                    <a:lnTo>
                      <a:pt x="179" y="17"/>
                    </a:lnTo>
                    <a:lnTo>
                      <a:pt x="123" y="32"/>
                    </a:lnTo>
                    <a:lnTo>
                      <a:pt x="88" y="48"/>
                    </a:lnTo>
                    <a:lnTo>
                      <a:pt x="60" y="62"/>
                    </a:lnTo>
                    <a:lnTo>
                      <a:pt x="34" y="95"/>
                    </a:lnTo>
                    <a:lnTo>
                      <a:pt x="9" y="143"/>
                    </a:lnTo>
                    <a:lnTo>
                      <a:pt x="3" y="191"/>
                    </a:lnTo>
                    <a:lnTo>
                      <a:pt x="0" y="241"/>
                    </a:lnTo>
                    <a:lnTo>
                      <a:pt x="9" y="299"/>
                    </a:lnTo>
                    <a:lnTo>
                      <a:pt x="23" y="325"/>
                    </a:lnTo>
                    <a:lnTo>
                      <a:pt x="39" y="349"/>
                    </a:lnTo>
                    <a:lnTo>
                      <a:pt x="64" y="387"/>
                    </a:lnTo>
                    <a:lnTo>
                      <a:pt x="91" y="418"/>
                    </a:lnTo>
                    <a:lnTo>
                      <a:pt x="112" y="456"/>
                    </a:lnTo>
                    <a:lnTo>
                      <a:pt x="124" y="502"/>
                    </a:lnTo>
                    <a:lnTo>
                      <a:pt x="126" y="539"/>
                    </a:lnTo>
                    <a:lnTo>
                      <a:pt x="117" y="583"/>
                    </a:lnTo>
                    <a:lnTo>
                      <a:pt x="102" y="610"/>
                    </a:lnTo>
                    <a:lnTo>
                      <a:pt x="45" y="697"/>
                    </a:lnTo>
                    <a:lnTo>
                      <a:pt x="23" y="738"/>
                    </a:lnTo>
                    <a:lnTo>
                      <a:pt x="4" y="791"/>
                    </a:lnTo>
                    <a:lnTo>
                      <a:pt x="2" y="836"/>
                    </a:lnTo>
                    <a:lnTo>
                      <a:pt x="9" y="855"/>
                    </a:lnTo>
                    <a:lnTo>
                      <a:pt x="16" y="855"/>
                    </a:lnTo>
                    <a:lnTo>
                      <a:pt x="47" y="834"/>
                    </a:lnTo>
                    <a:lnTo>
                      <a:pt x="77" y="827"/>
                    </a:lnTo>
                    <a:lnTo>
                      <a:pt x="108" y="827"/>
                    </a:lnTo>
                    <a:lnTo>
                      <a:pt x="146" y="812"/>
                    </a:lnTo>
                    <a:lnTo>
                      <a:pt x="422" y="763"/>
                    </a:lnTo>
                    <a:lnTo>
                      <a:pt x="276" y="805"/>
                    </a:lnTo>
                    <a:lnTo>
                      <a:pt x="299" y="805"/>
                    </a:lnTo>
                    <a:lnTo>
                      <a:pt x="345" y="798"/>
                    </a:lnTo>
                    <a:lnTo>
                      <a:pt x="368" y="770"/>
                    </a:lnTo>
                    <a:lnTo>
                      <a:pt x="407" y="763"/>
                    </a:lnTo>
                    <a:lnTo>
                      <a:pt x="429" y="763"/>
                    </a:lnTo>
                    <a:lnTo>
                      <a:pt x="429" y="749"/>
                    </a:lnTo>
                    <a:lnTo>
                      <a:pt x="261" y="805"/>
                    </a:lnTo>
                    <a:lnTo>
                      <a:pt x="430" y="734"/>
                    </a:lnTo>
                    <a:lnTo>
                      <a:pt x="425" y="708"/>
                    </a:lnTo>
                    <a:lnTo>
                      <a:pt x="412" y="688"/>
                    </a:lnTo>
                    <a:lnTo>
                      <a:pt x="398" y="682"/>
                    </a:lnTo>
                    <a:lnTo>
                      <a:pt x="378" y="645"/>
                    </a:lnTo>
                    <a:lnTo>
                      <a:pt x="373" y="621"/>
                    </a:lnTo>
                    <a:lnTo>
                      <a:pt x="377" y="597"/>
                    </a:lnTo>
                    <a:lnTo>
                      <a:pt x="387" y="578"/>
                    </a:lnTo>
                    <a:lnTo>
                      <a:pt x="392" y="557"/>
                    </a:lnTo>
                    <a:lnTo>
                      <a:pt x="390" y="541"/>
                    </a:lnTo>
                    <a:lnTo>
                      <a:pt x="381" y="519"/>
                    </a:lnTo>
                    <a:lnTo>
                      <a:pt x="379" y="504"/>
                    </a:lnTo>
                    <a:lnTo>
                      <a:pt x="382" y="492"/>
                    </a:lnTo>
                    <a:lnTo>
                      <a:pt x="388" y="484"/>
                    </a:lnTo>
                  </a:path>
                </a:pathLst>
              </a:custGeom>
              <a:solidFill>
                <a:srgbClr val="91919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18576" name="Group 19"/>
              <p:cNvGrpSpPr>
                <a:grpSpLocks/>
              </p:cNvGrpSpPr>
              <p:nvPr/>
            </p:nvGrpSpPr>
            <p:grpSpPr bwMode="auto">
              <a:xfrm>
                <a:off x="804" y="750"/>
                <a:ext cx="328" cy="560"/>
                <a:chOff x="804" y="750"/>
                <a:chExt cx="328" cy="560"/>
              </a:xfrm>
            </p:grpSpPr>
            <p:grpSp>
              <p:nvGrpSpPr>
                <p:cNvPr id="18577" name="Group 20"/>
                <p:cNvGrpSpPr>
                  <a:grpSpLocks/>
                </p:cNvGrpSpPr>
                <p:nvPr/>
              </p:nvGrpSpPr>
              <p:grpSpPr bwMode="auto">
                <a:xfrm>
                  <a:off x="804" y="750"/>
                  <a:ext cx="328" cy="334"/>
                  <a:chOff x="804" y="750"/>
                  <a:chExt cx="328" cy="334"/>
                </a:xfrm>
              </p:grpSpPr>
              <p:grpSp>
                <p:nvGrpSpPr>
                  <p:cNvPr id="18609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804" y="750"/>
                    <a:ext cx="328" cy="318"/>
                    <a:chOff x="804" y="750"/>
                    <a:chExt cx="328" cy="318"/>
                  </a:xfrm>
                </p:grpSpPr>
                <p:sp>
                  <p:nvSpPr>
                    <p:cNvPr id="18617" name="Freeform 22"/>
                    <p:cNvSpPr>
                      <a:spLocks/>
                    </p:cNvSpPr>
                    <p:nvPr/>
                  </p:nvSpPr>
                  <p:spPr bwMode="auto">
                    <a:xfrm>
                      <a:off x="804" y="750"/>
                      <a:ext cx="328" cy="318"/>
                    </a:xfrm>
                    <a:custGeom>
                      <a:avLst/>
                      <a:gdLst>
                        <a:gd name="T0" fmla="*/ 179 w 328"/>
                        <a:gd name="T1" fmla="*/ 1 h 318"/>
                        <a:gd name="T2" fmla="*/ 155 w 328"/>
                        <a:gd name="T3" fmla="*/ 6 h 318"/>
                        <a:gd name="T4" fmla="*/ 128 w 328"/>
                        <a:gd name="T5" fmla="*/ 15 h 318"/>
                        <a:gd name="T6" fmla="*/ 99 w 328"/>
                        <a:gd name="T7" fmla="*/ 33 h 318"/>
                        <a:gd name="T8" fmla="*/ 63 w 328"/>
                        <a:gd name="T9" fmla="*/ 65 h 318"/>
                        <a:gd name="T10" fmla="*/ 45 w 328"/>
                        <a:gd name="T11" fmla="*/ 89 h 318"/>
                        <a:gd name="T12" fmla="*/ 33 w 328"/>
                        <a:gd name="T13" fmla="*/ 111 h 318"/>
                        <a:gd name="T14" fmla="*/ 28 w 328"/>
                        <a:gd name="T15" fmla="*/ 125 h 318"/>
                        <a:gd name="T16" fmla="*/ 14 w 328"/>
                        <a:gd name="T17" fmla="*/ 141 h 318"/>
                        <a:gd name="T18" fmla="*/ 4 w 328"/>
                        <a:gd name="T19" fmla="*/ 158 h 318"/>
                        <a:gd name="T20" fmla="*/ 0 w 328"/>
                        <a:gd name="T21" fmla="*/ 177 h 318"/>
                        <a:gd name="T22" fmla="*/ 1 w 328"/>
                        <a:gd name="T23" fmla="*/ 219 h 318"/>
                        <a:gd name="T24" fmla="*/ 2 w 328"/>
                        <a:gd name="T25" fmla="*/ 249 h 318"/>
                        <a:gd name="T26" fmla="*/ 8 w 328"/>
                        <a:gd name="T27" fmla="*/ 269 h 318"/>
                        <a:gd name="T28" fmla="*/ 20 w 328"/>
                        <a:gd name="T29" fmla="*/ 294 h 318"/>
                        <a:gd name="T30" fmla="*/ 30 w 328"/>
                        <a:gd name="T31" fmla="*/ 310 h 318"/>
                        <a:gd name="T32" fmla="*/ 41 w 328"/>
                        <a:gd name="T33" fmla="*/ 317 h 318"/>
                        <a:gd name="T34" fmla="*/ 51 w 328"/>
                        <a:gd name="T35" fmla="*/ 314 h 318"/>
                        <a:gd name="T36" fmla="*/ 81 w 328"/>
                        <a:gd name="T37" fmla="*/ 306 h 318"/>
                        <a:gd name="T38" fmla="*/ 129 w 328"/>
                        <a:gd name="T39" fmla="*/ 295 h 318"/>
                        <a:gd name="T40" fmla="*/ 178 w 328"/>
                        <a:gd name="T41" fmla="*/ 278 h 318"/>
                        <a:gd name="T42" fmla="*/ 224 w 328"/>
                        <a:gd name="T43" fmla="*/ 250 h 318"/>
                        <a:gd name="T44" fmla="*/ 243 w 328"/>
                        <a:gd name="T45" fmla="*/ 222 h 318"/>
                        <a:gd name="T46" fmla="*/ 253 w 328"/>
                        <a:gd name="T47" fmla="*/ 209 h 318"/>
                        <a:gd name="T48" fmla="*/ 264 w 328"/>
                        <a:gd name="T49" fmla="*/ 201 h 318"/>
                        <a:gd name="T50" fmla="*/ 275 w 328"/>
                        <a:gd name="T51" fmla="*/ 189 h 318"/>
                        <a:gd name="T52" fmla="*/ 282 w 328"/>
                        <a:gd name="T53" fmla="*/ 175 h 318"/>
                        <a:gd name="T54" fmla="*/ 281 w 328"/>
                        <a:gd name="T55" fmla="*/ 162 h 318"/>
                        <a:gd name="T56" fmla="*/ 286 w 328"/>
                        <a:gd name="T57" fmla="*/ 148 h 318"/>
                        <a:gd name="T58" fmla="*/ 302 w 328"/>
                        <a:gd name="T59" fmla="*/ 132 h 318"/>
                        <a:gd name="T60" fmla="*/ 317 w 328"/>
                        <a:gd name="T61" fmla="*/ 118 h 318"/>
                        <a:gd name="T62" fmla="*/ 326 w 328"/>
                        <a:gd name="T63" fmla="*/ 104 h 318"/>
                        <a:gd name="T64" fmla="*/ 327 w 328"/>
                        <a:gd name="T65" fmla="*/ 87 h 318"/>
                        <a:gd name="T66" fmla="*/ 324 w 328"/>
                        <a:gd name="T67" fmla="*/ 66 h 318"/>
                        <a:gd name="T68" fmla="*/ 314 w 328"/>
                        <a:gd name="T69" fmla="*/ 42 h 318"/>
                        <a:gd name="T70" fmla="*/ 297 w 328"/>
                        <a:gd name="T71" fmla="*/ 21 h 318"/>
                        <a:gd name="T72" fmla="*/ 273 w 328"/>
                        <a:gd name="T73" fmla="*/ 12 h 318"/>
                        <a:gd name="T74" fmla="*/ 253 w 328"/>
                        <a:gd name="T75" fmla="*/ 11 h 318"/>
                        <a:gd name="T76" fmla="*/ 238 w 328"/>
                        <a:gd name="T77" fmla="*/ 12 h 318"/>
                        <a:gd name="T78" fmla="*/ 214 w 328"/>
                        <a:gd name="T79" fmla="*/ 5 h 318"/>
                        <a:gd name="T80" fmla="*/ 190 w 328"/>
                        <a:gd name="T81" fmla="*/ 0 h 318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</a:gdLst>
                      <a:ahLst/>
                      <a:cxnLst>
                        <a:cxn ang="T82">
                          <a:pos x="T0" y="T1"/>
                        </a:cxn>
                        <a:cxn ang="T83">
                          <a:pos x="T2" y="T3"/>
                        </a:cxn>
                        <a:cxn ang="T84">
                          <a:pos x="T4" y="T5"/>
                        </a:cxn>
                        <a:cxn ang="T85">
                          <a:pos x="T6" y="T7"/>
                        </a:cxn>
                        <a:cxn ang="T86">
                          <a:pos x="T8" y="T9"/>
                        </a:cxn>
                        <a:cxn ang="T87">
                          <a:pos x="T10" y="T11"/>
                        </a:cxn>
                        <a:cxn ang="T88">
                          <a:pos x="T12" y="T13"/>
                        </a:cxn>
                        <a:cxn ang="T89">
                          <a:pos x="T14" y="T15"/>
                        </a:cxn>
                        <a:cxn ang="T90">
                          <a:pos x="T16" y="T17"/>
                        </a:cxn>
                        <a:cxn ang="T91">
                          <a:pos x="T18" y="T19"/>
                        </a:cxn>
                        <a:cxn ang="T92">
                          <a:pos x="T20" y="T21"/>
                        </a:cxn>
                        <a:cxn ang="T93">
                          <a:pos x="T22" y="T23"/>
                        </a:cxn>
                        <a:cxn ang="T94">
                          <a:pos x="T24" y="T25"/>
                        </a:cxn>
                        <a:cxn ang="T95">
                          <a:pos x="T26" y="T27"/>
                        </a:cxn>
                        <a:cxn ang="T96">
                          <a:pos x="T28" y="T29"/>
                        </a:cxn>
                        <a:cxn ang="T97">
                          <a:pos x="T30" y="T31"/>
                        </a:cxn>
                        <a:cxn ang="T98">
                          <a:pos x="T32" y="T33"/>
                        </a:cxn>
                        <a:cxn ang="T99">
                          <a:pos x="T34" y="T35"/>
                        </a:cxn>
                        <a:cxn ang="T100">
                          <a:pos x="T36" y="T37"/>
                        </a:cxn>
                        <a:cxn ang="T101">
                          <a:pos x="T38" y="T39"/>
                        </a:cxn>
                        <a:cxn ang="T102">
                          <a:pos x="T40" y="T41"/>
                        </a:cxn>
                        <a:cxn ang="T103">
                          <a:pos x="T42" y="T43"/>
                        </a:cxn>
                        <a:cxn ang="T104">
                          <a:pos x="T44" y="T45"/>
                        </a:cxn>
                        <a:cxn ang="T105">
                          <a:pos x="T46" y="T47"/>
                        </a:cxn>
                        <a:cxn ang="T106">
                          <a:pos x="T48" y="T49"/>
                        </a:cxn>
                        <a:cxn ang="T107">
                          <a:pos x="T50" y="T51"/>
                        </a:cxn>
                        <a:cxn ang="T108">
                          <a:pos x="T52" y="T53"/>
                        </a:cxn>
                        <a:cxn ang="T109">
                          <a:pos x="T54" y="T55"/>
                        </a:cxn>
                        <a:cxn ang="T110">
                          <a:pos x="T56" y="T57"/>
                        </a:cxn>
                        <a:cxn ang="T111">
                          <a:pos x="T58" y="T59"/>
                        </a:cxn>
                        <a:cxn ang="T112">
                          <a:pos x="T60" y="T61"/>
                        </a:cxn>
                        <a:cxn ang="T113">
                          <a:pos x="T62" y="T63"/>
                        </a:cxn>
                        <a:cxn ang="T114">
                          <a:pos x="T64" y="T65"/>
                        </a:cxn>
                        <a:cxn ang="T115">
                          <a:pos x="T66" y="T67"/>
                        </a:cxn>
                        <a:cxn ang="T116">
                          <a:pos x="T68" y="T69"/>
                        </a:cxn>
                        <a:cxn ang="T117">
                          <a:pos x="T70" y="T71"/>
                        </a:cxn>
                        <a:cxn ang="T118">
                          <a:pos x="T72" y="T73"/>
                        </a:cxn>
                        <a:cxn ang="T119">
                          <a:pos x="T74" y="T75"/>
                        </a:cxn>
                        <a:cxn ang="T120">
                          <a:pos x="T76" y="T77"/>
                        </a:cxn>
                        <a:cxn ang="T121">
                          <a:pos x="T78" y="T79"/>
                        </a:cxn>
                        <a:cxn ang="T122">
                          <a:pos x="T80" y="T81"/>
                        </a:cxn>
                      </a:cxnLst>
                      <a:rect l="0" t="0" r="r" b="b"/>
                      <a:pathLst>
                        <a:path w="328" h="318">
                          <a:moveTo>
                            <a:pt x="190" y="0"/>
                          </a:moveTo>
                          <a:lnTo>
                            <a:pt x="179" y="1"/>
                          </a:lnTo>
                          <a:lnTo>
                            <a:pt x="169" y="3"/>
                          </a:lnTo>
                          <a:lnTo>
                            <a:pt x="155" y="6"/>
                          </a:lnTo>
                          <a:lnTo>
                            <a:pt x="140" y="10"/>
                          </a:lnTo>
                          <a:lnTo>
                            <a:pt x="128" y="15"/>
                          </a:lnTo>
                          <a:lnTo>
                            <a:pt x="116" y="23"/>
                          </a:lnTo>
                          <a:lnTo>
                            <a:pt x="99" y="33"/>
                          </a:lnTo>
                          <a:lnTo>
                            <a:pt x="79" y="50"/>
                          </a:lnTo>
                          <a:lnTo>
                            <a:pt x="63" y="65"/>
                          </a:lnTo>
                          <a:lnTo>
                            <a:pt x="50" y="80"/>
                          </a:lnTo>
                          <a:lnTo>
                            <a:pt x="45" y="89"/>
                          </a:lnTo>
                          <a:lnTo>
                            <a:pt x="39" y="98"/>
                          </a:lnTo>
                          <a:lnTo>
                            <a:pt x="33" y="111"/>
                          </a:lnTo>
                          <a:lnTo>
                            <a:pt x="31" y="119"/>
                          </a:lnTo>
                          <a:lnTo>
                            <a:pt x="28" y="125"/>
                          </a:lnTo>
                          <a:lnTo>
                            <a:pt x="20" y="133"/>
                          </a:lnTo>
                          <a:lnTo>
                            <a:pt x="14" y="141"/>
                          </a:lnTo>
                          <a:lnTo>
                            <a:pt x="8" y="148"/>
                          </a:lnTo>
                          <a:lnTo>
                            <a:pt x="4" y="158"/>
                          </a:lnTo>
                          <a:lnTo>
                            <a:pt x="1" y="164"/>
                          </a:lnTo>
                          <a:lnTo>
                            <a:pt x="0" y="177"/>
                          </a:lnTo>
                          <a:lnTo>
                            <a:pt x="0" y="198"/>
                          </a:lnTo>
                          <a:lnTo>
                            <a:pt x="1" y="219"/>
                          </a:lnTo>
                          <a:lnTo>
                            <a:pt x="1" y="237"/>
                          </a:lnTo>
                          <a:lnTo>
                            <a:pt x="2" y="249"/>
                          </a:lnTo>
                          <a:lnTo>
                            <a:pt x="4" y="259"/>
                          </a:lnTo>
                          <a:lnTo>
                            <a:pt x="8" y="269"/>
                          </a:lnTo>
                          <a:lnTo>
                            <a:pt x="14" y="282"/>
                          </a:lnTo>
                          <a:lnTo>
                            <a:pt x="20" y="294"/>
                          </a:lnTo>
                          <a:lnTo>
                            <a:pt x="25" y="303"/>
                          </a:lnTo>
                          <a:lnTo>
                            <a:pt x="30" y="310"/>
                          </a:lnTo>
                          <a:lnTo>
                            <a:pt x="35" y="313"/>
                          </a:lnTo>
                          <a:lnTo>
                            <a:pt x="41" y="317"/>
                          </a:lnTo>
                          <a:lnTo>
                            <a:pt x="45" y="317"/>
                          </a:lnTo>
                          <a:lnTo>
                            <a:pt x="51" y="314"/>
                          </a:lnTo>
                          <a:lnTo>
                            <a:pt x="66" y="310"/>
                          </a:lnTo>
                          <a:lnTo>
                            <a:pt x="81" y="306"/>
                          </a:lnTo>
                          <a:lnTo>
                            <a:pt x="96" y="303"/>
                          </a:lnTo>
                          <a:lnTo>
                            <a:pt x="129" y="295"/>
                          </a:lnTo>
                          <a:lnTo>
                            <a:pt x="148" y="289"/>
                          </a:lnTo>
                          <a:lnTo>
                            <a:pt x="178" y="278"/>
                          </a:lnTo>
                          <a:lnTo>
                            <a:pt x="200" y="264"/>
                          </a:lnTo>
                          <a:lnTo>
                            <a:pt x="224" y="250"/>
                          </a:lnTo>
                          <a:lnTo>
                            <a:pt x="239" y="232"/>
                          </a:lnTo>
                          <a:lnTo>
                            <a:pt x="243" y="222"/>
                          </a:lnTo>
                          <a:lnTo>
                            <a:pt x="247" y="216"/>
                          </a:lnTo>
                          <a:lnTo>
                            <a:pt x="253" y="209"/>
                          </a:lnTo>
                          <a:lnTo>
                            <a:pt x="260" y="204"/>
                          </a:lnTo>
                          <a:lnTo>
                            <a:pt x="264" y="201"/>
                          </a:lnTo>
                          <a:lnTo>
                            <a:pt x="268" y="198"/>
                          </a:lnTo>
                          <a:lnTo>
                            <a:pt x="275" y="189"/>
                          </a:lnTo>
                          <a:lnTo>
                            <a:pt x="279" y="183"/>
                          </a:lnTo>
                          <a:lnTo>
                            <a:pt x="282" y="175"/>
                          </a:lnTo>
                          <a:lnTo>
                            <a:pt x="282" y="169"/>
                          </a:lnTo>
                          <a:lnTo>
                            <a:pt x="281" y="162"/>
                          </a:lnTo>
                          <a:lnTo>
                            <a:pt x="283" y="155"/>
                          </a:lnTo>
                          <a:lnTo>
                            <a:pt x="286" y="148"/>
                          </a:lnTo>
                          <a:lnTo>
                            <a:pt x="294" y="139"/>
                          </a:lnTo>
                          <a:lnTo>
                            <a:pt x="302" y="132"/>
                          </a:lnTo>
                          <a:lnTo>
                            <a:pt x="308" y="126"/>
                          </a:lnTo>
                          <a:lnTo>
                            <a:pt x="317" y="118"/>
                          </a:lnTo>
                          <a:lnTo>
                            <a:pt x="322" y="110"/>
                          </a:lnTo>
                          <a:lnTo>
                            <a:pt x="326" y="104"/>
                          </a:lnTo>
                          <a:lnTo>
                            <a:pt x="327" y="97"/>
                          </a:lnTo>
                          <a:lnTo>
                            <a:pt x="327" y="87"/>
                          </a:lnTo>
                          <a:lnTo>
                            <a:pt x="326" y="75"/>
                          </a:lnTo>
                          <a:lnTo>
                            <a:pt x="324" y="66"/>
                          </a:lnTo>
                          <a:lnTo>
                            <a:pt x="321" y="55"/>
                          </a:lnTo>
                          <a:lnTo>
                            <a:pt x="314" y="42"/>
                          </a:lnTo>
                          <a:lnTo>
                            <a:pt x="306" y="32"/>
                          </a:lnTo>
                          <a:lnTo>
                            <a:pt x="297" y="21"/>
                          </a:lnTo>
                          <a:lnTo>
                            <a:pt x="284" y="14"/>
                          </a:lnTo>
                          <a:lnTo>
                            <a:pt x="273" y="12"/>
                          </a:lnTo>
                          <a:lnTo>
                            <a:pt x="264" y="9"/>
                          </a:lnTo>
                          <a:lnTo>
                            <a:pt x="253" y="11"/>
                          </a:lnTo>
                          <a:lnTo>
                            <a:pt x="246" y="13"/>
                          </a:lnTo>
                          <a:lnTo>
                            <a:pt x="238" y="12"/>
                          </a:lnTo>
                          <a:lnTo>
                            <a:pt x="224" y="9"/>
                          </a:lnTo>
                          <a:lnTo>
                            <a:pt x="214" y="5"/>
                          </a:lnTo>
                          <a:lnTo>
                            <a:pt x="201" y="2"/>
                          </a:lnTo>
                          <a:lnTo>
                            <a:pt x="190" y="0"/>
                          </a:lnTo>
                        </a:path>
                      </a:pathLst>
                    </a:custGeom>
                    <a:solidFill>
                      <a:srgbClr val="FFC0C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rnd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grpSp>
                  <p:nvGrpSpPr>
                    <p:cNvPr id="18618" name="Group 2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08" y="765"/>
                      <a:ext cx="311" cy="280"/>
                      <a:chOff x="808" y="765"/>
                      <a:chExt cx="311" cy="280"/>
                    </a:xfrm>
                  </p:grpSpPr>
                  <p:grpSp>
                    <p:nvGrpSpPr>
                      <p:cNvPr id="18619" name="Group 2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078" y="790"/>
                        <a:ext cx="41" cy="126"/>
                        <a:chOff x="1078" y="790"/>
                        <a:chExt cx="41" cy="126"/>
                      </a:xfrm>
                    </p:grpSpPr>
                    <p:sp>
                      <p:nvSpPr>
                        <p:cNvPr id="18634" name="Freeform 2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078" y="790"/>
                          <a:ext cx="41" cy="126"/>
                        </a:xfrm>
                        <a:custGeom>
                          <a:avLst/>
                          <a:gdLst>
                            <a:gd name="T0" fmla="*/ 36 w 41"/>
                            <a:gd name="T1" fmla="*/ 0 h 126"/>
                            <a:gd name="T2" fmla="*/ 37 w 41"/>
                            <a:gd name="T3" fmla="*/ 4 h 126"/>
                            <a:gd name="T4" fmla="*/ 39 w 41"/>
                            <a:gd name="T5" fmla="*/ 10 h 126"/>
                            <a:gd name="T6" fmla="*/ 39 w 41"/>
                            <a:gd name="T7" fmla="*/ 14 h 126"/>
                            <a:gd name="T8" fmla="*/ 40 w 41"/>
                            <a:gd name="T9" fmla="*/ 20 h 126"/>
                            <a:gd name="T10" fmla="*/ 40 w 41"/>
                            <a:gd name="T11" fmla="*/ 24 h 126"/>
                            <a:gd name="T12" fmla="*/ 39 w 41"/>
                            <a:gd name="T13" fmla="*/ 30 h 126"/>
                            <a:gd name="T14" fmla="*/ 37 w 41"/>
                            <a:gd name="T15" fmla="*/ 37 h 126"/>
                            <a:gd name="T16" fmla="*/ 32 w 41"/>
                            <a:gd name="T17" fmla="*/ 42 h 126"/>
                            <a:gd name="T18" fmla="*/ 30 w 41"/>
                            <a:gd name="T19" fmla="*/ 45 h 126"/>
                            <a:gd name="T20" fmla="*/ 25 w 41"/>
                            <a:gd name="T21" fmla="*/ 51 h 126"/>
                            <a:gd name="T22" fmla="*/ 26 w 41"/>
                            <a:gd name="T23" fmla="*/ 55 h 126"/>
                            <a:gd name="T24" fmla="*/ 26 w 41"/>
                            <a:gd name="T25" fmla="*/ 62 h 126"/>
                            <a:gd name="T26" fmla="*/ 24 w 41"/>
                            <a:gd name="T27" fmla="*/ 67 h 126"/>
                            <a:gd name="T28" fmla="*/ 22 w 41"/>
                            <a:gd name="T29" fmla="*/ 75 h 126"/>
                            <a:gd name="T30" fmla="*/ 18 w 41"/>
                            <a:gd name="T31" fmla="*/ 84 h 126"/>
                            <a:gd name="T32" fmla="*/ 15 w 41"/>
                            <a:gd name="T33" fmla="*/ 89 h 126"/>
                            <a:gd name="T34" fmla="*/ 13 w 41"/>
                            <a:gd name="T35" fmla="*/ 93 h 126"/>
                            <a:gd name="T36" fmla="*/ 8 w 41"/>
                            <a:gd name="T37" fmla="*/ 99 h 126"/>
                            <a:gd name="T38" fmla="*/ 3 w 41"/>
                            <a:gd name="T39" fmla="*/ 104 h 126"/>
                            <a:gd name="T40" fmla="*/ 1 w 41"/>
                            <a:gd name="T41" fmla="*/ 106 h 126"/>
                            <a:gd name="T42" fmla="*/ 1 w 41"/>
                            <a:gd name="T43" fmla="*/ 108 h 126"/>
                            <a:gd name="T44" fmla="*/ 0 w 41"/>
                            <a:gd name="T45" fmla="*/ 111 h 126"/>
                            <a:gd name="T46" fmla="*/ 3 w 41"/>
                            <a:gd name="T47" fmla="*/ 120 h 126"/>
                            <a:gd name="T48" fmla="*/ 6 w 41"/>
                            <a:gd name="T49" fmla="*/ 125 h 126"/>
                            <a:gd name="T50" fmla="*/ 0 60000 65536"/>
                            <a:gd name="T51" fmla="*/ 0 60000 65536"/>
                            <a:gd name="T52" fmla="*/ 0 60000 65536"/>
                            <a:gd name="T53" fmla="*/ 0 60000 65536"/>
                            <a:gd name="T54" fmla="*/ 0 60000 65536"/>
                            <a:gd name="T55" fmla="*/ 0 60000 65536"/>
                            <a:gd name="T56" fmla="*/ 0 60000 65536"/>
                            <a:gd name="T57" fmla="*/ 0 60000 65536"/>
                            <a:gd name="T58" fmla="*/ 0 60000 65536"/>
                            <a:gd name="T59" fmla="*/ 0 60000 65536"/>
                            <a:gd name="T60" fmla="*/ 0 60000 65536"/>
                            <a:gd name="T61" fmla="*/ 0 60000 65536"/>
                            <a:gd name="T62" fmla="*/ 0 60000 65536"/>
                            <a:gd name="T63" fmla="*/ 0 60000 65536"/>
                            <a:gd name="T64" fmla="*/ 0 60000 65536"/>
                            <a:gd name="T65" fmla="*/ 0 60000 6553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</a:gdLst>
                          <a:ahLst/>
                          <a:cxnLst>
                            <a:cxn ang="T50">
                              <a:pos x="T0" y="T1"/>
                            </a:cxn>
                            <a:cxn ang="T51">
                              <a:pos x="T2" y="T3"/>
                            </a:cxn>
                            <a:cxn ang="T52">
                              <a:pos x="T4" y="T5"/>
                            </a:cxn>
                            <a:cxn ang="T53">
                              <a:pos x="T6" y="T7"/>
                            </a:cxn>
                            <a:cxn ang="T54">
                              <a:pos x="T8" y="T9"/>
                            </a:cxn>
                            <a:cxn ang="T55">
                              <a:pos x="T10" y="T11"/>
                            </a:cxn>
                            <a:cxn ang="T56">
                              <a:pos x="T12" y="T13"/>
                            </a:cxn>
                            <a:cxn ang="T57">
                              <a:pos x="T14" y="T15"/>
                            </a:cxn>
                            <a:cxn ang="T58">
                              <a:pos x="T16" y="T17"/>
                            </a:cxn>
                            <a:cxn ang="T59">
                              <a:pos x="T18" y="T19"/>
                            </a:cxn>
                            <a:cxn ang="T60">
                              <a:pos x="T20" y="T21"/>
                            </a:cxn>
                            <a:cxn ang="T61">
                              <a:pos x="T22" y="T23"/>
                            </a:cxn>
                            <a:cxn ang="T62">
                              <a:pos x="T24" y="T25"/>
                            </a:cxn>
                            <a:cxn ang="T63">
                              <a:pos x="T26" y="T27"/>
                            </a:cxn>
                            <a:cxn ang="T64">
                              <a:pos x="T28" y="T29"/>
                            </a:cxn>
                            <a:cxn ang="T65">
                              <a:pos x="T30" y="T31"/>
                            </a:cxn>
                            <a:cxn ang="T66">
                              <a:pos x="T32" y="T33"/>
                            </a:cxn>
                            <a:cxn ang="T67">
                              <a:pos x="T34" y="T35"/>
                            </a:cxn>
                            <a:cxn ang="T68">
                              <a:pos x="T36" y="T37"/>
                            </a:cxn>
                            <a:cxn ang="T69">
                              <a:pos x="T38" y="T39"/>
                            </a:cxn>
                            <a:cxn ang="T70">
                              <a:pos x="T40" y="T41"/>
                            </a:cxn>
                            <a:cxn ang="T71">
                              <a:pos x="T42" y="T43"/>
                            </a:cxn>
                            <a:cxn ang="T72">
                              <a:pos x="T44" y="T45"/>
                            </a:cxn>
                            <a:cxn ang="T73">
                              <a:pos x="T46" y="T47"/>
                            </a:cxn>
                            <a:cxn ang="T74">
                              <a:pos x="T48" y="T49"/>
                            </a:cxn>
                          </a:cxnLst>
                          <a:rect l="0" t="0" r="r" b="b"/>
                          <a:pathLst>
                            <a:path w="41" h="126">
                              <a:moveTo>
                                <a:pt x="36" y="0"/>
                              </a:moveTo>
                              <a:lnTo>
                                <a:pt x="37" y="4"/>
                              </a:lnTo>
                              <a:lnTo>
                                <a:pt x="39" y="10"/>
                              </a:lnTo>
                              <a:lnTo>
                                <a:pt x="39" y="14"/>
                              </a:lnTo>
                              <a:lnTo>
                                <a:pt x="40" y="20"/>
                              </a:lnTo>
                              <a:lnTo>
                                <a:pt x="40" y="24"/>
                              </a:lnTo>
                              <a:lnTo>
                                <a:pt x="39" y="30"/>
                              </a:lnTo>
                              <a:lnTo>
                                <a:pt x="37" y="37"/>
                              </a:lnTo>
                              <a:lnTo>
                                <a:pt x="32" y="42"/>
                              </a:lnTo>
                              <a:lnTo>
                                <a:pt x="30" y="45"/>
                              </a:lnTo>
                              <a:lnTo>
                                <a:pt x="25" y="51"/>
                              </a:lnTo>
                              <a:lnTo>
                                <a:pt x="26" y="55"/>
                              </a:lnTo>
                              <a:lnTo>
                                <a:pt x="26" y="62"/>
                              </a:lnTo>
                              <a:lnTo>
                                <a:pt x="24" y="67"/>
                              </a:lnTo>
                              <a:lnTo>
                                <a:pt x="22" y="75"/>
                              </a:lnTo>
                              <a:lnTo>
                                <a:pt x="18" y="84"/>
                              </a:lnTo>
                              <a:lnTo>
                                <a:pt x="15" y="89"/>
                              </a:lnTo>
                              <a:lnTo>
                                <a:pt x="13" y="93"/>
                              </a:lnTo>
                              <a:lnTo>
                                <a:pt x="8" y="99"/>
                              </a:lnTo>
                              <a:lnTo>
                                <a:pt x="3" y="104"/>
                              </a:lnTo>
                              <a:lnTo>
                                <a:pt x="1" y="106"/>
                              </a:lnTo>
                              <a:lnTo>
                                <a:pt x="1" y="108"/>
                              </a:lnTo>
                              <a:lnTo>
                                <a:pt x="0" y="111"/>
                              </a:lnTo>
                              <a:lnTo>
                                <a:pt x="3" y="120"/>
                              </a:lnTo>
                              <a:lnTo>
                                <a:pt x="6" y="125"/>
                              </a:lnTo>
                            </a:path>
                          </a:pathLst>
                        </a:custGeom>
                        <a:noFill/>
                        <a:ln w="25400" cap="rnd" cmpd="sng">
                          <a:solidFill>
                            <a:srgbClr val="FF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8635" name="Freeform 2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094" y="814"/>
                          <a:ext cx="9" cy="28"/>
                        </a:xfrm>
                        <a:custGeom>
                          <a:avLst/>
                          <a:gdLst>
                            <a:gd name="T0" fmla="*/ 0 w 9"/>
                            <a:gd name="T1" fmla="*/ 0 h 28"/>
                            <a:gd name="T2" fmla="*/ 2 w 9"/>
                            <a:gd name="T3" fmla="*/ 8 h 28"/>
                            <a:gd name="T4" fmla="*/ 2 w 9"/>
                            <a:gd name="T5" fmla="*/ 15 h 28"/>
                            <a:gd name="T6" fmla="*/ 4 w 9"/>
                            <a:gd name="T7" fmla="*/ 21 h 28"/>
                            <a:gd name="T8" fmla="*/ 8 w 9"/>
                            <a:gd name="T9" fmla="*/ 27 h 28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0" t="0" r="r" b="b"/>
                          <a:pathLst>
                            <a:path w="9" h="28">
                              <a:moveTo>
                                <a:pt x="0" y="0"/>
                              </a:moveTo>
                              <a:lnTo>
                                <a:pt x="2" y="8"/>
                              </a:lnTo>
                              <a:lnTo>
                                <a:pt x="2" y="15"/>
                              </a:lnTo>
                              <a:lnTo>
                                <a:pt x="4" y="21"/>
                              </a:lnTo>
                              <a:lnTo>
                                <a:pt x="8" y="27"/>
                              </a:lnTo>
                            </a:path>
                          </a:pathLst>
                        </a:custGeom>
                        <a:noFill/>
                        <a:ln w="25400" cap="rnd" cmpd="sng">
                          <a:solidFill>
                            <a:srgbClr val="FF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</p:grpSp>
                  <p:sp>
                    <p:nvSpPr>
                      <p:cNvPr id="18620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032" y="840"/>
                        <a:ext cx="38" cy="76"/>
                      </a:xfrm>
                      <a:custGeom>
                        <a:avLst/>
                        <a:gdLst>
                          <a:gd name="T0" fmla="*/ 35 w 38"/>
                          <a:gd name="T1" fmla="*/ 0 h 76"/>
                          <a:gd name="T2" fmla="*/ 36 w 38"/>
                          <a:gd name="T3" fmla="*/ 8 h 76"/>
                          <a:gd name="T4" fmla="*/ 37 w 38"/>
                          <a:gd name="T5" fmla="*/ 17 h 76"/>
                          <a:gd name="T6" fmla="*/ 37 w 38"/>
                          <a:gd name="T7" fmla="*/ 24 h 76"/>
                          <a:gd name="T8" fmla="*/ 35 w 38"/>
                          <a:gd name="T9" fmla="*/ 29 h 76"/>
                          <a:gd name="T10" fmla="*/ 32 w 38"/>
                          <a:gd name="T11" fmla="*/ 35 h 76"/>
                          <a:gd name="T12" fmla="*/ 28 w 38"/>
                          <a:gd name="T13" fmla="*/ 39 h 76"/>
                          <a:gd name="T14" fmla="*/ 25 w 38"/>
                          <a:gd name="T15" fmla="*/ 44 h 76"/>
                          <a:gd name="T16" fmla="*/ 21 w 38"/>
                          <a:gd name="T17" fmla="*/ 51 h 76"/>
                          <a:gd name="T18" fmla="*/ 16 w 38"/>
                          <a:gd name="T19" fmla="*/ 60 h 76"/>
                          <a:gd name="T20" fmla="*/ 14 w 38"/>
                          <a:gd name="T21" fmla="*/ 66 h 76"/>
                          <a:gd name="T22" fmla="*/ 9 w 38"/>
                          <a:gd name="T23" fmla="*/ 69 h 76"/>
                          <a:gd name="T24" fmla="*/ 6 w 38"/>
                          <a:gd name="T25" fmla="*/ 73 h 76"/>
                          <a:gd name="T26" fmla="*/ 0 w 38"/>
                          <a:gd name="T27" fmla="*/ 74 h 76"/>
                          <a:gd name="T28" fmla="*/ 1 w 38"/>
                          <a:gd name="T29" fmla="*/ 75 h 7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</a:gdLst>
                        <a:ahLst/>
                        <a:cxnLst>
                          <a:cxn ang="T30">
                            <a:pos x="T0" y="T1"/>
                          </a:cxn>
                          <a:cxn ang="T31">
                            <a:pos x="T2" y="T3"/>
                          </a:cxn>
                          <a:cxn ang="T32">
                            <a:pos x="T4" y="T5"/>
                          </a:cxn>
                          <a:cxn ang="T33">
                            <a:pos x="T6" y="T7"/>
                          </a:cxn>
                          <a:cxn ang="T34">
                            <a:pos x="T8" y="T9"/>
                          </a:cxn>
                          <a:cxn ang="T35">
                            <a:pos x="T10" y="T11"/>
                          </a:cxn>
                          <a:cxn ang="T36">
                            <a:pos x="T12" y="T13"/>
                          </a:cxn>
                          <a:cxn ang="T37">
                            <a:pos x="T14" y="T15"/>
                          </a:cxn>
                          <a:cxn ang="T38">
                            <a:pos x="T16" y="T17"/>
                          </a:cxn>
                          <a:cxn ang="T39">
                            <a:pos x="T18" y="T19"/>
                          </a:cxn>
                          <a:cxn ang="T40">
                            <a:pos x="T20" y="T21"/>
                          </a:cxn>
                          <a:cxn ang="T41">
                            <a:pos x="T22" y="T23"/>
                          </a:cxn>
                          <a:cxn ang="T42">
                            <a:pos x="T24" y="T25"/>
                          </a:cxn>
                          <a:cxn ang="T43">
                            <a:pos x="T26" y="T27"/>
                          </a:cxn>
                          <a:cxn ang="T44">
                            <a:pos x="T28" y="T29"/>
                          </a:cxn>
                        </a:cxnLst>
                        <a:rect l="0" t="0" r="r" b="b"/>
                        <a:pathLst>
                          <a:path w="38" h="76">
                            <a:moveTo>
                              <a:pt x="35" y="0"/>
                            </a:moveTo>
                            <a:lnTo>
                              <a:pt x="36" y="8"/>
                            </a:lnTo>
                            <a:lnTo>
                              <a:pt x="37" y="17"/>
                            </a:lnTo>
                            <a:lnTo>
                              <a:pt x="37" y="24"/>
                            </a:lnTo>
                            <a:lnTo>
                              <a:pt x="35" y="29"/>
                            </a:lnTo>
                            <a:lnTo>
                              <a:pt x="32" y="35"/>
                            </a:lnTo>
                            <a:lnTo>
                              <a:pt x="28" y="39"/>
                            </a:lnTo>
                            <a:lnTo>
                              <a:pt x="25" y="44"/>
                            </a:lnTo>
                            <a:lnTo>
                              <a:pt x="21" y="51"/>
                            </a:lnTo>
                            <a:lnTo>
                              <a:pt x="16" y="60"/>
                            </a:lnTo>
                            <a:lnTo>
                              <a:pt x="14" y="66"/>
                            </a:lnTo>
                            <a:lnTo>
                              <a:pt x="9" y="69"/>
                            </a:lnTo>
                            <a:lnTo>
                              <a:pt x="6" y="73"/>
                            </a:lnTo>
                            <a:lnTo>
                              <a:pt x="0" y="74"/>
                            </a:lnTo>
                            <a:lnTo>
                              <a:pt x="1" y="75"/>
                            </a:lnTo>
                          </a:path>
                        </a:pathLst>
                      </a:custGeom>
                      <a:noFill/>
                      <a:ln w="25400" cap="rnd" cmpd="sng">
                        <a:solidFill>
                          <a:srgbClr val="FF808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18621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022" y="808"/>
                        <a:ext cx="37" cy="13"/>
                      </a:xfrm>
                      <a:custGeom>
                        <a:avLst/>
                        <a:gdLst>
                          <a:gd name="T0" fmla="*/ 36 w 37"/>
                          <a:gd name="T1" fmla="*/ 5 h 13"/>
                          <a:gd name="T2" fmla="*/ 30 w 37"/>
                          <a:gd name="T3" fmla="*/ 3 h 13"/>
                          <a:gd name="T4" fmla="*/ 25 w 37"/>
                          <a:gd name="T5" fmla="*/ 0 h 13"/>
                          <a:gd name="T6" fmla="*/ 19 w 37"/>
                          <a:gd name="T7" fmla="*/ 0 h 13"/>
                          <a:gd name="T8" fmla="*/ 14 w 37"/>
                          <a:gd name="T9" fmla="*/ 0 h 13"/>
                          <a:gd name="T10" fmla="*/ 9 w 37"/>
                          <a:gd name="T11" fmla="*/ 3 h 13"/>
                          <a:gd name="T12" fmla="*/ 3 w 37"/>
                          <a:gd name="T13" fmla="*/ 7 h 13"/>
                          <a:gd name="T14" fmla="*/ 0 w 37"/>
                          <a:gd name="T15" fmla="*/ 12 h 13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</a:gdLst>
                        <a:ahLst/>
                        <a:cxnLst>
                          <a:cxn ang="T16">
                            <a:pos x="T0" y="T1"/>
                          </a:cxn>
                          <a:cxn ang="T17">
                            <a:pos x="T2" y="T3"/>
                          </a:cxn>
                          <a:cxn ang="T18">
                            <a:pos x="T4" y="T5"/>
                          </a:cxn>
                          <a:cxn ang="T19">
                            <a:pos x="T6" y="T7"/>
                          </a:cxn>
                          <a:cxn ang="T20">
                            <a:pos x="T8" y="T9"/>
                          </a:cxn>
                          <a:cxn ang="T21">
                            <a:pos x="T10" y="T11"/>
                          </a:cxn>
                          <a:cxn ang="T22">
                            <a:pos x="T12" y="T13"/>
                          </a:cxn>
                          <a:cxn ang="T23">
                            <a:pos x="T14" y="T15"/>
                          </a:cxn>
                        </a:cxnLst>
                        <a:rect l="0" t="0" r="r" b="b"/>
                        <a:pathLst>
                          <a:path w="37" h="13">
                            <a:moveTo>
                              <a:pt x="36" y="5"/>
                            </a:moveTo>
                            <a:lnTo>
                              <a:pt x="30" y="3"/>
                            </a:lnTo>
                            <a:lnTo>
                              <a:pt x="25" y="0"/>
                            </a:lnTo>
                            <a:lnTo>
                              <a:pt x="19" y="0"/>
                            </a:lnTo>
                            <a:lnTo>
                              <a:pt x="14" y="0"/>
                            </a:lnTo>
                            <a:lnTo>
                              <a:pt x="9" y="3"/>
                            </a:lnTo>
                            <a:lnTo>
                              <a:pt x="3" y="7"/>
                            </a:lnTo>
                            <a:lnTo>
                              <a:pt x="0" y="12"/>
                            </a:lnTo>
                          </a:path>
                        </a:pathLst>
                      </a:custGeom>
                      <a:noFill/>
                      <a:ln w="25400" cap="rnd" cmpd="sng">
                        <a:solidFill>
                          <a:srgbClr val="FF808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18622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055" y="769"/>
                        <a:ext cx="27" cy="61"/>
                      </a:xfrm>
                      <a:custGeom>
                        <a:avLst/>
                        <a:gdLst>
                          <a:gd name="T0" fmla="*/ 2 w 27"/>
                          <a:gd name="T1" fmla="*/ 0 h 61"/>
                          <a:gd name="T2" fmla="*/ 1 w 27"/>
                          <a:gd name="T3" fmla="*/ 7 h 61"/>
                          <a:gd name="T4" fmla="*/ 0 w 27"/>
                          <a:gd name="T5" fmla="*/ 11 h 61"/>
                          <a:gd name="T6" fmla="*/ 0 w 27"/>
                          <a:gd name="T7" fmla="*/ 19 h 61"/>
                          <a:gd name="T8" fmla="*/ 1 w 27"/>
                          <a:gd name="T9" fmla="*/ 26 h 61"/>
                          <a:gd name="T10" fmla="*/ 5 w 27"/>
                          <a:gd name="T11" fmla="*/ 34 h 61"/>
                          <a:gd name="T12" fmla="*/ 8 w 27"/>
                          <a:gd name="T13" fmla="*/ 43 h 61"/>
                          <a:gd name="T14" fmla="*/ 13 w 27"/>
                          <a:gd name="T15" fmla="*/ 49 h 61"/>
                          <a:gd name="T16" fmla="*/ 17 w 27"/>
                          <a:gd name="T17" fmla="*/ 52 h 61"/>
                          <a:gd name="T18" fmla="*/ 22 w 27"/>
                          <a:gd name="T19" fmla="*/ 57 h 61"/>
                          <a:gd name="T20" fmla="*/ 26 w 27"/>
                          <a:gd name="T21" fmla="*/ 60 h 61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</a:gdLst>
                        <a:ahLst/>
                        <a:cxnLst>
                          <a:cxn ang="T22">
                            <a:pos x="T0" y="T1"/>
                          </a:cxn>
                          <a:cxn ang="T23">
                            <a:pos x="T2" y="T3"/>
                          </a:cxn>
                          <a:cxn ang="T24">
                            <a:pos x="T4" y="T5"/>
                          </a:cxn>
                          <a:cxn ang="T25">
                            <a:pos x="T6" y="T7"/>
                          </a:cxn>
                          <a:cxn ang="T26">
                            <a:pos x="T8" y="T9"/>
                          </a:cxn>
                          <a:cxn ang="T27">
                            <a:pos x="T10" y="T11"/>
                          </a:cxn>
                          <a:cxn ang="T28">
                            <a:pos x="T12" y="T13"/>
                          </a:cxn>
                          <a:cxn ang="T29">
                            <a:pos x="T14" y="T15"/>
                          </a:cxn>
                          <a:cxn ang="T30">
                            <a:pos x="T16" y="T17"/>
                          </a:cxn>
                          <a:cxn ang="T31">
                            <a:pos x="T18" y="T19"/>
                          </a:cxn>
                          <a:cxn ang="T32">
                            <a:pos x="T20" y="T21"/>
                          </a:cxn>
                        </a:cxnLst>
                        <a:rect l="0" t="0" r="r" b="b"/>
                        <a:pathLst>
                          <a:path w="27" h="61">
                            <a:moveTo>
                              <a:pt x="2" y="0"/>
                            </a:moveTo>
                            <a:lnTo>
                              <a:pt x="1" y="7"/>
                            </a:lnTo>
                            <a:lnTo>
                              <a:pt x="0" y="11"/>
                            </a:lnTo>
                            <a:lnTo>
                              <a:pt x="0" y="19"/>
                            </a:lnTo>
                            <a:lnTo>
                              <a:pt x="1" y="26"/>
                            </a:lnTo>
                            <a:lnTo>
                              <a:pt x="5" y="34"/>
                            </a:lnTo>
                            <a:lnTo>
                              <a:pt x="8" y="43"/>
                            </a:lnTo>
                            <a:lnTo>
                              <a:pt x="13" y="49"/>
                            </a:lnTo>
                            <a:lnTo>
                              <a:pt x="17" y="52"/>
                            </a:lnTo>
                            <a:lnTo>
                              <a:pt x="22" y="57"/>
                            </a:lnTo>
                            <a:lnTo>
                              <a:pt x="26" y="60"/>
                            </a:lnTo>
                          </a:path>
                        </a:pathLst>
                      </a:custGeom>
                      <a:noFill/>
                      <a:ln w="25400" cap="rnd" cmpd="sng">
                        <a:solidFill>
                          <a:srgbClr val="FF808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18623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014" y="765"/>
                        <a:ext cx="38" cy="19"/>
                      </a:xfrm>
                      <a:custGeom>
                        <a:avLst/>
                        <a:gdLst>
                          <a:gd name="T0" fmla="*/ 37 w 38"/>
                          <a:gd name="T1" fmla="*/ 18 h 19"/>
                          <a:gd name="T2" fmla="*/ 28 w 38"/>
                          <a:gd name="T3" fmla="*/ 13 h 19"/>
                          <a:gd name="T4" fmla="*/ 20 w 38"/>
                          <a:gd name="T5" fmla="*/ 10 h 19"/>
                          <a:gd name="T6" fmla="*/ 11 w 38"/>
                          <a:gd name="T7" fmla="*/ 5 h 19"/>
                          <a:gd name="T8" fmla="*/ 0 w 38"/>
                          <a:gd name="T9" fmla="*/ 0 h 19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38" h="19">
                            <a:moveTo>
                              <a:pt x="37" y="18"/>
                            </a:moveTo>
                            <a:lnTo>
                              <a:pt x="28" y="13"/>
                            </a:lnTo>
                            <a:lnTo>
                              <a:pt x="20" y="10"/>
                            </a:lnTo>
                            <a:lnTo>
                              <a:pt x="11" y="5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25400" cap="rnd" cmpd="sng">
                        <a:solidFill>
                          <a:srgbClr val="FF808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18624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39" y="773"/>
                        <a:ext cx="19" cy="7"/>
                      </a:xfrm>
                      <a:custGeom>
                        <a:avLst/>
                        <a:gdLst>
                          <a:gd name="T0" fmla="*/ 18 w 19"/>
                          <a:gd name="T1" fmla="*/ 6 h 7"/>
                          <a:gd name="T2" fmla="*/ 11 w 19"/>
                          <a:gd name="T3" fmla="*/ 2 h 7"/>
                          <a:gd name="T4" fmla="*/ 0 w 19"/>
                          <a:gd name="T5" fmla="*/ 0 h 7"/>
                          <a:gd name="T6" fmla="*/ 0 60000 65536"/>
                          <a:gd name="T7" fmla="*/ 0 60000 65536"/>
                          <a:gd name="T8" fmla="*/ 0 60000 655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0" t="0" r="r" b="b"/>
                        <a:pathLst>
                          <a:path w="19" h="7">
                            <a:moveTo>
                              <a:pt x="18" y="6"/>
                            </a:moveTo>
                            <a:lnTo>
                              <a:pt x="11" y="2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25400" cap="rnd" cmpd="sng">
                        <a:solidFill>
                          <a:srgbClr val="FF808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18625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886" y="783"/>
                        <a:ext cx="124" cy="43"/>
                      </a:xfrm>
                      <a:custGeom>
                        <a:avLst/>
                        <a:gdLst>
                          <a:gd name="T0" fmla="*/ 123 w 124"/>
                          <a:gd name="T1" fmla="*/ 13 h 43"/>
                          <a:gd name="T2" fmla="*/ 119 w 124"/>
                          <a:gd name="T3" fmla="*/ 13 h 43"/>
                          <a:gd name="T4" fmla="*/ 115 w 124"/>
                          <a:gd name="T5" fmla="*/ 13 h 43"/>
                          <a:gd name="T6" fmla="*/ 112 w 124"/>
                          <a:gd name="T7" fmla="*/ 12 h 43"/>
                          <a:gd name="T8" fmla="*/ 108 w 124"/>
                          <a:gd name="T9" fmla="*/ 10 h 43"/>
                          <a:gd name="T10" fmla="*/ 106 w 124"/>
                          <a:gd name="T11" fmla="*/ 5 h 43"/>
                          <a:gd name="T12" fmla="*/ 104 w 124"/>
                          <a:gd name="T13" fmla="*/ 0 h 43"/>
                          <a:gd name="T14" fmla="*/ 105 w 124"/>
                          <a:gd name="T15" fmla="*/ 8 h 43"/>
                          <a:gd name="T16" fmla="*/ 104 w 124"/>
                          <a:gd name="T17" fmla="*/ 12 h 43"/>
                          <a:gd name="T18" fmla="*/ 102 w 124"/>
                          <a:gd name="T19" fmla="*/ 14 h 43"/>
                          <a:gd name="T20" fmla="*/ 98 w 124"/>
                          <a:gd name="T21" fmla="*/ 18 h 43"/>
                          <a:gd name="T22" fmla="*/ 93 w 124"/>
                          <a:gd name="T23" fmla="*/ 20 h 43"/>
                          <a:gd name="T24" fmla="*/ 86 w 124"/>
                          <a:gd name="T25" fmla="*/ 21 h 43"/>
                          <a:gd name="T26" fmla="*/ 78 w 124"/>
                          <a:gd name="T27" fmla="*/ 24 h 43"/>
                          <a:gd name="T28" fmla="*/ 71 w 124"/>
                          <a:gd name="T29" fmla="*/ 25 h 43"/>
                          <a:gd name="T30" fmla="*/ 66 w 124"/>
                          <a:gd name="T31" fmla="*/ 27 h 43"/>
                          <a:gd name="T32" fmla="*/ 58 w 124"/>
                          <a:gd name="T33" fmla="*/ 26 h 43"/>
                          <a:gd name="T34" fmla="*/ 53 w 124"/>
                          <a:gd name="T35" fmla="*/ 25 h 43"/>
                          <a:gd name="T36" fmla="*/ 47 w 124"/>
                          <a:gd name="T37" fmla="*/ 23 h 43"/>
                          <a:gd name="T38" fmla="*/ 44 w 124"/>
                          <a:gd name="T39" fmla="*/ 19 h 43"/>
                          <a:gd name="T40" fmla="*/ 43 w 124"/>
                          <a:gd name="T41" fmla="*/ 23 h 43"/>
                          <a:gd name="T42" fmla="*/ 42 w 124"/>
                          <a:gd name="T43" fmla="*/ 28 h 43"/>
                          <a:gd name="T44" fmla="*/ 39 w 124"/>
                          <a:gd name="T45" fmla="*/ 32 h 43"/>
                          <a:gd name="T46" fmla="*/ 35 w 124"/>
                          <a:gd name="T47" fmla="*/ 35 h 43"/>
                          <a:gd name="T48" fmla="*/ 31 w 124"/>
                          <a:gd name="T49" fmla="*/ 37 h 43"/>
                          <a:gd name="T50" fmla="*/ 26 w 124"/>
                          <a:gd name="T51" fmla="*/ 39 h 43"/>
                          <a:gd name="T52" fmla="*/ 22 w 124"/>
                          <a:gd name="T53" fmla="*/ 40 h 43"/>
                          <a:gd name="T54" fmla="*/ 16 w 124"/>
                          <a:gd name="T55" fmla="*/ 42 h 43"/>
                          <a:gd name="T56" fmla="*/ 13 w 124"/>
                          <a:gd name="T57" fmla="*/ 41 h 43"/>
                          <a:gd name="T58" fmla="*/ 10 w 124"/>
                          <a:gd name="T59" fmla="*/ 40 h 43"/>
                          <a:gd name="T60" fmla="*/ 6 w 124"/>
                          <a:gd name="T61" fmla="*/ 37 h 43"/>
                          <a:gd name="T62" fmla="*/ 3 w 124"/>
                          <a:gd name="T63" fmla="*/ 32 h 43"/>
                          <a:gd name="T64" fmla="*/ 0 w 124"/>
                          <a:gd name="T65" fmla="*/ 25 h 43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</a:gdLst>
                        <a:ahLst/>
                        <a:cxnLst>
                          <a:cxn ang="T66">
                            <a:pos x="T0" y="T1"/>
                          </a:cxn>
                          <a:cxn ang="T67">
                            <a:pos x="T2" y="T3"/>
                          </a:cxn>
                          <a:cxn ang="T68">
                            <a:pos x="T4" y="T5"/>
                          </a:cxn>
                          <a:cxn ang="T69">
                            <a:pos x="T6" y="T7"/>
                          </a:cxn>
                          <a:cxn ang="T70">
                            <a:pos x="T8" y="T9"/>
                          </a:cxn>
                          <a:cxn ang="T71">
                            <a:pos x="T10" y="T11"/>
                          </a:cxn>
                          <a:cxn ang="T72">
                            <a:pos x="T12" y="T13"/>
                          </a:cxn>
                          <a:cxn ang="T73">
                            <a:pos x="T14" y="T15"/>
                          </a:cxn>
                          <a:cxn ang="T74">
                            <a:pos x="T16" y="T17"/>
                          </a:cxn>
                          <a:cxn ang="T75">
                            <a:pos x="T18" y="T19"/>
                          </a:cxn>
                          <a:cxn ang="T76">
                            <a:pos x="T20" y="T21"/>
                          </a:cxn>
                          <a:cxn ang="T77">
                            <a:pos x="T22" y="T23"/>
                          </a:cxn>
                          <a:cxn ang="T78">
                            <a:pos x="T24" y="T25"/>
                          </a:cxn>
                          <a:cxn ang="T79">
                            <a:pos x="T26" y="T27"/>
                          </a:cxn>
                          <a:cxn ang="T80">
                            <a:pos x="T28" y="T29"/>
                          </a:cxn>
                          <a:cxn ang="T81">
                            <a:pos x="T30" y="T31"/>
                          </a:cxn>
                          <a:cxn ang="T82">
                            <a:pos x="T32" y="T33"/>
                          </a:cxn>
                          <a:cxn ang="T83">
                            <a:pos x="T34" y="T35"/>
                          </a:cxn>
                          <a:cxn ang="T84">
                            <a:pos x="T36" y="T37"/>
                          </a:cxn>
                          <a:cxn ang="T85">
                            <a:pos x="T38" y="T39"/>
                          </a:cxn>
                          <a:cxn ang="T86">
                            <a:pos x="T40" y="T41"/>
                          </a:cxn>
                          <a:cxn ang="T87">
                            <a:pos x="T42" y="T43"/>
                          </a:cxn>
                          <a:cxn ang="T88">
                            <a:pos x="T44" y="T45"/>
                          </a:cxn>
                          <a:cxn ang="T89">
                            <a:pos x="T46" y="T47"/>
                          </a:cxn>
                          <a:cxn ang="T90">
                            <a:pos x="T48" y="T49"/>
                          </a:cxn>
                          <a:cxn ang="T91">
                            <a:pos x="T50" y="T51"/>
                          </a:cxn>
                          <a:cxn ang="T92">
                            <a:pos x="T52" y="T53"/>
                          </a:cxn>
                          <a:cxn ang="T93">
                            <a:pos x="T54" y="T55"/>
                          </a:cxn>
                          <a:cxn ang="T94">
                            <a:pos x="T56" y="T57"/>
                          </a:cxn>
                          <a:cxn ang="T95">
                            <a:pos x="T58" y="T59"/>
                          </a:cxn>
                          <a:cxn ang="T96">
                            <a:pos x="T60" y="T61"/>
                          </a:cxn>
                          <a:cxn ang="T97">
                            <a:pos x="T62" y="T63"/>
                          </a:cxn>
                          <a:cxn ang="T98">
                            <a:pos x="T64" y="T65"/>
                          </a:cxn>
                        </a:cxnLst>
                        <a:rect l="0" t="0" r="r" b="b"/>
                        <a:pathLst>
                          <a:path w="124" h="43">
                            <a:moveTo>
                              <a:pt x="123" y="13"/>
                            </a:moveTo>
                            <a:lnTo>
                              <a:pt x="119" y="13"/>
                            </a:lnTo>
                            <a:lnTo>
                              <a:pt x="115" y="13"/>
                            </a:lnTo>
                            <a:lnTo>
                              <a:pt x="112" y="12"/>
                            </a:lnTo>
                            <a:lnTo>
                              <a:pt x="108" y="10"/>
                            </a:lnTo>
                            <a:lnTo>
                              <a:pt x="106" y="5"/>
                            </a:lnTo>
                            <a:lnTo>
                              <a:pt x="104" y="0"/>
                            </a:lnTo>
                            <a:lnTo>
                              <a:pt x="105" y="8"/>
                            </a:lnTo>
                            <a:lnTo>
                              <a:pt x="104" y="12"/>
                            </a:lnTo>
                            <a:lnTo>
                              <a:pt x="102" y="14"/>
                            </a:lnTo>
                            <a:lnTo>
                              <a:pt x="98" y="18"/>
                            </a:lnTo>
                            <a:lnTo>
                              <a:pt x="93" y="20"/>
                            </a:lnTo>
                            <a:lnTo>
                              <a:pt x="86" y="21"/>
                            </a:lnTo>
                            <a:lnTo>
                              <a:pt x="78" y="24"/>
                            </a:lnTo>
                            <a:lnTo>
                              <a:pt x="71" y="25"/>
                            </a:lnTo>
                            <a:lnTo>
                              <a:pt x="66" y="27"/>
                            </a:lnTo>
                            <a:lnTo>
                              <a:pt x="58" y="26"/>
                            </a:lnTo>
                            <a:lnTo>
                              <a:pt x="53" y="25"/>
                            </a:lnTo>
                            <a:lnTo>
                              <a:pt x="47" y="23"/>
                            </a:lnTo>
                            <a:lnTo>
                              <a:pt x="44" y="19"/>
                            </a:lnTo>
                            <a:lnTo>
                              <a:pt x="43" y="23"/>
                            </a:lnTo>
                            <a:lnTo>
                              <a:pt x="42" y="28"/>
                            </a:lnTo>
                            <a:lnTo>
                              <a:pt x="39" y="32"/>
                            </a:lnTo>
                            <a:lnTo>
                              <a:pt x="35" y="35"/>
                            </a:lnTo>
                            <a:lnTo>
                              <a:pt x="31" y="37"/>
                            </a:lnTo>
                            <a:lnTo>
                              <a:pt x="26" y="39"/>
                            </a:lnTo>
                            <a:lnTo>
                              <a:pt x="22" y="40"/>
                            </a:lnTo>
                            <a:lnTo>
                              <a:pt x="16" y="42"/>
                            </a:lnTo>
                            <a:lnTo>
                              <a:pt x="13" y="41"/>
                            </a:lnTo>
                            <a:lnTo>
                              <a:pt x="10" y="40"/>
                            </a:lnTo>
                            <a:lnTo>
                              <a:pt x="6" y="37"/>
                            </a:lnTo>
                            <a:lnTo>
                              <a:pt x="3" y="32"/>
                            </a:lnTo>
                            <a:lnTo>
                              <a:pt x="0" y="25"/>
                            </a:lnTo>
                          </a:path>
                        </a:pathLst>
                      </a:custGeom>
                      <a:noFill/>
                      <a:ln w="25400" cap="rnd" cmpd="sng">
                        <a:solidFill>
                          <a:srgbClr val="FF808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18626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09" y="825"/>
                        <a:ext cx="124" cy="77"/>
                      </a:xfrm>
                      <a:custGeom>
                        <a:avLst/>
                        <a:gdLst>
                          <a:gd name="T0" fmla="*/ 123 w 124"/>
                          <a:gd name="T1" fmla="*/ 7 h 77"/>
                          <a:gd name="T2" fmla="*/ 117 w 124"/>
                          <a:gd name="T3" fmla="*/ 5 h 77"/>
                          <a:gd name="T4" fmla="*/ 111 w 124"/>
                          <a:gd name="T5" fmla="*/ 2 h 77"/>
                          <a:gd name="T6" fmla="*/ 106 w 124"/>
                          <a:gd name="T7" fmla="*/ 1 h 77"/>
                          <a:gd name="T8" fmla="*/ 100 w 124"/>
                          <a:gd name="T9" fmla="*/ 1 h 77"/>
                          <a:gd name="T10" fmla="*/ 94 w 124"/>
                          <a:gd name="T11" fmla="*/ 0 h 77"/>
                          <a:gd name="T12" fmla="*/ 91 w 124"/>
                          <a:gd name="T13" fmla="*/ 1 h 77"/>
                          <a:gd name="T14" fmla="*/ 85 w 124"/>
                          <a:gd name="T15" fmla="*/ 2 h 77"/>
                          <a:gd name="T16" fmla="*/ 74 w 124"/>
                          <a:gd name="T17" fmla="*/ 6 h 77"/>
                          <a:gd name="T18" fmla="*/ 63 w 124"/>
                          <a:gd name="T19" fmla="*/ 12 h 77"/>
                          <a:gd name="T20" fmla="*/ 53 w 124"/>
                          <a:gd name="T21" fmla="*/ 18 h 77"/>
                          <a:gd name="T22" fmla="*/ 43 w 124"/>
                          <a:gd name="T23" fmla="*/ 23 h 77"/>
                          <a:gd name="T24" fmla="*/ 36 w 124"/>
                          <a:gd name="T25" fmla="*/ 28 h 77"/>
                          <a:gd name="T26" fmla="*/ 29 w 124"/>
                          <a:gd name="T27" fmla="*/ 33 h 77"/>
                          <a:gd name="T28" fmla="*/ 22 w 124"/>
                          <a:gd name="T29" fmla="*/ 41 h 77"/>
                          <a:gd name="T30" fmla="*/ 16 w 124"/>
                          <a:gd name="T31" fmla="*/ 49 h 77"/>
                          <a:gd name="T32" fmla="*/ 10 w 124"/>
                          <a:gd name="T33" fmla="*/ 56 h 77"/>
                          <a:gd name="T34" fmla="*/ 7 w 124"/>
                          <a:gd name="T35" fmla="*/ 62 h 77"/>
                          <a:gd name="T36" fmla="*/ 3 w 124"/>
                          <a:gd name="T37" fmla="*/ 70 h 77"/>
                          <a:gd name="T38" fmla="*/ 0 w 124"/>
                          <a:gd name="T39" fmla="*/ 76 h 77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</a:gdLst>
                        <a:ahLst/>
                        <a:cxnLst>
                          <a:cxn ang="T40">
                            <a:pos x="T0" y="T1"/>
                          </a:cxn>
                          <a:cxn ang="T41">
                            <a:pos x="T2" y="T3"/>
                          </a:cxn>
                          <a:cxn ang="T42">
                            <a:pos x="T4" y="T5"/>
                          </a:cxn>
                          <a:cxn ang="T43">
                            <a:pos x="T6" y="T7"/>
                          </a:cxn>
                          <a:cxn ang="T44">
                            <a:pos x="T8" y="T9"/>
                          </a:cxn>
                          <a:cxn ang="T45">
                            <a:pos x="T10" y="T11"/>
                          </a:cxn>
                          <a:cxn ang="T46">
                            <a:pos x="T12" y="T13"/>
                          </a:cxn>
                          <a:cxn ang="T47">
                            <a:pos x="T14" y="T15"/>
                          </a:cxn>
                          <a:cxn ang="T48">
                            <a:pos x="T16" y="T17"/>
                          </a:cxn>
                          <a:cxn ang="T49">
                            <a:pos x="T18" y="T19"/>
                          </a:cxn>
                          <a:cxn ang="T50">
                            <a:pos x="T20" y="T21"/>
                          </a:cxn>
                          <a:cxn ang="T51">
                            <a:pos x="T22" y="T23"/>
                          </a:cxn>
                          <a:cxn ang="T52">
                            <a:pos x="T24" y="T25"/>
                          </a:cxn>
                          <a:cxn ang="T53">
                            <a:pos x="T26" y="T27"/>
                          </a:cxn>
                          <a:cxn ang="T54">
                            <a:pos x="T28" y="T29"/>
                          </a:cxn>
                          <a:cxn ang="T55">
                            <a:pos x="T30" y="T31"/>
                          </a:cxn>
                          <a:cxn ang="T56">
                            <a:pos x="T32" y="T33"/>
                          </a:cxn>
                          <a:cxn ang="T57">
                            <a:pos x="T34" y="T35"/>
                          </a:cxn>
                          <a:cxn ang="T58">
                            <a:pos x="T36" y="T37"/>
                          </a:cxn>
                          <a:cxn ang="T59">
                            <a:pos x="T38" y="T39"/>
                          </a:cxn>
                        </a:cxnLst>
                        <a:rect l="0" t="0" r="r" b="b"/>
                        <a:pathLst>
                          <a:path w="124" h="77">
                            <a:moveTo>
                              <a:pt x="123" y="7"/>
                            </a:moveTo>
                            <a:lnTo>
                              <a:pt x="117" y="5"/>
                            </a:lnTo>
                            <a:lnTo>
                              <a:pt x="111" y="2"/>
                            </a:lnTo>
                            <a:lnTo>
                              <a:pt x="106" y="1"/>
                            </a:lnTo>
                            <a:lnTo>
                              <a:pt x="100" y="1"/>
                            </a:lnTo>
                            <a:lnTo>
                              <a:pt x="94" y="0"/>
                            </a:lnTo>
                            <a:lnTo>
                              <a:pt x="91" y="1"/>
                            </a:lnTo>
                            <a:lnTo>
                              <a:pt x="85" y="2"/>
                            </a:lnTo>
                            <a:lnTo>
                              <a:pt x="74" y="6"/>
                            </a:lnTo>
                            <a:lnTo>
                              <a:pt x="63" y="12"/>
                            </a:lnTo>
                            <a:lnTo>
                              <a:pt x="53" y="18"/>
                            </a:lnTo>
                            <a:lnTo>
                              <a:pt x="43" y="23"/>
                            </a:lnTo>
                            <a:lnTo>
                              <a:pt x="36" y="28"/>
                            </a:lnTo>
                            <a:lnTo>
                              <a:pt x="29" y="33"/>
                            </a:lnTo>
                            <a:lnTo>
                              <a:pt x="22" y="41"/>
                            </a:lnTo>
                            <a:lnTo>
                              <a:pt x="16" y="49"/>
                            </a:lnTo>
                            <a:lnTo>
                              <a:pt x="10" y="56"/>
                            </a:lnTo>
                            <a:lnTo>
                              <a:pt x="7" y="62"/>
                            </a:lnTo>
                            <a:lnTo>
                              <a:pt x="3" y="70"/>
                            </a:lnTo>
                            <a:lnTo>
                              <a:pt x="0" y="76"/>
                            </a:lnTo>
                          </a:path>
                        </a:pathLst>
                      </a:custGeom>
                      <a:noFill/>
                      <a:ln w="25400" cap="rnd" cmpd="sng">
                        <a:solidFill>
                          <a:srgbClr val="FF808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18627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06" y="850"/>
                        <a:ext cx="33" cy="14"/>
                      </a:xfrm>
                      <a:custGeom>
                        <a:avLst/>
                        <a:gdLst>
                          <a:gd name="T0" fmla="*/ 32 w 33"/>
                          <a:gd name="T1" fmla="*/ 5 h 14"/>
                          <a:gd name="T2" fmla="*/ 28 w 33"/>
                          <a:gd name="T3" fmla="*/ 9 h 14"/>
                          <a:gd name="T4" fmla="*/ 23 w 33"/>
                          <a:gd name="T5" fmla="*/ 12 h 14"/>
                          <a:gd name="T6" fmla="*/ 18 w 33"/>
                          <a:gd name="T7" fmla="*/ 13 h 14"/>
                          <a:gd name="T8" fmla="*/ 13 w 33"/>
                          <a:gd name="T9" fmla="*/ 12 h 14"/>
                          <a:gd name="T10" fmla="*/ 7 w 33"/>
                          <a:gd name="T11" fmla="*/ 9 h 14"/>
                          <a:gd name="T12" fmla="*/ 3 w 33"/>
                          <a:gd name="T13" fmla="*/ 5 h 14"/>
                          <a:gd name="T14" fmla="*/ 0 w 33"/>
                          <a:gd name="T15" fmla="*/ 0 h 14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</a:gdLst>
                        <a:ahLst/>
                        <a:cxnLst>
                          <a:cxn ang="T16">
                            <a:pos x="T0" y="T1"/>
                          </a:cxn>
                          <a:cxn ang="T17">
                            <a:pos x="T2" y="T3"/>
                          </a:cxn>
                          <a:cxn ang="T18">
                            <a:pos x="T4" y="T5"/>
                          </a:cxn>
                          <a:cxn ang="T19">
                            <a:pos x="T6" y="T7"/>
                          </a:cxn>
                          <a:cxn ang="T20">
                            <a:pos x="T8" y="T9"/>
                          </a:cxn>
                          <a:cxn ang="T21">
                            <a:pos x="T10" y="T11"/>
                          </a:cxn>
                          <a:cxn ang="T22">
                            <a:pos x="T12" y="T13"/>
                          </a:cxn>
                          <a:cxn ang="T23">
                            <a:pos x="T14" y="T15"/>
                          </a:cxn>
                        </a:cxnLst>
                        <a:rect l="0" t="0" r="r" b="b"/>
                        <a:pathLst>
                          <a:path w="33" h="14">
                            <a:moveTo>
                              <a:pt x="32" y="5"/>
                            </a:moveTo>
                            <a:lnTo>
                              <a:pt x="28" y="9"/>
                            </a:lnTo>
                            <a:lnTo>
                              <a:pt x="23" y="12"/>
                            </a:lnTo>
                            <a:lnTo>
                              <a:pt x="18" y="13"/>
                            </a:lnTo>
                            <a:lnTo>
                              <a:pt x="13" y="12"/>
                            </a:lnTo>
                            <a:lnTo>
                              <a:pt x="7" y="9"/>
                            </a:lnTo>
                            <a:lnTo>
                              <a:pt x="3" y="5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25400" cap="rnd" cmpd="sng">
                        <a:solidFill>
                          <a:srgbClr val="FF808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18628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863" y="829"/>
                        <a:ext cx="24" cy="75"/>
                      </a:xfrm>
                      <a:custGeom>
                        <a:avLst/>
                        <a:gdLst>
                          <a:gd name="T0" fmla="*/ 0 w 24"/>
                          <a:gd name="T1" fmla="*/ 0 h 75"/>
                          <a:gd name="T2" fmla="*/ 2 w 24"/>
                          <a:gd name="T3" fmla="*/ 6 h 75"/>
                          <a:gd name="T4" fmla="*/ 7 w 24"/>
                          <a:gd name="T5" fmla="*/ 11 h 75"/>
                          <a:gd name="T6" fmla="*/ 11 w 24"/>
                          <a:gd name="T7" fmla="*/ 12 h 75"/>
                          <a:gd name="T8" fmla="*/ 14 w 24"/>
                          <a:gd name="T9" fmla="*/ 12 h 75"/>
                          <a:gd name="T10" fmla="*/ 17 w 24"/>
                          <a:gd name="T11" fmla="*/ 11 h 75"/>
                          <a:gd name="T12" fmla="*/ 20 w 24"/>
                          <a:gd name="T13" fmla="*/ 9 h 75"/>
                          <a:gd name="T14" fmla="*/ 22 w 24"/>
                          <a:gd name="T15" fmla="*/ 6 h 75"/>
                          <a:gd name="T16" fmla="*/ 20 w 24"/>
                          <a:gd name="T17" fmla="*/ 13 h 75"/>
                          <a:gd name="T18" fmla="*/ 17 w 24"/>
                          <a:gd name="T19" fmla="*/ 18 h 75"/>
                          <a:gd name="T20" fmla="*/ 16 w 24"/>
                          <a:gd name="T21" fmla="*/ 21 h 75"/>
                          <a:gd name="T22" fmla="*/ 17 w 24"/>
                          <a:gd name="T23" fmla="*/ 24 h 75"/>
                          <a:gd name="T24" fmla="*/ 18 w 24"/>
                          <a:gd name="T25" fmla="*/ 28 h 75"/>
                          <a:gd name="T26" fmla="*/ 19 w 24"/>
                          <a:gd name="T27" fmla="*/ 31 h 75"/>
                          <a:gd name="T28" fmla="*/ 21 w 24"/>
                          <a:gd name="T29" fmla="*/ 39 h 75"/>
                          <a:gd name="T30" fmla="*/ 22 w 24"/>
                          <a:gd name="T31" fmla="*/ 45 h 75"/>
                          <a:gd name="T32" fmla="*/ 23 w 24"/>
                          <a:gd name="T33" fmla="*/ 52 h 75"/>
                          <a:gd name="T34" fmla="*/ 22 w 24"/>
                          <a:gd name="T35" fmla="*/ 57 h 75"/>
                          <a:gd name="T36" fmla="*/ 21 w 24"/>
                          <a:gd name="T37" fmla="*/ 62 h 75"/>
                          <a:gd name="T38" fmla="*/ 19 w 24"/>
                          <a:gd name="T39" fmla="*/ 67 h 75"/>
                          <a:gd name="T40" fmla="*/ 15 w 24"/>
                          <a:gd name="T41" fmla="*/ 74 h 75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</a:gdLst>
                        <a:ahLst/>
                        <a:cxnLst>
                          <a:cxn ang="T42">
                            <a:pos x="T0" y="T1"/>
                          </a:cxn>
                          <a:cxn ang="T43">
                            <a:pos x="T2" y="T3"/>
                          </a:cxn>
                          <a:cxn ang="T44">
                            <a:pos x="T4" y="T5"/>
                          </a:cxn>
                          <a:cxn ang="T45">
                            <a:pos x="T6" y="T7"/>
                          </a:cxn>
                          <a:cxn ang="T46">
                            <a:pos x="T8" y="T9"/>
                          </a:cxn>
                          <a:cxn ang="T47">
                            <a:pos x="T10" y="T11"/>
                          </a:cxn>
                          <a:cxn ang="T48">
                            <a:pos x="T12" y="T13"/>
                          </a:cxn>
                          <a:cxn ang="T49">
                            <a:pos x="T14" y="T15"/>
                          </a:cxn>
                          <a:cxn ang="T50">
                            <a:pos x="T16" y="T17"/>
                          </a:cxn>
                          <a:cxn ang="T51">
                            <a:pos x="T18" y="T19"/>
                          </a:cxn>
                          <a:cxn ang="T52">
                            <a:pos x="T20" y="T21"/>
                          </a:cxn>
                          <a:cxn ang="T53">
                            <a:pos x="T22" y="T23"/>
                          </a:cxn>
                          <a:cxn ang="T54">
                            <a:pos x="T24" y="T25"/>
                          </a:cxn>
                          <a:cxn ang="T55">
                            <a:pos x="T26" y="T27"/>
                          </a:cxn>
                          <a:cxn ang="T56">
                            <a:pos x="T28" y="T29"/>
                          </a:cxn>
                          <a:cxn ang="T57">
                            <a:pos x="T30" y="T31"/>
                          </a:cxn>
                          <a:cxn ang="T58">
                            <a:pos x="T32" y="T33"/>
                          </a:cxn>
                          <a:cxn ang="T59">
                            <a:pos x="T34" y="T35"/>
                          </a:cxn>
                          <a:cxn ang="T60">
                            <a:pos x="T36" y="T37"/>
                          </a:cxn>
                          <a:cxn ang="T61">
                            <a:pos x="T38" y="T39"/>
                          </a:cxn>
                          <a:cxn ang="T62">
                            <a:pos x="T40" y="T41"/>
                          </a:cxn>
                        </a:cxnLst>
                        <a:rect l="0" t="0" r="r" b="b"/>
                        <a:pathLst>
                          <a:path w="24" h="75">
                            <a:moveTo>
                              <a:pt x="0" y="0"/>
                            </a:moveTo>
                            <a:lnTo>
                              <a:pt x="2" y="6"/>
                            </a:lnTo>
                            <a:lnTo>
                              <a:pt x="7" y="11"/>
                            </a:lnTo>
                            <a:lnTo>
                              <a:pt x="11" y="12"/>
                            </a:lnTo>
                            <a:lnTo>
                              <a:pt x="14" y="12"/>
                            </a:lnTo>
                            <a:lnTo>
                              <a:pt x="17" y="11"/>
                            </a:lnTo>
                            <a:lnTo>
                              <a:pt x="20" y="9"/>
                            </a:lnTo>
                            <a:lnTo>
                              <a:pt x="22" y="6"/>
                            </a:lnTo>
                            <a:lnTo>
                              <a:pt x="20" y="13"/>
                            </a:lnTo>
                            <a:lnTo>
                              <a:pt x="17" y="18"/>
                            </a:lnTo>
                            <a:lnTo>
                              <a:pt x="16" y="21"/>
                            </a:lnTo>
                            <a:lnTo>
                              <a:pt x="17" y="24"/>
                            </a:lnTo>
                            <a:lnTo>
                              <a:pt x="18" y="28"/>
                            </a:lnTo>
                            <a:lnTo>
                              <a:pt x="19" y="31"/>
                            </a:lnTo>
                            <a:lnTo>
                              <a:pt x="21" y="39"/>
                            </a:lnTo>
                            <a:lnTo>
                              <a:pt x="22" y="45"/>
                            </a:lnTo>
                            <a:lnTo>
                              <a:pt x="23" y="52"/>
                            </a:lnTo>
                            <a:lnTo>
                              <a:pt x="22" y="57"/>
                            </a:lnTo>
                            <a:lnTo>
                              <a:pt x="21" y="62"/>
                            </a:lnTo>
                            <a:lnTo>
                              <a:pt x="19" y="67"/>
                            </a:lnTo>
                            <a:lnTo>
                              <a:pt x="15" y="74"/>
                            </a:lnTo>
                          </a:path>
                        </a:pathLst>
                      </a:custGeom>
                      <a:noFill/>
                      <a:ln w="25400" cap="rnd" cmpd="sng">
                        <a:solidFill>
                          <a:srgbClr val="FF808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18629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808" y="860"/>
                        <a:ext cx="58" cy="89"/>
                      </a:xfrm>
                      <a:custGeom>
                        <a:avLst/>
                        <a:gdLst>
                          <a:gd name="T0" fmla="*/ 38 w 58"/>
                          <a:gd name="T1" fmla="*/ 0 h 89"/>
                          <a:gd name="T2" fmla="*/ 40 w 58"/>
                          <a:gd name="T3" fmla="*/ 5 h 89"/>
                          <a:gd name="T4" fmla="*/ 43 w 58"/>
                          <a:gd name="T5" fmla="*/ 8 h 89"/>
                          <a:gd name="T6" fmla="*/ 46 w 58"/>
                          <a:gd name="T7" fmla="*/ 11 h 89"/>
                          <a:gd name="T8" fmla="*/ 51 w 58"/>
                          <a:gd name="T9" fmla="*/ 13 h 89"/>
                          <a:gd name="T10" fmla="*/ 57 w 58"/>
                          <a:gd name="T11" fmla="*/ 15 h 89"/>
                          <a:gd name="T12" fmla="*/ 55 w 58"/>
                          <a:gd name="T13" fmla="*/ 19 h 89"/>
                          <a:gd name="T14" fmla="*/ 49 w 58"/>
                          <a:gd name="T15" fmla="*/ 21 h 89"/>
                          <a:gd name="T16" fmla="*/ 46 w 58"/>
                          <a:gd name="T17" fmla="*/ 25 h 89"/>
                          <a:gd name="T18" fmla="*/ 45 w 58"/>
                          <a:gd name="T19" fmla="*/ 27 h 89"/>
                          <a:gd name="T20" fmla="*/ 43 w 58"/>
                          <a:gd name="T21" fmla="*/ 31 h 89"/>
                          <a:gd name="T22" fmla="*/ 42 w 58"/>
                          <a:gd name="T23" fmla="*/ 35 h 89"/>
                          <a:gd name="T24" fmla="*/ 42 w 58"/>
                          <a:gd name="T25" fmla="*/ 39 h 89"/>
                          <a:gd name="T26" fmla="*/ 42 w 58"/>
                          <a:gd name="T27" fmla="*/ 43 h 89"/>
                          <a:gd name="T28" fmla="*/ 43 w 58"/>
                          <a:gd name="T29" fmla="*/ 50 h 89"/>
                          <a:gd name="T30" fmla="*/ 46 w 58"/>
                          <a:gd name="T31" fmla="*/ 62 h 89"/>
                          <a:gd name="T32" fmla="*/ 43 w 58"/>
                          <a:gd name="T33" fmla="*/ 59 h 89"/>
                          <a:gd name="T34" fmla="*/ 39 w 58"/>
                          <a:gd name="T35" fmla="*/ 57 h 89"/>
                          <a:gd name="T36" fmla="*/ 35 w 58"/>
                          <a:gd name="T37" fmla="*/ 56 h 89"/>
                          <a:gd name="T38" fmla="*/ 30 w 58"/>
                          <a:gd name="T39" fmla="*/ 55 h 89"/>
                          <a:gd name="T40" fmla="*/ 26 w 58"/>
                          <a:gd name="T41" fmla="*/ 56 h 89"/>
                          <a:gd name="T42" fmla="*/ 22 w 58"/>
                          <a:gd name="T43" fmla="*/ 58 h 89"/>
                          <a:gd name="T44" fmla="*/ 18 w 58"/>
                          <a:gd name="T45" fmla="*/ 61 h 89"/>
                          <a:gd name="T46" fmla="*/ 12 w 58"/>
                          <a:gd name="T47" fmla="*/ 64 h 89"/>
                          <a:gd name="T48" fmla="*/ 10 w 58"/>
                          <a:gd name="T49" fmla="*/ 68 h 89"/>
                          <a:gd name="T50" fmla="*/ 7 w 58"/>
                          <a:gd name="T51" fmla="*/ 73 h 89"/>
                          <a:gd name="T52" fmla="*/ 4 w 58"/>
                          <a:gd name="T53" fmla="*/ 77 h 89"/>
                          <a:gd name="T54" fmla="*/ 0 w 58"/>
                          <a:gd name="T55" fmla="*/ 88 h 89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</a:gdLst>
                        <a:ahLst/>
                        <a:cxnLst>
                          <a:cxn ang="T56">
                            <a:pos x="T0" y="T1"/>
                          </a:cxn>
                          <a:cxn ang="T57">
                            <a:pos x="T2" y="T3"/>
                          </a:cxn>
                          <a:cxn ang="T58">
                            <a:pos x="T4" y="T5"/>
                          </a:cxn>
                          <a:cxn ang="T59">
                            <a:pos x="T6" y="T7"/>
                          </a:cxn>
                          <a:cxn ang="T60">
                            <a:pos x="T8" y="T9"/>
                          </a:cxn>
                          <a:cxn ang="T61">
                            <a:pos x="T10" y="T11"/>
                          </a:cxn>
                          <a:cxn ang="T62">
                            <a:pos x="T12" y="T13"/>
                          </a:cxn>
                          <a:cxn ang="T63">
                            <a:pos x="T14" y="T15"/>
                          </a:cxn>
                          <a:cxn ang="T64">
                            <a:pos x="T16" y="T17"/>
                          </a:cxn>
                          <a:cxn ang="T65">
                            <a:pos x="T18" y="T19"/>
                          </a:cxn>
                          <a:cxn ang="T66">
                            <a:pos x="T20" y="T21"/>
                          </a:cxn>
                          <a:cxn ang="T67">
                            <a:pos x="T22" y="T23"/>
                          </a:cxn>
                          <a:cxn ang="T68">
                            <a:pos x="T24" y="T25"/>
                          </a:cxn>
                          <a:cxn ang="T69">
                            <a:pos x="T26" y="T27"/>
                          </a:cxn>
                          <a:cxn ang="T70">
                            <a:pos x="T28" y="T29"/>
                          </a:cxn>
                          <a:cxn ang="T71">
                            <a:pos x="T30" y="T31"/>
                          </a:cxn>
                          <a:cxn ang="T72">
                            <a:pos x="T32" y="T33"/>
                          </a:cxn>
                          <a:cxn ang="T73">
                            <a:pos x="T34" y="T35"/>
                          </a:cxn>
                          <a:cxn ang="T74">
                            <a:pos x="T36" y="T37"/>
                          </a:cxn>
                          <a:cxn ang="T75">
                            <a:pos x="T38" y="T39"/>
                          </a:cxn>
                          <a:cxn ang="T76">
                            <a:pos x="T40" y="T41"/>
                          </a:cxn>
                          <a:cxn ang="T77">
                            <a:pos x="T42" y="T43"/>
                          </a:cxn>
                          <a:cxn ang="T78">
                            <a:pos x="T44" y="T45"/>
                          </a:cxn>
                          <a:cxn ang="T79">
                            <a:pos x="T46" y="T47"/>
                          </a:cxn>
                          <a:cxn ang="T80">
                            <a:pos x="T48" y="T49"/>
                          </a:cxn>
                          <a:cxn ang="T81">
                            <a:pos x="T50" y="T51"/>
                          </a:cxn>
                          <a:cxn ang="T82">
                            <a:pos x="T52" y="T53"/>
                          </a:cxn>
                          <a:cxn ang="T83">
                            <a:pos x="T54" y="T55"/>
                          </a:cxn>
                        </a:cxnLst>
                        <a:rect l="0" t="0" r="r" b="b"/>
                        <a:pathLst>
                          <a:path w="58" h="89">
                            <a:moveTo>
                              <a:pt x="38" y="0"/>
                            </a:moveTo>
                            <a:lnTo>
                              <a:pt x="40" y="5"/>
                            </a:lnTo>
                            <a:lnTo>
                              <a:pt x="43" y="8"/>
                            </a:lnTo>
                            <a:lnTo>
                              <a:pt x="46" y="11"/>
                            </a:lnTo>
                            <a:lnTo>
                              <a:pt x="51" y="13"/>
                            </a:lnTo>
                            <a:lnTo>
                              <a:pt x="57" y="15"/>
                            </a:lnTo>
                            <a:lnTo>
                              <a:pt x="55" y="19"/>
                            </a:lnTo>
                            <a:lnTo>
                              <a:pt x="49" y="21"/>
                            </a:lnTo>
                            <a:lnTo>
                              <a:pt x="46" y="25"/>
                            </a:lnTo>
                            <a:lnTo>
                              <a:pt x="45" y="27"/>
                            </a:lnTo>
                            <a:lnTo>
                              <a:pt x="43" y="31"/>
                            </a:lnTo>
                            <a:lnTo>
                              <a:pt x="42" y="35"/>
                            </a:lnTo>
                            <a:lnTo>
                              <a:pt x="42" y="39"/>
                            </a:lnTo>
                            <a:lnTo>
                              <a:pt x="42" y="43"/>
                            </a:lnTo>
                            <a:lnTo>
                              <a:pt x="43" y="50"/>
                            </a:lnTo>
                            <a:lnTo>
                              <a:pt x="46" y="62"/>
                            </a:lnTo>
                            <a:lnTo>
                              <a:pt x="43" y="59"/>
                            </a:lnTo>
                            <a:lnTo>
                              <a:pt x="39" y="57"/>
                            </a:lnTo>
                            <a:lnTo>
                              <a:pt x="35" y="56"/>
                            </a:lnTo>
                            <a:lnTo>
                              <a:pt x="30" y="55"/>
                            </a:lnTo>
                            <a:lnTo>
                              <a:pt x="26" y="56"/>
                            </a:lnTo>
                            <a:lnTo>
                              <a:pt x="22" y="58"/>
                            </a:lnTo>
                            <a:lnTo>
                              <a:pt x="18" y="61"/>
                            </a:lnTo>
                            <a:lnTo>
                              <a:pt x="12" y="64"/>
                            </a:lnTo>
                            <a:lnTo>
                              <a:pt x="10" y="68"/>
                            </a:lnTo>
                            <a:lnTo>
                              <a:pt x="7" y="73"/>
                            </a:lnTo>
                            <a:lnTo>
                              <a:pt x="4" y="77"/>
                            </a:lnTo>
                            <a:lnTo>
                              <a:pt x="0" y="88"/>
                            </a:lnTo>
                          </a:path>
                        </a:pathLst>
                      </a:custGeom>
                      <a:noFill/>
                      <a:ln w="25400" cap="rnd" cmpd="sng">
                        <a:solidFill>
                          <a:srgbClr val="FF808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18630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862" y="900"/>
                        <a:ext cx="21" cy="55"/>
                      </a:xfrm>
                      <a:custGeom>
                        <a:avLst/>
                        <a:gdLst>
                          <a:gd name="T0" fmla="*/ 11 w 21"/>
                          <a:gd name="T1" fmla="*/ 0 h 55"/>
                          <a:gd name="T2" fmla="*/ 14 w 21"/>
                          <a:gd name="T3" fmla="*/ 6 h 55"/>
                          <a:gd name="T4" fmla="*/ 17 w 21"/>
                          <a:gd name="T5" fmla="*/ 10 h 55"/>
                          <a:gd name="T6" fmla="*/ 19 w 21"/>
                          <a:gd name="T7" fmla="*/ 15 h 55"/>
                          <a:gd name="T8" fmla="*/ 20 w 21"/>
                          <a:gd name="T9" fmla="*/ 21 h 55"/>
                          <a:gd name="T10" fmla="*/ 19 w 21"/>
                          <a:gd name="T11" fmla="*/ 28 h 55"/>
                          <a:gd name="T12" fmla="*/ 19 w 21"/>
                          <a:gd name="T13" fmla="*/ 38 h 55"/>
                          <a:gd name="T14" fmla="*/ 19 w 21"/>
                          <a:gd name="T15" fmla="*/ 43 h 55"/>
                          <a:gd name="T16" fmla="*/ 18 w 21"/>
                          <a:gd name="T17" fmla="*/ 45 h 55"/>
                          <a:gd name="T18" fmla="*/ 16 w 21"/>
                          <a:gd name="T19" fmla="*/ 47 h 55"/>
                          <a:gd name="T20" fmla="*/ 9 w 21"/>
                          <a:gd name="T21" fmla="*/ 51 h 55"/>
                          <a:gd name="T22" fmla="*/ 0 w 21"/>
                          <a:gd name="T23" fmla="*/ 54 h 55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0" t="0" r="r" b="b"/>
                        <a:pathLst>
                          <a:path w="21" h="55">
                            <a:moveTo>
                              <a:pt x="11" y="0"/>
                            </a:moveTo>
                            <a:lnTo>
                              <a:pt x="14" y="6"/>
                            </a:lnTo>
                            <a:lnTo>
                              <a:pt x="17" y="10"/>
                            </a:lnTo>
                            <a:lnTo>
                              <a:pt x="19" y="15"/>
                            </a:lnTo>
                            <a:lnTo>
                              <a:pt x="20" y="21"/>
                            </a:lnTo>
                            <a:lnTo>
                              <a:pt x="19" y="28"/>
                            </a:lnTo>
                            <a:lnTo>
                              <a:pt x="19" y="38"/>
                            </a:lnTo>
                            <a:lnTo>
                              <a:pt x="19" y="43"/>
                            </a:lnTo>
                            <a:lnTo>
                              <a:pt x="18" y="45"/>
                            </a:lnTo>
                            <a:lnTo>
                              <a:pt x="16" y="47"/>
                            </a:lnTo>
                            <a:lnTo>
                              <a:pt x="9" y="51"/>
                            </a:lnTo>
                            <a:lnTo>
                              <a:pt x="0" y="54"/>
                            </a:lnTo>
                          </a:path>
                        </a:pathLst>
                      </a:custGeom>
                      <a:noFill/>
                      <a:ln w="25400" cap="rnd" cmpd="sng">
                        <a:solidFill>
                          <a:srgbClr val="FF808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18631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817" y="959"/>
                        <a:ext cx="44" cy="18"/>
                      </a:xfrm>
                      <a:custGeom>
                        <a:avLst/>
                        <a:gdLst>
                          <a:gd name="T0" fmla="*/ 43 w 44"/>
                          <a:gd name="T1" fmla="*/ 0 h 18"/>
                          <a:gd name="T2" fmla="*/ 39 w 44"/>
                          <a:gd name="T3" fmla="*/ 5 h 18"/>
                          <a:gd name="T4" fmla="*/ 34 w 44"/>
                          <a:gd name="T5" fmla="*/ 10 h 18"/>
                          <a:gd name="T6" fmla="*/ 30 w 44"/>
                          <a:gd name="T7" fmla="*/ 14 h 18"/>
                          <a:gd name="T8" fmla="*/ 25 w 44"/>
                          <a:gd name="T9" fmla="*/ 17 h 18"/>
                          <a:gd name="T10" fmla="*/ 20 w 44"/>
                          <a:gd name="T11" fmla="*/ 17 h 18"/>
                          <a:gd name="T12" fmla="*/ 14 w 44"/>
                          <a:gd name="T13" fmla="*/ 16 h 18"/>
                          <a:gd name="T14" fmla="*/ 9 w 44"/>
                          <a:gd name="T15" fmla="*/ 14 h 18"/>
                          <a:gd name="T16" fmla="*/ 3 w 44"/>
                          <a:gd name="T17" fmla="*/ 9 h 18"/>
                          <a:gd name="T18" fmla="*/ 0 w 44"/>
                          <a:gd name="T19" fmla="*/ 5 h 18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</a:gdLst>
                        <a:ahLst/>
                        <a:cxnLst>
                          <a:cxn ang="T20">
                            <a:pos x="T0" y="T1"/>
                          </a:cxn>
                          <a:cxn ang="T21">
                            <a:pos x="T2" y="T3"/>
                          </a:cxn>
                          <a:cxn ang="T22">
                            <a:pos x="T4" y="T5"/>
                          </a:cxn>
                          <a:cxn ang="T23">
                            <a:pos x="T6" y="T7"/>
                          </a:cxn>
                          <a:cxn ang="T24">
                            <a:pos x="T8" y="T9"/>
                          </a:cxn>
                          <a:cxn ang="T25">
                            <a:pos x="T10" y="T11"/>
                          </a:cxn>
                          <a:cxn ang="T26">
                            <a:pos x="T12" y="T13"/>
                          </a:cxn>
                          <a:cxn ang="T27">
                            <a:pos x="T14" y="T15"/>
                          </a:cxn>
                          <a:cxn ang="T28">
                            <a:pos x="T16" y="T17"/>
                          </a:cxn>
                          <a:cxn ang="T29">
                            <a:pos x="T18" y="T19"/>
                          </a:cxn>
                        </a:cxnLst>
                        <a:rect l="0" t="0" r="r" b="b"/>
                        <a:pathLst>
                          <a:path w="44" h="18">
                            <a:moveTo>
                              <a:pt x="43" y="0"/>
                            </a:moveTo>
                            <a:lnTo>
                              <a:pt x="39" y="5"/>
                            </a:lnTo>
                            <a:lnTo>
                              <a:pt x="34" y="10"/>
                            </a:lnTo>
                            <a:lnTo>
                              <a:pt x="30" y="14"/>
                            </a:lnTo>
                            <a:lnTo>
                              <a:pt x="25" y="17"/>
                            </a:lnTo>
                            <a:lnTo>
                              <a:pt x="20" y="17"/>
                            </a:lnTo>
                            <a:lnTo>
                              <a:pt x="14" y="16"/>
                            </a:lnTo>
                            <a:lnTo>
                              <a:pt x="9" y="14"/>
                            </a:lnTo>
                            <a:lnTo>
                              <a:pt x="3" y="9"/>
                            </a:lnTo>
                            <a:lnTo>
                              <a:pt x="0" y="5"/>
                            </a:lnTo>
                          </a:path>
                        </a:pathLst>
                      </a:custGeom>
                      <a:noFill/>
                      <a:ln w="25400" cap="rnd" cmpd="sng">
                        <a:solidFill>
                          <a:srgbClr val="FF808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18632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820" y="985"/>
                        <a:ext cx="59" cy="60"/>
                      </a:xfrm>
                      <a:custGeom>
                        <a:avLst/>
                        <a:gdLst>
                          <a:gd name="T0" fmla="*/ 0 w 59"/>
                          <a:gd name="T1" fmla="*/ 16 h 60"/>
                          <a:gd name="T2" fmla="*/ 3 w 59"/>
                          <a:gd name="T3" fmla="*/ 20 h 60"/>
                          <a:gd name="T4" fmla="*/ 7 w 59"/>
                          <a:gd name="T5" fmla="*/ 24 h 60"/>
                          <a:gd name="T6" fmla="*/ 12 w 59"/>
                          <a:gd name="T7" fmla="*/ 25 h 60"/>
                          <a:gd name="T8" fmla="*/ 15 w 59"/>
                          <a:gd name="T9" fmla="*/ 25 h 60"/>
                          <a:gd name="T10" fmla="*/ 20 w 59"/>
                          <a:gd name="T11" fmla="*/ 24 h 60"/>
                          <a:gd name="T12" fmla="*/ 25 w 59"/>
                          <a:gd name="T13" fmla="*/ 21 h 60"/>
                          <a:gd name="T14" fmla="*/ 31 w 59"/>
                          <a:gd name="T15" fmla="*/ 17 h 60"/>
                          <a:gd name="T16" fmla="*/ 39 w 59"/>
                          <a:gd name="T17" fmla="*/ 11 h 60"/>
                          <a:gd name="T18" fmla="*/ 44 w 59"/>
                          <a:gd name="T19" fmla="*/ 6 h 60"/>
                          <a:gd name="T20" fmla="*/ 49 w 59"/>
                          <a:gd name="T21" fmla="*/ 3 h 60"/>
                          <a:gd name="T22" fmla="*/ 55 w 59"/>
                          <a:gd name="T23" fmla="*/ 1 h 60"/>
                          <a:gd name="T24" fmla="*/ 58 w 59"/>
                          <a:gd name="T25" fmla="*/ 0 h 60"/>
                          <a:gd name="T26" fmla="*/ 55 w 59"/>
                          <a:gd name="T27" fmla="*/ 3 h 60"/>
                          <a:gd name="T28" fmla="*/ 53 w 59"/>
                          <a:gd name="T29" fmla="*/ 7 h 60"/>
                          <a:gd name="T30" fmla="*/ 50 w 59"/>
                          <a:gd name="T31" fmla="*/ 11 h 60"/>
                          <a:gd name="T32" fmla="*/ 48 w 59"/>
                          <a:gd name="T33" fmla="*/ 18 h 60"/>
                          <a:gd name="T34" fmla="*/ 47 w 59"/>
                          <a:gd name="T35" fmla="*/ 24 h 60"/>
                          <a:gd name="T36" fmla="*/ 44 w 59"/>
                          <a:gd name="T37" fmla="*/ 33 h 60"/>
                          <a:gd name="T38" fmla="*/ 43 w 59"/>
                          <a:gd name="T39" fmla="*/ 38 h 60"/>
                          <a:gd name="T40" fmla="*/ 41 w 59"/>
                          <a:gd name="T41" fmla="*/ 50 h 60"/>
                          <a:gd name="T42" fmla="*/ 40 w 59"/>
                          <a:gd name="T43" fmla="*/ 59 h 60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</a:gdLst>
                        <a:ahLst/>
                        <a:cxnLst>
                          <a:cxn ang="T44">
                            <a:pos x="T0" y="T1"/>
                          </a:cxn>
                          <a:cxn ang="T45">
                            <a:pos x="T2" y="T3"/>
                          </a:cxn>
                          <a:cxn ang="T46">
                            <a:pos x="T4" y="T5"/>
                          </a:cxn>
                          <a:cxn ang="T47">
                            <a:pos x="T6" y="T7"/>
                          </a:cxn>
                          <a:cxn ang="T48">
                            <a:pos x="T8" y="T9"/>
                          </a:cxn>
                          <a:cxn ang="T49">
                            <a:pos x="T10" y="T11"/>
                          </a:cxn>
                          <a:cxn ang="T50">
                            <a:pos x="T12" y="T13"/>
                          </a:cxn>
                          <a:cxn ang="T51">
                            <a:pos x="T14" y="T15"/>
                          </a:cxn>
                          <a:cxn ang="T52">
                            <a:pos x="T16" y="T17"/>
                          </a:cxn>
                          <a:cxn ang="T53">
                            <a:pos x="T18" y="T19"/>
                          </a:cxn>
                          <a:cxn ang="T54">
                            <a:pos x="T20" y="T21"/>
                          </a:cxn>
                          <a:cxn ang="T55">
                            <a:pos x="T22" y="T23"/>
                          </a:cxn>
                          <a:cxn ang="T56">
                            <a:pos x="T24" y="T25"/>
                          </a:cxn>
                          <a:cxn ang="T57">
                            <a:pos x="T26" y="T27"/>
                          </a:cxn>
                          <a:cxn ang="T58">
                            <a:pos x="T28" y="T29"/>
                          </a:cxn>
                          <a:cxn ang="T59">
                            <a:pos x="T30" y="T31"/>
                          </a:cxn>
                          <a:cxn ang="T60">
                            <a:pos x="T32" y="T33"/>
                          </a:cxn>
                          <a:cxn ang="T61">
                            <a:pos x="T34" y="T35"/>
                          </a:cxn>
                          <a:cxn ang="T62">
                            <a:pos x="T36" y="T37"/>
                          </a:cxn>
                          <a:cxn ang="T63">
                            <a:pos x="T38" y="T39"/>
                          </a:cxn>
                          <a:cxn ang="T64">
                            <a:pos x="T40" y="T41"/>
                          </a:cxn>
                          <a:cxn ang="T65">
                            <a:pos x="T42" y="T43"/>
                          </a:cxn>
                        </a:cxnLst>
                        <a:rect l="0" t="0" r="r" b="b"/>
                        <a:pathLst>
                          <a:path w="59" h="60">
                            <a:moveTo>
                              <a:pt x="0" y="16"/>
                            </a:moveTo>
                            <a:lnTo>
                              <a:pt x="3" y="20"/>
                            </a:lnTo>
                            <a:lnTo>
                              <a:pt x="7" y="24"/>
                            </a:lnTo>
                            <a:lnTo>
                              <a:pt x="12" y="25"/>
                            </a:lnTo>
                            <a:lnTo>
                              <a:pt x="15" y="25"/>
                            </a:lnTo>
                            <a:lnTo>
                              <a:pt x="20" y="24"/>
                            </a:lnTo>
                            <a:lnTo>
                              <a:pt x="25" y="21"/>
                            </a:lnTo>
                            <a:lnTo>
                              <a:pt x="31" y="17"/>
                            </a:lnTo>
                            <a:lnTo>
                              <a:pt x="39" y="11"/>
                            </a:lnTo>
                            <a:lnTo>
                              <a:pt x="44" y="6"/>
                            </a:lnTo>
                            <a:lnTo>
                              <a:pt x="49" y="3"/>
                            </a:lnTo>
                            <a:lnTo>
                              <a:pt x="55" y="1"/>
                            </a:lnTo>
                            <a:lnTo>
                              <a:pt x="58" y="0"/>
                            </a:lnTo>
                            <a:lnTo>
                              <a:pt x="55" y="3"/>
                            </a:lnTo>
                            <a:lnTo>
                              <a:pt x="53" y="7"/>
                            </a:lnTo>
                            <a:lnTo>
                              <a:pt x="50" y="11"/>
                            </a:lnTo>
                            <a:lnTo>
                              <a:pt x="48" y="18"/>
                            </a:lnTo>
                            <a:lnTo>
                              <a:pt x="47" y="24"/>
                            </a:lnTo>
                            <a:lnTo>
                              <a:pt x="44" y="33"/>
                            </a:lnTo>
                            <a:lnTo>
                              <a:pt x="43" y="38"/>
                            </a:lnTo>
                            <a:lnTo>
                              <a:pt x="41" y="50"/>
                            </a:lnTo>
                            <a:lnTo>
                              <a:pt x="40" y="59"/>
                            </a:lnTo>
                          </a:path>
                        </a:pathLst>
                      </a:custGeom>
                      <a:noFill/>
                      <a:ln w="25400" cap="rnd" cmpd="sng">
                        <a:solidFill>
                          <a:srgbClr val="FF808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18633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884" y="916"/>
                        <a:ext cx="19" cy="108"/>
                      </a:xfrm>
                      <a:custGeom>
                        <a:avLst/>
                        <a:gdLst>
                          <a:gd name="T0" fmla="*/ 4 w 19"/>
                          <a:gd name="T1" fmla="*/ 0 h 108"/>
                          <a:gd name="T2" fmla="*/ 8 w 19"/>
                          <a:gd name="T3" fmla="*/ 1 h 108"/>
                          <a:gd name="T4" fmla="*/ 12 w 19"/>
                          <a:gd name="T5" fmla="*/ 3 h 108"/>
                          <a:gd name="T6" fmla="*/ 14 w 19"/>
                          <a:gd name="T7" fmla="*/ 5 h 108"/>
                          <a:gd name="T8" fmla="*/ 17 w 19"/>
                          <a:gd name="T9" fmla="*/ 8 h 108"/>
                          <a:gd name="T10" fmla="*/ 17 w 19"/>
                          <a:gd name="T11" fmla="*/ 10 h 108"/>
                          <a:gd name="T12" fmla="*/ 18 w 19"/>
                          <a:gd name="T13" fmla="*/ 16 h 108"/>
                          <a:gd name="T14" fmla="*/ 18 w 19"/>
                          <a:gd name="T15" fmla="*/ 23 h 108"/>
                          <a:gd name="T16" fmla="*/ 17 w 19"/>
                          <a:gd name="T17" fmla="*/ 31 h 108"/>
                          <a:gd name="T18" fmla="*/ 17 w 19"/>
                          <a:gd name="T19" fmla="*/ 37 h 108"/>
                          <a:gd name="T20" fmla="*/ 16 w 19"/>
                          <a:gd name="T21" fmla="*/ 45 h 108"/>
                          <a:gd name="T22" fmla="*/ 13 w 19"/>
                          <a:gd name="T23" fmla="*/ 51 h 108"/>
                          <a:gd name="T24" fmla="*/ 11 w 19"/>
                          <a:gd name="T25" fmla="*/ 59 h 108"/>
                          <a:gd name="T26" fmla="*/ 8 w 19"/>
                          <a:gd name="T27" fmla="*/ 64 h 108"/>
                          <a:gd name="T28" fmla="*/ 5 w 19"/>
                          <a:gd name="T29" fmla="*/ 70 h 108"/>
                          <a:gd name="T30" fmla="*/ 5 w 19"/>
                          <a:gd name="T31" fmla="*/ 79 h 108"/>
                          <a:gd name="T32" fmla="*/ 4 w 19"/>
                          <a:gd name="T33" fmla="*/ 87 h 108"/>
                          <a:gd name="T34" fmla="*/ 1 w 19"/>
                          <a:gd name="T35" fmla="*/ 98 h 108"/>
                          <a:gd name="T36" fmla="*/ 0 w 19"/>
                          <a:gd name="T37" fmla="*/ 107 h 108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</a:gdLst>
                        <a:ahLst/>
                        <a:cxnLst>
                          <a:cxn ang="T38">
                            <a:pos x="T0" y="T1"/>
                          </a:cxn>
                          <a:cxn ang="T39">
                            <a:pos x="T2" y="T3"/>
                          </a:cxn>
                          <a:cxn ang="T40">
                            <a:pos x="T4" y="T5"/>
                          </a:cxn>
                          <a:cxn ang="T41">
                            <a:pos x="T6" y="T7"/>
                          </a:cxn>
                          <a:cxn ang="T42">
                            <a:pos x="T8" y="T9"/>
                          </a:cxn>
                          <a:cxn ang="T43">
                            <a:pos x="T10" y="T11"/>
                          </a:cxn>
                          <a:cxn ang="T44">
                            <a:pos x="T12" y="T13"/>
                          </a:cxn>
                          <a:cxn ang="T45">
                            <a:pos x="T14" y="T15"/>
                          </a:cxn>
                          <a:cxn ang="T46">
                            <a:pos x="T16" y="T17"/>
                          </a:cxn>
                          <a:cxn ang="T47">
                            <a:pos x="T18" y="T19"/>
                          </a:cxn>
                          <a:cxn ang="T48">
                            <a:pos x="T20" y="T21"/>
                          </a:cxn>
                          <a:cxn ang="T49">
                            <a:pos x="T22" y="T23"/>
                          </a:cxn>
                          <a:cxn ang="T50">
                            <a:pos x="T24" y="T25"/>
                          </a:cxn>
                          <a:cxn ang="T51">
                            <a:pos x="T26" y="T27"/>
                          </a:cxn>
                          <a:cxn ang="T52">
                            <a:pos x="T28" y="T29"/>
                          </a:cxn>
                          <a:cxn ang="T53">
                            <a:pos x="T30" y="T31"/>
                          </a:cxn>
                          <a:cxn ang="T54">
                            <a:pos x="T32" y="T33"/>
                          </a:cxn>
                          <a:cxn ang="T55">
                            <a:pos x="T34" y="T35"/>
                          </a:cxn>
                          <a:cxn ang="T56">
                            <a:pos x="T36" y="T37"/>
                          </a:cxn>
                        </a:cxnLst>
                        <a:rect l="0" t="0" r="r" b="b"/>
                        <a:pathLst>
                          <a:path w="19" h="108">
                            <a:moveTo>
                              <a:pt x="4" y="0"/>
                            </a:moveTo>
                            <a:lnTo>
                              <a:pt x="8" y="1"/>
                            </a:lnTo>
                            <a:lnTo>
                              <a:pt x="12" y="3"/>
                            </a:lnTo>
                            <a:lnTo>
                              <a:pt x="14" y="5"/>
                            </a:lnTo>
                            <a:lnTo>
                              <a:pt x="17" y="8"/>
                            </a:lnTo>
                            <a:lnTo>
                              <a:pt x="17" y="10"/>
                            </a:lnTo>
                            <a:lnTo>
                              <a:pt x="18" y="16"/>
                            </a:lnTo>
                            <a:lnTo>
                              <a:pt x="18" y="23"/>
                            </a:lnTo>
                            <a:lnTo>
                              <a:pt x="17" y="31"/>
                            </a:lnTo>
                            <a:lnTo>
                              <a:pt x="17" y="37"/>
                            </a:lnTo>
                            <a:lnTo>
                              <a:pt x="16" y="45"/>
                            </a:lnTo>
                            <a:lnTo>
                              <a:pt x="13" y="51"/>
                            </a:lnTo>
                            <a:lnTo>
                              <a:pt x="11" y="59"/>
                            </a:lnTo>
                            <a:lnTo>
                              <a:pt x="8" y="64"/>
                            </a:lnTo>
                            <a:lnTo>
                              <a:pt x="5" y="70"/>
                            </a:lnTo>
                            <a:lnTo>
                              <a:pt x="5" y="79"/>
                            </a:lnTo>
                            <a:lnTo>
                              <a:pt x="4" y="87"/>
                            </a:lnTo>
                            <a:lnTo>
                              <a:pt x="1" y="98"/>
                            </a:lnTo>
                            <a:lnTo>
                              <a:pt x="0" y="107"/>
                            </a:lnTo>
                          </a:path>
                        </a:pathLst>
                      </a:custGeom>
                      <a:noFill/>
                      <a:ln w="25400" cap="rnd" cmpd="sng">
                        <a:solidFill>
                          <a:srgbClr val="FF808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</p:grpSp>
              </p:grpSp>
              <p:grpSp>
                <p:nvGrpSpPr>
                  <p:cNvPr id="18610" name="Group 41"/>
                  <p:cNvGrpSpPr>
                    <a:grpSpLocks/>
                  </p:cNvGrpSpPr>
                  <p:nvPr/>
                </p:nvGrpSpPr>
                <p:grpSpPr bwMode="auto">
                  <a:xfrm>
                    <a:off x="890" y="942"/>
                    <a:ext cx="100" cy="142"/>
                    <a:chOff x="890" y="942"/>
                    <a:chExt cx="100" cy="142"/>
                  </a:xfrm>
                </p:grpSpPr>
                <p:sp>
                  <p:nvSpPr>
                    <p:cNvPr id="18611" name="Freeform 42"/>
                    <p:cNvSpPr>
                      <a:spLocks/>
                    </p:cNvSpPr>
                    <p:nvPr/>
                  </p:nvSpPr>
                  <p:spPr bwMode="auto">
                    <a:xfrm>
                      <a:off x="890" y="942"/>
                      <a:ext cx="100" cy="142"/>
                    </a:xfrm>
                    <a:custGeom>
                      <a:avLst/>
                      <a:gdLst>
                        <a:gd name="T0" fmla="*/ 76 w 100"/>
                        <a:gd name="T1" fmla="*/ 68 h 142"/>
                        <a:gd name="T2" fmla="*/ 81 w 100"/>
                        <a:gd name="T3" fmla="*/ 64 h 142"/>
                        <a:gd name="T4" fmla="*/ 84 w 100"/>
                        <a:gd name="T5" fmla="*/ 59 h 142"/>
                        <a:gd name="T6" fmla="*/ 85 w 100"/>
                        <a:gd name="T7" fmla="*/ 54 h 142"/>
                        <a:gd name="T8" fmla="*/ 86 w 100"/>
                        <a:gd name="T9" fmla="*/ 50 h 142"/>
                        <a:gd name="T10" fmla="*/ 87 w 100"/>
                        <a:gd name="T11" fmla="*/ 44 h 142"/>
                        <a:gd name="T12" fmla="*/ 88 w 100"/>
                        <a:gd name="T13" fmla="*/ 39 h 142"/>
                        <a:gd name="T14" fmla="*/ 89 w 100"/>
                        <a:gd name="T15" fmla="*/ 32 h 142"/>
                        <a:gd name="T16" fmla="*/ 87 w 100"/>
                        <a:gd name="T17" fmla="*/ 25 h 142"/>
                        <a:gd name="T18" fmla="*/ 85 w 100"/>
                        <a:gd name="T19" fmla="*/ 19 h 142"/>
                        <a:gd name="T20" fmla="*/ 83 w 100"/>
                        <a:gd name="T21" fmla="*/ 13 h 142"/>
                        <a:gd name="T22" fmla="*/ 78 w 100"/>
                        <a:gd name="T23" fmla="*/ 8 h 142"/>
                        <a:gd name="T24" fmla="*/ 75 w 100"/>
                        <a:gd name="T25" fmla="*/ 6 h 142"/>
                        <a:gd name="T26" fmla="*/ 69 w 100"/>
                        <a:gd name="T27" fmla="*/ 2 h 142"/>
                        <a:gd name="T28" fmla="*/ 65 w 100"/>
                        <a:gd name="T29" fmla="*/ 0 h 142"/>
                        <a:gd name="T30" fmla="*/ 60 w 100"/>
                        <a:gd name="T31" fmla="*/ 0 h 142"/>
                        <a:gd name="T32" fmla="*/ 56 w 100"/>
                        <a:gd name="T33" fmla="*/ 0 h 142"/>
                        <a:gd name="T34" fmla="*/ 50 w 100"/>
                        <a:gd name="T35" fmla="*/ 0 h 142"/>
                        <a:gd name="T36" fmla="*/ 45 w 100"/>
                        <a:gd name="T37" fmla="*/ 3 h 142"/>
                        <a:gd name="T38" fmla="*/ 36 w 100"/>
                        <a:gd name="T39" fmla="*/ 7 h 142"/>
                        <a:gd name="T40" fmla="*/ 29 w 100"/>
                        <a:gd name="T41" fmla="*/ 14 h 142"/>
                        <a:gd name="T42" fmla="*/ 23 w 100"/>
                        <a:gd name="T43" fmla="*/ 19 h 142"/>
                        <a:gd name="T44" fmla="*/ 16 w 100"/>
                        <a:gd name="T45" fmla="*/ 28 h 142"/>
                        <a:gd name="T46" fmla="*/ 10 w 100"/>
                        <a:gd name="T47" fmla="*/ 35 h 142"/>
                        <a:gd name="T48" fmla="*/ 7 w 100"/>
                        <a:gd name="T49" fmla="*/ 42 h 142"/>
                        <a:gd name="T50" fmla="*/ 4 w 100"/>
                        <a:gd name="T51" fmla="*/ 49 h 142"/>
                        <a:gd name="T52" fmla="*/ 3 w 100"/>
                        <a:gd name="T53" fmla="*/ 58 h 142"/>
                        <a:gd name="T54" fmla="*/ 1 w 100"/>
                        <a:gd name="T55" fmla="*/ 66 h 142"/>
                        <a:gd name="T56" fmla="*/ 0 w 100"/>
                        <a:gd name="T57" fmla="*/ 76 h 142"/>
                        <a:gd name="T58" fmla="*/ 0 w 100"/>
                        <a:gd name="T59" fmla="*/ 85 h 142"/>
                        <a:gd name="T60" fmla="*/ 1 w 100"/>
                        <a:gd name="T61" fmla="*/ 95 h 142"/>
                        <a:gd name="T62" fmla="*/ 3 w 100"/>
                        <a:gd name="T63" fmla="*/ 105 h 142"/>
                        <a:gd name="T64" fmla="*/ 6 w 100"/>
                        <a:gd name="T65" fmla="*/ 112 h 142"/>
                        <a:gd name="T66" fmla="*/ 10 w 100"/>
                        <a:gd name="T67" fmla="*/ 121 h 142"/>
                        <a:gd name="T68" fmla="*/ 15 w 100"/>
                        <a:gd name="T69" fmla="*/ 126 h 142"/>
                        <a:gd name="T70" fmla="*/ 18 w 100"/>
                        <a:gd name="T71" fmla="*/ 128 h 142"/>
                        <a:gd name="T72" fmla="*/ 24 w 100"/>
                        <a:gd name="T73" fmla="*/ 131 h 142"/>
                        <a:gd name="T74" fmla="*/ 32 w 100"/>
                        <a:gd name="T75" fmla="*/ 134 h 142"/>
                        <a:gd name="T76" fmla="*/ 38 w 100"/>
                        <a:gd name="T77" fmla="*/ 136 h 142"/>
                        <a:gd name="T78" fmla="*/ 46 w 100"/>
                        <a:gd name="T79" fmla="*/ 139 h 142"/>
                        <a:gd name="T80" fmla="*/ 54 w 100"/>
                        <a:gd name="T81" fmla="*/ 141 h 142"/>
                        <a:gd name="T82" fmla="*/ 60 w 100"/>
                        <a:gd name="T83" fmla="*/ 139 h 142"/>
                        <a:gd name="T84" fmla="*/ 68 w 100"/>
                        <a:gd name="T85" fmla="*/ 140 h 142"/>
                        <a:gd name="T86" fmla="*/ 76 w 100"/>
                        <a:gd name="T87" fmla="*/ 137 h 142"/>
                        <a:gd name="T88" fmla="*/ 81 w 100"/>
                        <a:gd name="T89" fmla="*/ 134 h 142"/>
                        <a:gd name="T90" fmla="*/ 86 w 100"/>
                        <a:gd name="T91" fmla="*/ 130 h 142"/>
                        <a:gd name="T92" fmla="*/ 90 w 100"/>
                        <a:gd name="T93" fmla="*/ 125 h 142"/>
                        <a:gd name="T94" fmla="*/ 93 w 100"/>
                        <a:gd name="T95" fmla="*/ 118 h 142"/>
                        <a:gd name="T96" fmla="*/ 96 w 100"/>
                        <a:gd name="T97" fmla="*/ 108 h 142"/>
                        <a:gd name="T98" fmla="*/ 98 w 100"/>
                        <a:gd name="T99" fmla="*/ 103 h 142"/>
                        <a:gd name="T100" fmla="*/ 99 w 100"/>
                        <a:gd name="T101" fmla="*/ 96 h 142"/>
                        <a:gd name="T102" fmla="*/ 98 w 100"/>
                        <a:gd name="T103" fmla="*/ 89 h 142"/>
                        <a:gd name="T104" fmla="*/ 95 w 100"/>
                        <a:gd name="T105" fmla="*/ 83 h 142"/>
                        <a:gd name="T106" fmla="*/ 93 w 100"/>
                        <a:gd name="T107" fmla="*/ 75 h 142"/>
                        <a:gd name="T108" fmla="*/ 89 w 100"/>
                        <a:gd name="T109" fmla="*/ 69 h 142"/>
                        <a:gd name="T110" fmla="*/ 85 w 100"/>
                        <a:gd name="T111" fmla="*/ 67 h 142"/>
                        <a:gd name="T112" fmla="*/ 81 w 100"/>
                        <a:gd name="T113" fmla="*/ 67 h 142"/>
                        <a:gd name="T114" fmla="*/ 76 w 100"/>
                        <a:gd name="T115" fmla="*/ 68 h 142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60000 65536"/>
                        <a:gd name="T169" fmla="*/ 0 60000 65536"/>
                        <a:gd name="T170" fmla="*/ 0 60000 65536"/>
                        <a:gd name="T171" fmla="*/ 0 60000 65536"/>
                        <a:gd name="T172" fmla="*/ 0 60000 65536"/>
                        <a:gd name="T173" fmla="*/ 0 60000 65536"/>
                      </a:gdLst>
                      <a:ahLst/>
                      <a:cxnLst>
                        <a:cxn ang="T116">
                          <a:pos x="T0" y="T1"/>
                        </a:cxn>
                        <a:cxn ang="T117">
                          <a:pos x="T2" y="T3"/>
                        </a:cxn>
                        <a:cxn ang="T118">
                          <a:pos x="T4" y="T5"/>
                        </a:cxn>
                        <a:cxn ang="T119">
                          <a:pos x="T6" y="T7"/>
                        </a:cxn>
                        <a:cxn ang="T120">
                          <a:pos x="T8" y="T9"/>
                        </a:cxn>
                        <a:cxn ang="T121">
                          <a:pos x="T10" y="T11"/>
                        </a:cxn>
                        <a:cxn ang="T122">
                          <a:pos x="T12" y="T13"/>
                        </a:cxn>
                        <a:cxn ang="T123">
                          <a:pos x="T14" y="T15"/>
                        </a:cxn>
                        <a:cxn ang="T124">
                          <a:pos x="T16" y="T17"/>
                        </a:cxn>
                        <a:cxn ang="T125">
                          <a:pos x="T18" y="T19"/>
                        </a:cxn>
                        <a:cxn ang="T126">
                          <a:pos x="T20" y="T21"/>
                        </a:cxn>
                        <a:cxn ang="T127">
                          <a:pos x="T22" y="T23"/>
                        </a:cxn>
                        <a:cxn ang="T128">
                          <a:pos x="T24" y="T25"/>
                        </a:cxn>
                        <a:cxn ang="T129">
                          <a:pos x="T26" y="T27"/>
                        </a:cxn>
                        <a:cxn ang="T130">
                          <a:pos x="T28" y="T29"/>
                        </a:cxn>
                        <a:cxn ang="T131">
                          <a:pos x="T30" y="T31"/>
                        </a:cxn>
                        <a:cxn ang="T132">
                          <a:pos x="T32" y="T33"/>
                        </a:cxn>
                        <a:cxn ang="T133">
                          <a:pos x="T34" y="T35"/>
                        </a:cxn>
                        <a:cxn ang="T134">
                          <a:pos x="T36" y="T37"/>
                        </a:cxn>
                        <a:cxn ang="T135">
                          <a:pos x="T38" y="T39"/>
                        </a:cxn>
                        <a:cxn ang="T136">
                          <a:pos x="T40" y="T41"/>
                        </a:cxn>
                        <a:cxn ang="T137">
                          <a:pos x="T42" y="T43"/>
                        </a:cxn>
                        <a:cxn ang="T138">
                          <a:pos x="T44" y="T45"/>
                        </a:cxn>
                        <a:cxn ang="T139">
                          <a:pos x="T46" y="T47"/>
                        </a:cxn>
                        <a:cxn ang="T140">
                          <a:pos x="T48" y="T49"/>
                        </a:cxn>
                        <a:cxn ang="T141">
                          <a:pos x="T50" y="T51"/>
                        </a:cxn>
                        <a:cxn ang="T142">
                          <a:pos x="T52" y="T53"/>
                        </a:cxn>
                        <a:cxn ang="T143">
                          <a:pos x="T54" y="T55"/>
                        </a:cxn>
                        <a:cxn ang="T144">
                          <a:pos x="T56" y="T57"/>
                        </a:cxn>
                        <a:cxn ang="T145">
                          <a:pos x="T58" y="T59"/>
                        </a:cxn>
                        <a:cxn ang="T146">
                          <a:pos x="T60" y="T61"/>
                        </a:cxn>
                        <a:cxn ang="T147">
                          <a:pos x="T62" y="T63"/>
                        </a:cxn>
                        <a:cxn ang="T148">
                          <a:pos x="T64" y="T65"/>
                        </a:cxn>
                        <a:cxn ang="T149">
                          <a:pos x="T66" y="T67"/>
                        </a:cxn>
                        <a:cxn ang="T150">
                          <a:pos x="T68" y="T69"/>
                        </a:cxn>
                        <a:cxn ang="T151">
                          <a:pos x="T70" y="T71"/>
                        </a:cxn>
                        <a:cxn ang="T152">
                          <a:pos x="T72" y="T73"/>
                        </a:cxn>
                        <a:cxn ang="T153">
                          <a:pos x="T74" y="T75"/>
                        </a:cxn>
                        <a:cxn ang="T154">
                          <a:pos x="T76" y="T77"/>
                        </a:cxn>
                        <a:cxn ang="T155">
                          <a:pos x="T78" y="T79"/>
                        </a:cxn>
                        <a:cxn ang="T156">
                          <a:pos x="T80" y="T81"/>
                        </a:cxn>
                        <a:cxn ang="T157">
                          <a:pos x="T82" y="T83"/>
                        </a:cxn>
                        <a:cxn ang="T158">
                          <a:pos x="T84" y="T85"/>
                        </a:cxn>
                        <a:cxn ang="T159">
                          <a:pos x="T86" y="T87"/>
                        </a:cxn>
                        <a:cxn ang="T160">
                          <a:pos x="T88" y="T89"/>
                        </a:cxn>
                        <a:cxn ang="T161">
                          <a:pos x="T90" y="T91"/>
                        </a:cxn>
                        <a:cxn ang="T162">
                          <a:pos x="T92" y="T93"/>
                        </a:cxn>
                        <a:cxn ang="T163">
                          <a:pos x="T94" y="T95"/>
                        </a:cxn>
                        <a:cxn ang="T164">
                          <a:pos x="T96" y="T97"/>
                        </a:cxn>
                        <a:cxn ang="T165">
                          <a:pos x="T98" y="T99"/>
                        </a:cxn>
                        <a:cxn ang="T166">
                          <a:pos x="T100" y="T101"/>
                        </a:cxn>
                        <a:cxn ang="T167">
                          <a:pos x="T102" y="T103"/>
                        </a:cxn>
                        <a:cxn ang="T168">
                          <a:pos x="T104" y="T105"/>
                        </a:cxn>
                        <a:cxn ang="T169">
                          <a:pos x="T106" y="T107"/>
                        </a:cxn>
                        <a:cxn ang="T170">
                          <a:pos x="T108" y="T109"/>
                        </a:cxn>
                        <a:cxn ang="T171">
                          <a:pos x="T110" y="T111"/>
                        </a:cxn>
                        <a:cxn ang="T172">
                          <a:pos x="T112" y="T113"/>
                        </a:cxn>
                        <a:cxn ang="T173">
                          <a:pos x="T114" y="T115"/>
                        </a:cxn>
                      </a:cxnLst>
                      <a:rect l="0" t="0" r="r" b="b"/>
                      <a:pathLst>
                        <a:path w="100" h="142">
                          <a:moveTo>
                            <a:pt x="76" y="68"/>
                          </a:moveTo>
                          <a:lnTo>
                            <a:pt x="81" y="64"/>
                          </a:lnTo>
                          <a:lnTo>
                            <a:pt x="84" y="59"/>
                          </a:lnTo>
                          <a:lnTo>
                            <a:pt x="85" y="54"/>
                          </a:lnTo>
                          <a:lnTo>
                            <a:pt x="86" y="50"/>
                          </a:lnTo>
                          <a:lnTo>
                            <a:pt x="87" y="44"/>
                          </a:lnTo>
                          <a:lnTo>
                            <a:pt x="88" y="39"/>
                          </a:lnTo>
                          <a:lnTo>
                            <a:pt x="89" y="32"/>
                          </a:lnTo>
                          <a:lnTo>
                            <a:pt x="87" y="25"/>
                          </a:lnTo>
                          <a:lnTo>
                            <a:pt x="85" y="19"/>
                          </a:lnTo>
                          <a:lnTo>
                            <a:pt x="83" y="13"/>
                          </a:lnTo>
                          <a:lnTo>
                            <a:pt x="78" y="8"/>
                          </a:lnTo>
                          <a:lnTo>
                            <a:pt x="75" y="6"/>
                          </a:lnTo>
                          <a:lnTo>
                            <a:pt x="69" y="2"/>
                          </a:lnTo>
                          <a:lnTo>
                            <a:pt x="65" y="0"/>
                          </a:lnTo>
                          <a:lnTo>
                            <a:pt x="60" y="0"/>
                          </a:lnTo>
                          <a:lnTo>
                            <a:pt x="56" y="0"/>
                          </a:lnTo>
                          <a:lnTo>
                            <a:pt x="50" y="0"/>
                          </a:lnTo>
                          <a:lnTo>
                            <a:pt x="45" y="3"/>
                          </a:lnTo>
                          <a:lnTo>
                            <a:pt x="36" y="7"/>
                          </a:lnTo>
                          <a:lnTo>
                            <a:pt x="29" y="14"/>
                          </a:lnTo>
                          <a:lnTo>
                            <a:pt x="23" y="19"/>
                          </a:lnTo>
                          <a:lnTo>
                            <a:pt x="16" y="28"/>
                          </a:lnTo>
                          <a:lnTo>
                            <a:pt x="10" y="35"/>
                          </a:lnTo>
                          <a:lnTo>
                            <a:pt x="7" y="42"/>
                          </a:lnTo>
                          <a:lnTo>
                            <a:pt x="4" y="49"/>
                          </a:lnTo>
                          <a:lnTo>
                            <a:pt x="3" y="58"/>
                          </a:lnTo>
                          <a:lnTo>
                            <a:pt x="1" y="66"/>
                          </a:lnTo>
                          <a:lnTo>
                            <a:pt x="0" y="76"/>
                          </a:lnTo>
                          <a:lnTo>
                            <a:pt x="0" y="85"/>
                          </a:lnTo>
                          <a:lnTo>
                            <a:pt x="1" y="95"/>
                          </a:lnTo>
                          <a:lnTo>
                            <a:pt x="3" y="105"/>
                          </a:lnTo>
                          <a:lnTo>
                            <a:pt x="6" y="112"/>
                          </a:lnTo>
                          <a:lnTo>
                            <a:pt x="10" y="121"/>
                          </a:lnTo>
                          <a:lnTo>
                            <a:pt x="15" y="126"/>
                          </a:lnTo>
                          <a:lnTo>
                            <a:pt x="18" y="128"/>
                          </a:lnTo>
                          <a:lnTo>
                            <a:pt x="24" y="131"/>
                          </a:lnTo>
                          <a:lnTo>
                            <a:pt x="32" y="134"/>
                          </a:lnTo>
                          <a:lnTo>
                            <a:pt x="38" y="136"/>
                          </a:lnTo>
                          <a:lnTo>
                            <a:pt x="46" y="139"/>
                          </a:lnTo>
                          <a:lnTo>
                            <a:pt x="54" y="141"/>
                          </a:lnTo>
                          <a:lnTo>
                            <a:pt x="60" y="139"/>
                          </a:lnTo>
                          <a:lnTo>
                            <a:pt x="68" y="140"/>
                          </a:lnTo>
                          <a:lnTo>
                            <a:pt x="76" y="137"/>
                          </a:lnTo>
                          <a:lnTo>
                            <a:pt x="81" y="134"/>
                          </a:lnTo>
                          <a:lnTo>
                            <a:pt x="86" y="130"/>
                          </a:lnTo>
                          <a:lnTo>
                            <a:pt x="90" y="125"/>
                          </a:lnTo>
                          <a:lnTo>
                            <a:pt x="93" y="118"/>
                          </a:lnTo>
                          <a:lnTo>
                            <a:pt x="96" y="108"/>
                          </a:lnTo>
                          <a:lnTo>
                            <a:pt x="98" y="103"/>
                          </a:lnTo>
                          <a:lnTo>
                            <a:pt x="99" y="96"/>
                          </a:lnTo>
                          <a:lnTo>
                            <a:pt x="98" y="89"/>
                          </a:lnTo>
                          <a:lnTo>
                            <a:pt x="95" y="83"/>
                          </a:lnTo>
                          <a:lnTo>
                            <a:pt x="93" y="75"/>
                          </a:lnTo>
                          <a:lnTo>
                            <a:pt x="89" y="69"/>
                          </a:lnTo>
                          <a:lnTo>
                            <a:pt x="85" y="67"/>
                          </a:lnTo>
                          <a:lnTo>
                            <a:pt x="81" y="67"/>
                          </a:lnTo>
                          <a:lnTo>
                            <a:pt x="76" y="68"/>
                          </a:lnTo>
                        </a:path>
                      </a:pathLst>
                    </a:custGeom>
                    <a:solidFill>
                      <a:srgbClr val="A05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" cap="rnd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grpSp>
                  <p:nvGrpSpPr>
                    <p:cNvPr id="18612" name="Group 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07" y="988"/>
                      <a:ext cx="56" cy="73"/>
                      <a:chOff x="907" y="988"/>
                      <a:chExt cx="56" cy="73"/>
                    </a:xfrm>
                  </p:grpSpPr>
                  <p:sp>
                    <p:nvSpPr>
                      <p:cNvPr id="18613" name="Freeform 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07" y="1011"/>
                        <a:ext cx="56" cy="17"/>
                      </a:xfrm>
                      <a:custGeom>
                        <a:avLst/>
                        <a:gdLst>
                          <a:gd name="T0" fmla="*/ 0 w 56"/>
                          <a:gd name="T1" fmla="*/ 3 h 17"/>
                          <a:gd name="T2" fmla="*/ 3 w 56"/>
                          <a:gd name="T3" fmla="*/ 5 h 17"/>
                          <a:gd name="T4" fmla="*/ 7 w 56"/>
                          <a:gd name="T5" fmla="*/ 9 h 17"/>
                          <a:gd name="T6" fmla="*/ 12 w 56"/>
                          <a:gd name="T7" fmla="*/ 13 h 17"/>
                          <a:gd name="T8" fmla="*/ 17 w 56"/>
                          <a:gd name="T9" fmla="*/ 16 h 17"/>
                          <a:gd name="T10" fmla="*/ 23 w 56"/>
                          <a:gd name="T11" fmla="*/ 15 h 17"/>
                          <a:gd name="T12" fmla="*/ 27 w 56"/>
                          <a:gd name="T13" fmla="*/ 14 h 17"/>
                          <a:gd name="T14" fmla="*/ 33 w 56"/>
                          <a:gd name="T15" fmla="*/ 14 h 17"/>
                          <a:gd name="T16" fmla="*/ 37 w 56"/>
                          <a:gd name="T17" fmla="*/ 13 h 17"/>
                          <a:gd name="T18" fmla="*/ 41 w 56"/>
                          <a:gd name="T19" fmla="*/ 9 h 17"/>
                          <a:gd name="T20" fmla="*/ 47 w 56"/>
                          <a:gd name="T21" fmla="*/ 6 h 17"/>
                          <a:gd name="T22" fmla="*/ 55 w 56"/>
                          <a:gd name="T23" fmla="*/ 0 h 17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0" t="0" r="r" b="b"/>
                        <a:pathLst>
                          <a:path w="56" h="17">
                            <a:moveTo>
                              <a:pt x="0" y="3"/>
                            </a:moveTo>
                            <a:lnTo>
                              <a:pt x="3" y="5"/>
                            </a:lnTo>
                            <a:lnTo>
                              <a:pt x="7" y="9"/>
                            </a:lnTo>
                            <a:lnTo>
                              <a:pt x="12" y="13"/>
                            </a:lnTo>
                            <a:lnTo>
                              <a:pt x="17" y="16"/>
                            </a:lnTo>
                            <a:lnTo>
                              <a:pt x="23" y="15"/>
                            </a:lnTo>
                            <a:lnTo>
                              <a:pt x="27" y="14"/>
                            </a:lnTo>
                            <a:lnTo>
                              <a:pt x="33" y="14"/>
                            </a:lnTo>
                            <a:lnTo>
                              <a:pt x="37" y="13"/>
                            </a:lnTo>
                            <a:lnTo>
                              <a:pt x="41" y="9"/>
                            </a:lnTo>
                            <a:lnTo>
                              <a:pt x="47" y="6"/>
                            </a:lnTo>
                            <a:lnTo>
                              <a:pt x="55" y="0"/>
                            </a:lnTo>
                          </a:path>
                        </a:pathLst>
                      </a:custGeom>
                      <a:noFill/>
                      <a:ln w="25400" cap="rnd" cmpd="sng">
                        <a:solidFill>
                          <a:srgbClr val="FFE0C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18614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26" y="988"/>
                        <a:ext cx="20" cy="73"/>
                      </a:xfrm>
                      <a:custGeom>
                        <a:avLst/>
                        <a:gdLst>
                          <a:gd name="T0" fmla="*/ 1 w 20"/>
                          <a:gd name="T1" fmla="*/ 0 h 73"/>
                          <a:gd name="T2" fmla="*/ 1 w 20"/>
                          <a:gd name="T3" fmla="*/ 7 h 73"/>
                          <a:gd name="T4" fmla="*/ 0 w 20"/>
                          <a:gd name="T5" fmla="*/ 14 h 73"/>
                          <a:gd name="T6" fmla="*/ 1 w 20"/>
                          <a:gd name="T7" fmla="*/ 22 h 73"/>
                          <a:gd name="T8" fmla="*/ 2 w 20"/>
                          <a:gd name="T9" fmla="*/ 26 h 73"/>
                          <a:gd name="T10" fmla="*/ 4 w 20"/>
                          <a:gd name="T11" fmla="*/ 29 h 73"/>
                          <a:gd name="T12" fmla="*/ 7 w 20"/>
                          <a:gd name="T13" fmla="*/ 34 h 73"/>
                          <a:gd name="T14" fmla="*/ 10 w 20"/>
                          <a:gd name="T15" fmla="*/ 38 h 73"/>
                          <a:gd name="T16" fmla="*/ 10 w 20"/>
                          <a:gd name="T17" fmla="*/ 41 h 73"/>
                          <a:gd name="T18" fmla="*/ 11 w 20"/>
                          <a:gd name="T19" fmla="*/ 45 h 73"/>
                          <a:gd name="T20" fmla="*/ 10 w 20"/>
                          <a:gd name="T21" fmla="*/ 50 h 73"/>
                          <a:gd name="T22" fmla="*/ 10 w 20"/>
                          <a:gd name="T23" fmla="*/ 54 h 73"/>
                          <a:gd name="T24" fmla="*/ 9 w 20"/>
                          <a:gd name="T25" fmla="*/ 57 h 73"/>
                          <a:gd name="T26" fmla="*/ 10 w 20"/>
                          <a:gd name="T27" fmla="*/ 58 h 73"/>
                          <a:gd name="T28" fmla="*/ 13 w 20"/>
                          <a:gd name="T29" fmla="*/ 62 h 73"/>
                          <a:gd name="T30" fmla="*/ 17 w 20"/>
                          <a:gd name="T31" fmla="*/ 66 h 73"/>
                          <a:gd name="T32" fmla="*/ 19 w 20"/>
                          <a:gd name="T33" fmla="*/ 72 h 73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</a:gdLst>
                        <a:ahLst/>
                        <a:cxnLst>
                          <a:cxn ang="T34">
                            <a:pos x="T0" y="T1"/>
                          </a:cxn>
                          <a:cxn ang="T35">
                            <a:pos x="T2" y="T3"/>
                          </a:cxn>
                          <a:cxn ang="T36">
                            <a:pos x="T4" y="T5"/>
                          </a:cxn>
                          <a:cxn ang="T37">
                            <a:pos x="T6" y="T7"/>
                          </a:cxn>
                          <a:cxn ang="T38">
                            <a:pos x="T8" y="T9"/>
                          </a:cxn>
                          <a:cxn ang="T39">
                            <a:pos x="T10" y="T11"/>
                          </a:cxn>
                          <a:cxn ang="T40">
                            <a:pos x="T12" y="T13"/>
                          </a:cxn>
                          <a:cxn ang="T41">
                            <a:pos x="T14" y="T15"/>
                          </a:cxn>
                          <a:cxn ang="T42">
                            <a:pos x="T16" y="T17"/>
                          </a:cxn>
                          <a:cxn ang="T43">
                            <a:pos x="T18" y="T19"/>
                          </a:cxn>
                          <a:cxn ang="T44">
                            <a:pos x="T20" y="T21"/>
                          </a:cxn>
                          <a:cxn ang="T45">
                            <a:pos x="T22" y="T23"/>
                          </a:cxn>
                          <a:cxn ang="T46">
                            <a:pos x="T24" y="T25"/>
                          </a:cxn>
                          <a:cxn ang="T47">
                            <a:pos x="T26" y="T27"/>
                          </a:cxn>
                          <a:cxn ang="T48">
                            <a:pos x="T28" y="T29"/>
                          </a:cxn>
                          <a:cxn ang="T49">
                            <a:pos x="T30" y="T31"/>
                          </a:cxn>
                          <a:cxn ang="T50">
                            <a:pos x="T32" y="T33"/>
                          </a:cxn>
                        </a:cxnLst>
                        <a:rect l="0" t="0" r="r" b="b"/>
                        <a:pathLst>
                          <a:path w="20" h="73">
                            <a:moveTo>
                              <a:pt x="1" y="0"/>
                            </a:moveTo>
                            <a:lnTo>
                              <a:pt x="1" y="7"/>
                            </a:lnTo>
                            <a:lnTo>
                              <a:pt x="0" y="14"/>
                            </a:lnTo>
                            <a:lnTo>
                              <a:pt x="1" y="22"/>
                            </a:lnTo>
                            <a:lnTo>
                              <a:pt x="2" y="26"/>
                            </a:lnTo>
                            <a:lnTo>
                              <a:pt x="4" y="29"/>
                            </a:lnTo>
                            <a:lnTo>
                              <a:pt x="7" y="34"/>
                            </a:lnTo>
                            <a:lnTo>
                              <a:pt x="10" y="38"/>
                            </a:lnTo>
                            <a:lnTo>
                              <a:pt x="10" y="41"/>
                            </a:lnTo>
                            <a:lnTo>
                              <a:pt x="11" y="45"/>
                            </a:lnTo>
                            <a:lnTo>
                              <a:pt x="10" y="50"/>
                            </a:lnTo>
                            <a:lnTo>
                              <a:pt x="10" y="54"/>
                            </a:lnTo>
                            <a:lnTo>
                              <a:pt x="9" y="57"/>
                            </a:lnTo>
                            <a:lnTo>
                              <a:pt x="10" y="58"/>
                            </a:lnTo>
                            <a:lnTo>
                              <a:pt x="13" y="62"/>
                            </a:lnTo>
                            <a:lnTo>
                              <a:pt x="17" y="66"/>
                            </a:lnTo>
                            <a:lnTo>
                              <a:pt x="19" y="72"/>
                            </a:lnTo>
                          </a:path>
                        </a:pathLst>
                      </a:custGeom>
                      <a:noFill/>
                      <a:ln w="25400" cap="rnd" cmpd="sng">
                        <a:solidFill>
                          <a:srgbClr val="FFE0C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18615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44" y="998"/>
                        <a:ext cx="13" cy="52"/>
                      </a:xfrm>
                      <a:custGeom>
                        <a:avLst/>
                        <a:gdLst>
                          <a:gd name="T0" fmla="*/ 3 w 13"/>
                          <a:gd name="T1" fmla="*/ 0 h 52"/>
                          <a:gd name="T2" fmla="*/ 2 w 13"/>
                          <a:gd name="T3" fmla="*/ 5 h 52"/>
                          <a:gd name="T4" fmla="*/ 0 w 13"/>
                          <a:gd name="T5" fmla="*/ 9 h 52"/>
                          <a:gd name="T6" fmla="*/ 1 w 13"/>
                          <a:gd name="T7" fmla="*/ 14 h 52"/>
                          <a:gd name="T8" fmla="*/ 1 w 13"/>
                          <a:gd name="T9" fmla="*/ 21 h 52"/>
                          <a:gd name="T10" fmla="*/ 2 w 13"/>
                          <a:gd name="T11" fmla="*/ 30 h 52"/>
                          <a:gd name="T12" fmla="*/ 3 w 13"/>
                          <a:gd name="T13" fmla="*/ 36 h 52"/>
                          <a:gd name="T14" fmla="*/ 6 w 13"/>
                          <a:gd name="T15" fmla="*/ 42 h 52"/>
                          <a:gd name="T16" fmla="*/ 9 w 13"/>
                          <a:gd name="T17" fmla="*/ 48 h 52"/>
                          <a:gd name="T18" fmla="*/ 12 w 13"/>
                          <a:gd name="T19" fmla="*/ 51 h 52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</a:gdLst>
                        <a:ahLst/>
                        <a:cxnLst>
                          <a:cxn ang="T20">
                            <a:pos x="T0" y="T1"/>
                          </a:cxn>
                          <a:cxn ang="T21">
                            <a:pos x="T2" y="T3"/>
                          </a:cxn>
                          <a:cxn ang="T22">
                            <a:pos x="T4" y="T5"/>
                          </a:cxn>
                          <a:cxn ang="T23">
                            <a:pos x="T6" y="T7"/>
                          </a:cxn>
                          <a:cxn ang="T24">
                            <a:pos x="T8" y="T9"/>
                          </a:cxn>
                          <a:cxn ang="T25">
                            <a:pos x="T10" y="T11"/>
                          </a:cxn>
                          <a:cxn ang="T26">
                            <a:pos x="T12" y="T13"/>
                          </a:cxn>
                          <a:cxn ang="T27">
                            <a:pos x="T14" y="T15"/>
                          </a:cxn>
                          <a:cxn ang="T28">
                            <a:pos x="T16" y="T17"/>
                          </a:cxn>
                          <a:cxn ang="T29">
                            <a:pos x="T18" y="T19"/>
                          </a:cxn>
                        </a:cxnLst>
                        <a:rect l="0" t="0" r="r" b="b"/>
                        <a:pathLst>
                          <a:path w="13" h="52">
                            <a:moveTo>
                              <a:pt x="3" y="0"/>
                            </a:moveTo>
                            <a:lnTo>
                              <a:pt x="2" y="5"/>
                            </a:lnTo>
                            <a:lnTo>
                              <a:pt x="0" y="9"/>
                            </a:lnTo>
                            <a:lnTo>
                              <a:pt x="1" y="14"/>
                            </a:lnTo>
                            <a:lnTo>
                              <a:pt x="1" y="21"/>
                            </a:lnTo>
                            <a:lnTo>
                              <a:pt x="2" y="30"/>
                            </a:lnTo>
                            <a:lnTo>
                              <a:pt x="3" y="36"/>
                            </a:lnTo>
                            <a:lnTo>
                              <a:pt x="6" y="42"/>
                            </a:lnTo>
                            <a:lnTo>
                              <a:pt x="9" y="48"/>
                            </a:lnTo>
                            <a:lnTo>
                              <a:pt x="12" y="51"/>
                            </a:lnTo>
                          </a:path>
                        </a:pathLst>
                      </a:custGeom>
                      <a:noFill/>
                      <a:ln w="25400" cap="rnd" cmpd="sng">
                        <a:solidFill>
                          <a:srgbClr val="FFE0C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18616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17" y="1027"/>
                        <a:ext cx="15" cy="24"/>
                      </a:xfrm>
                      <a:custGeom>
                        <a:avLst/>
                        <a:gdLst>
                          <a:gd name="T0" fmla="*/ 14 w 15"/>
                          <a:gd name="T1" fmla="*/ 0 h 24"/>
                          <a:gd name="T2" fmla="*/ 9 w 15"/>
                          <a:gd name="T3" fmla="*/ 5 h 24"/>
                          <a:gd name="T4" fmla="*/ 6 w 15"/>
                          <a:gd name="T5" fmla="*/ 7 h 24"/>
                          <a:gd name="T6" fmla="*/ 4 w 15"/>
                          <a:gd name="T7" fmla="*/ 13 h 24"/>
                          <a:gd name="T8" fmla="*/ 2 w 15"/>
                          <a:gd name="T9" fmla="*/ 18 h 24"/>
                          <a:gd name="T10" fmla="*/ 0 w 15"/>
                          <a:gd name="T11" fmla="*/ 23 h 24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0" t="0" r="r" b="b"/>
                        <a:pathLst>
                          <a:path w="15" h="24">
                            <a:moveTo>
                              <a:pt x="14" y="0"/>
                            </a:moveTo>
                            <a:lnTo>
                              <a:pt x="9" y="5"/>
                            </a:lnTo>
                            <a:lnTo>
                              <a:pt x="6" y="7"/>
                            </a:lnTo>
                            <a:lnTo>
                              <a:pt x="4" y="13"/>
                            </a:lnTo>
                            <a:lnTo>
                              <a:pt x="2" y="18"/>
                            </a:lnTo>
                            <a:lnTo>
                              <a:pt x="0" y="23"/>
                            </a:lnTo>
                          </a:path>
                        </a:pathLst>
                      </a:custGeom>
                      <a:noFill/>
                      <a:ln w="25400" cap="rnd" cmpd="sng">
                        <a:solidFill>
                          <a:srgbClr val="FFE0C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</p:grpSp>
              </p:grpSp>
            </p:grpSp>
            <p:grpSp>
              <p:nvGrpSpPr>
                <p:cNvPr id="18578" name="Group 48"/>
                <p:cNvGrpSpPr>
                  <a:grpSpLocks/>
                </p:cNvGrpSpPr>
                <p:nvPr/>
              </p:nvGrpSpPr>
              <p:grpSpPr bwMode="auto">
                <a:xfrm>
                  <a:off x="925" y="841"/>
                  <a:ext cx="147" cy="469"/>
                  <a:chOff x="925" y="841"/>
                  <a:chExt cx="147" cy="469"/>
                </a:xfrm>
              </p:grpSpPr>
              <p:grpSp>
                <p:nvGrpSpPr>
                  <p:cNvPr id="18579" name="Group 49"/>
                  <p:cNvGrpSpPr>
                    <a:grpSpLocks/>
                  </p:cNvGrpSpPr>
                  <p:nvPr/>
                </p:nvGrpSpPr>
                <p:grpSpPr bwMode="auto">
                  <a:xfrm>
                    <a:off x="925" y="841"/>
                    <a:ext cx="147" cy="128"/>
                    <a:chOff x="925" y="841"/>
                    <a:chExt cx="147" cy="128"/>
                  </a:xfrm>
                </p:grpSpPr>
                <p:grpSp>
                  <p:nvGrpSpPr>
                    <p:cNvPr id="18592" name="Group 5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25" y="841"/>
                      <a:ext cx="147" cy="128"/>
                      <a:chOff x="925" y="841"/>
                      <a:chExt cx="147" cy="128"/>
                    </a:xfrm>
                  </p:grpSpPr>
                  <p:grpSp>
                    <p:nvGrpSpPr>
                      <p:cNvPr id="18605" name="Group 5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25" y="841"/>
                        <a:ext cx="147" cy="128"/>
                        <a:chOff x="925" y="841"/>
                        <a:chExt cx="147" cy="128"/>
                      </a:xfrm>
                    </p:grpSpPr>
                    <p:sp>
                      <p:nvSpPr>
                        <p:cNvPr id="18607" name="Freeform 5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925" y="841"/>
                          <a:ext cx="147" cy="128"/>
                        </a:xfrm>
                        <a:custGeom>
                          <a:avLst/>
                          <a:gdLst>
                            <a:gd name="T0" fmla="*/ 102 w 147"/>
                            <a:gd name="T1" fmla="*/ 125 h 128"/>
                            <a:gd name="T2" fmla="*/ 109 w 147"/>
                            <a:gd name="T3" fmla="*/ 126 h 128"/>
                            <a:gd name="T4" fmla="*/ 115 w 147"/>
                            <a:gd name="T5" fmla="*/ 123 h 128"/>
                            <a:gd name="T6" fmla="*/ 118 w 147"/>
                            <a:gd name="T7" fmla="*/ 119 h 128"/>
                            <a:gd name="T8" fmla="*/ 118 w 147"/>
                            <a:gd name="T9" fmla="*/ 112 h 128"/>
                            <a:gd name="T10" fmla="*/ 114 w 147"/>
                            <a:gd name="T11" fmla="*/ 104 h 128"/>
                            <a:gd name="T12" fmla="*/ 104 w 147"/>
                            <a:gd name="T13" fmla="*/ 100 h 128"/>
                            <a:gd name="T14" fmla="*/ 98 w 147"/>
                            <a:gd name="T15" fmla="*/ 98 h 128"/>
                            <a:gd name="T16" fmla="*/ 104 w 147"/>
                            <a:gd name="T17" fmla="*/ 89 h 128"/>
                            <a:gd name="T18" fmla="*/ 98 w 147"/>
                            <a:gd name="T19" fmla="*/ 77 h 128"/>
                            <a:gd name="T20" fmla="*/ 97 w 147"/>
                            <a:gd name="T21" fmla="*/ 66 h 128"/>
                            <a:gd name="T22" fmla="*/ 102 w 147"/>
                            <a:gd name="T23" fmla="*/ 63 h 128"/>
                            <a:gd name="T24" fmla="*/ 116 w 147"/>
                            <a:gd name="T25" fmla="*/ 57 h 128"/>
                            <a:gd name="T26" fmla="*/ 145 w 147"/>
                            <a:gd name="T27" fmla="*/ 48 h 128"/>
                            <a:gd name="T28" fmla="*/ 146 w 147"/>
                            <a:gd name="T29" fmla="*/ 41 h 128"/>
                            <a:gd name="T30" fmla="*/ 145 w 147"/>
                            <a:gd name="T31" fmla="*/ 30 h 128"/>
                            <a:gd name="T32" fmla="*/ 141 w 147"/>
                            <a:gd name="T33" fmla="*/ 24 h 128"/>
                            <a:gd name="T34" fmla="*/ 135 w 147"/>
                            <a:gd name="T35" fmla="*/ 16 h 128"/>
                            <a:gd name="T36" fmla="*/ 126 w 147"/>
                            <a:gd name="T37" fmla="*/ 12 h 128"/>
                            <a:gd name="T38" fmla="*/ 109 w 147"/>
                            <a:gd name="T39" fmla="*/ 7 h 128"/>
                            <a:gd name="T40" fmla="*/ 97 w 147"/>
                            <a:gd name="T41" fmla="*/ 2 h 128"/>
                            <a:gd name="T42" fmla="*/ 84 w 147"/>
                            <a:gd name="T43" fmla="*/ 1 h 128"/>
                            <a:gd name="T44" fmla="*/ 68 w 147"/>
                            <a:gd name="T45" fmla="*/ 2 h 128"/>
                            <a:gd name="T46" fmla="*/ 58 w 147"/>
                            <a:gd name="T47" fmla="*/ 9 h 128"/>
                            <a:gd name="T48" fmla="*/ 51 w 147"/>
                            <a:gd name="T49" fmla="*/ 19 h 128"/>
                            <a:gd name="T50" fmla="*/ 37 w 147"/>
                            <a:gd name="T51" fmla="*/ 22 h 128"/>
                            <a:gd name="T52" fmla="*/ 22 w 147"/>
                            <a:gd name="T53" fmla="*/ 34 h 128"/>
                            <a:gd name="T54" fmla="*/ 13 w 147"/>
                            <a:gd name="T55" fmla="*/ 45 h 128"/>
                            <a:gd name="T56" fmla="*/ 4 w 147"/>
                            <a:gd name="T57" fmla="*/ 63 h 128"/>
                            <a:gd name="T58" fmla="*/ 0 w 147"/>
                            <a:gd name="T59" fmla="*/ 73 h 128"/>
                            <a:gd name="T60" fmla="*/ 11 w 147"/>
                            <a:gd name="T61" fmla="*/ 77 h 128"/>
                            <a:gd name="T62" fmla="*/ 27 w 147"/>
                            <a:gd name="T63" fmla="*/ 67 h 128"/>
                            <a:gd name="T64" fmla="*/ 40 w 147"/>
                            <a:gd name="T65" fmla="*/ 77 h 128"/>
                            <a:gd name="T66" fmla="*/ 50 w 147"/>
                            <a:gd name="T67" fmla="*/ 94 h 128"/>
                            <a:gd name="T68" fmla="*/ 100 w 147"/>
                            <a:gd name="T69" fmla="*/ 123 h 128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  <a:gd name="T87" fmla="*/ 0 60000 65536"/>
                            <a:gd name="T88" fmla="*/ 0 60000 65536"/>
                            <a:gd name="T89" fmla="*/ 0 60000 65536"/>
                            <a:gd name="T90" fmla="*/ 0 60000 65536"/>
                            <a:gd name="T91" fmla="*/ 0 60000 65536"/>
                            <a:gd name="T92" fmla="*/ 0 60000 65536"/>
                            <a:gd name="T93" fmla="*/ 0 60000 65536"/>
                            <a:gd name="T94" fmla="*/ 0 60000 65536"/>
                            <a:gd name="T95" fmla="*/ 0 60000 65536"/>
                            <a:gd name="T96" fmla="*/ 0 60000 65536"/>
                            <a:gd name="T97" fmla="*/ 0 60000 65536"/>
                            <a:gd name="T98" fmla="*/ 0 60000 65536"/>
                            <a:gd name="T99" fmla="*/ 0 60000 65536"/>
                            <a:gd name="T100" fmla="*/ 0 60000 65536"/>
                            <a:gd name="T101" fmla="*/ 0 60000 65536"/>
                            <a:gd name="T102" fmla="*/ 0 60000 65536"/>
                            <a:gd name="T103" fmla="*/ 0 60000 65536"/>
                            <a:gd name="T104" fmla="*/ 0 60000 65536"/>
                          </a:gdLst>
                          <a:ahLst/>
                          <a:cxnLst>
                            <a:cxn ang="T70">
                              <a:pos x="T0" y="T1"/>
                            </a:cxn>
                            <a:cxn ang="T71">
                              <a:pos x="T2" y="T3"/>
                            </a:cxn>
                            <a:cxn ang="T72">
                              <a:pos x="T4" y="T5"/>
                            </a:cxn>
                            <a:cxn ang="T73">
                              <a:pos x="T6" y="T7"/>
                            </a:cxn>
                            <a:cxn ang="T74">
                              <a:pos x="T8" y="T9"/>
                            </a:cxn>
                            <a:cxn ang="T75">
                              <a:pos x="T10" y="T11"/>
                            </a:cxn>
                            <a:cxn ang="T76">
                              <a:pos x="T12" y="T13"/>
                            </a:cxn>
                            <a:cxn ang="T77">
                              <a:pos x="T14" y="T15"/>
                            </a:cxn>
                            <a:cxn ang="T78">
                              <a:pos x="T16" y="T17"/>
                            </a:cxn>
                            <a:cxn ang="T79">
                              <a:pos x="T18" y="T19"/>
                            </a:cxn>
                            <a:cxn ang="T80">
                              <a:pos x="T20" y="T21"/>
                            </a:cxn>
                            <a:cxn ang="T81">
                              <a:pos x="T22" y="T23"/>
                            </a:cxn>
                            <a:cxn ang="T82">
                              <a:pos x="T24" y="T25"/>
                            </a:cxn>
                            <a:cxn ang="T83">
                              <a:pos x="T26" y="T27"/>
                            </a:cxn>
                            <a:cxn ang="T84">
                              <a:pos x="T28" y="T29"/>
                            </a:cxn>
                            <a:cxn ang="T85">
                              <a:pos x="T30" y="T31"/>
                            </a:cxn>
                            <a:cxn ang="T86">
                              <a:pos x="T32" y="T33"/>
                            </a:cxn>
                            <a:cxn ang="T87">
                              <a:pos x="T34" y="T35"/>
                            </a:cxn>
                            <a:cxn ang="T88">
                              <a:pos x="T36" y="T37"/>
                            </a:cxn>
                            <a:cxn ang="T89">
                              <a:pos x="T38" y="T39"/>
                            </a:cxn>
                            <a:cxn ang="T90">
                              <a:pos x="T40" y="T41"/>
                            </a:cxn>
                            <a:cxn ang="T91">
                              <a:pos x="T42" y="T43"/>
                            </a:cxn>
                            <a:cxn ang="T92">
                              <a:pos x="T44" y="T45"/>
                            </a:cxn>
                            <a:cxn ang="T93">
                              <a:pos x="T46" y="T47"/>
                            </a:cxn>
                            <a:cxn ang="T94">
                              <a:pos x="T48" y="T49"/>
                            </a:cxn>
                            <a:cxn ang="T95">
                              <a:pos x="T50" y="T51"/>
                            </a:cxn>
                            <a:cxn ang="T96">
                              <a:pos x="T52" y="T53"/>
                            </a:cxn>
                            <a:cxn ang="T97">
                              <a:pos x="T54" y="T55"/>
                            </a:cxn>
                            <a:cxn ang="T98">
                              <a:pos x="T56" y="T57"/>
                            </a:cxn>
                            <a:cxn ang="T99">
                              <a:pos x="T58" y="T59"/>
                            </a:cxn>
                            <a:cxn ang="T100">
                              <a:pos x="T60" y="T61"/>
                            </a:cxn>
                            <a:cxn ang="T101">
                              <a:pos x="T62" y="T63"/>
                            </a:cxn>
                            <a:cxn ang="T102">
                              <a:pos x="T64" y="T65"/>
                            </a:cxn>
                            <a:cxn ang="T103">
                              <a:pos x="T66" y="T67"/>
                            </a:cxn>
                            <a:cxn ang="T104">
                              <a:pos x="T68" y="T69"/>
                            </a:cxn>
                          </a:cxnLst>
                          <a:rect l="0" t="0" r="r" b="b"/>
                          <a:pathLst>
                            <a:path w="147" h="128">
                              <a:moveTo>
                                <a:pt x="100" y="123"/>
                              </a:moveTo>
                              <a:lnTo>
                                <a:pt x="102" y="125"/>
                              </a:lnTo>
                              <a:lnTo>
                                <a:pt x="106" y="127"/>
                              </a:lnTo>
                              <a:lnTo>
                                <a:pt x="109" y="126"/>
                              </a:lnTo>
                              <a:lnTo>
                                <a:pt x="112" y="126"/>
                              </a:lnTo>
                              <a:lnTo>
                                <a:pt x="115" y="123"/>
                              </a:lnTo>
                              <a:lnTo>
                                <a:pt x="118" y="122"/>
                              </a:lnTo>
                              <a:lnTo>
                                <a:pt x="118" y="119"/>
                              </a:lnTo>
                              <a:lnTo>
                                <a:pt x="119" y="114"/>
                              </a:lnTo>
                              <a:lnTo>
                                <a:pt x="118" y="112"/>
                              </a:lnTo>
                              <a:lnTo>
                                <a:pt x="116" y="107"/>
                              </a:lnTo>
                              <a:lnTo>
                                <a:pt x="114" y="104"/>
                              </a:lnTo>
                              <a:lnTo>
                                <a:pt x="111" y="101"/>
                              </a:lnTo>
                              <a:lnTo>
                                <a:pt x="104" y="100"/>
                              </a:lnTo>
                              <a:lnTo>
                                <a:pt x="100" y="101"/>
                              </a:lnTo>
                              <a:lnTo>
                                <a:pt x="98" y="98"/>
                              </a:lnTo>
                              <a:lnTo>
                                <a:pt x="106" y="94"/>
                              </a:lnTo>
                              <a:lnTo>
                                <a:pt x="104" y="89"/>
                              </a:lnTo>
                              <a:lnTo>
                                <a:pt x="100" y="82"/>
                              </a:lnTo>
                              <a:lnTo>
                                <a:pt x="98" y="77"/>
                              </a:lnTo>
                              <a:lnTo>
                                <a:pt x="97" y="72"/>
                              </a:lnTo>
                              <a:lnTo>
                                <a:pt x="97" y="66"/>
                              </a:lnTo>
                              <a:lnTo>
                                <a:pt x="99" y="65"/>
                              </a:lnTo>
                              <a:lnTo>
                                <a:pt x="102" y="63"/>
                              </a:lnTo>
                              <a:lnTo>
                                <a:pt x="108" y="60"/>
                              </a:lnTo>
                              <a:lnTo>
                                <a:pt x="116" y="57"/>
                              </a:lnTo>
                              <a:lnTo>
                                <a:pt x="143" y="56"/>
                              </a:lnTo>
                              <a:lnTo>
                                <a:pt x="145" y="48"/>
                              </a:lnTo>
                              <a:lnTo>
                                <a:pt x="145" y="45"/>
                              </a:lnTo>
                              <a:lnTo>
                                <a:pt x="146" y="41"/>
                              </a:lnTo>
                              <a:lnTo>
                                <a:pt x="146" y="36"/>
                              </a:lnTo>
                              <a:lnTo>
                                <a:pt x="145" y="30"/>
                              </a:lnTo>
                              <a:lnTo>
                                <a:pt x="143" y="26"/>
                              </a:lnTo>
                              <a:lnTo>
                                <a:pt x="141" y="24"/>
                              </a:lnTo>
                              <a:lnTo>
                                <a:pt x="138" y="19"/>
                              </a:lnTo>
                              <a:lnTo>
                                <a:pt x="135" y="16"/>
                              </a:lnTo>
                              <a:lnTo>
                                <a:pt x="130" y="14"/>
                              </a:lnTo>
                              <a:lnTo>
                                <a:pt x="126" y="12"/>
                              </a:lnTo>
                              <a:lnTo>
                                <a:pt x="118" y="8"/>
                              </a:lnTo>
                              <a:lnTo>
                                <a:pt x="109" y="7"/>
                              </a:lnTo>
                              <a:lnTo>
                                <a:pt x="103" y="6"/>
                              </a:lnTo>
                              <a:lnTo>
                                <a:pt x="97" y="2"/>
                              </a:lnTo>
                              <a:lnTo>
                                <a:pt x="90" y="0"/>
                              </a:lnTo>
                              <a:lnTo>
                                <a:pt x="84" y="1"/>
                              </a:lnTo>
                              <a:lnTo>
                                <a:pt x="76" y="0"/>
                              </a:lnTo>
                              <a:lnTo>
                                <a:pt x="68" y="2"/>
                              </a:lnTo>
                              <a:lnTo>
                                <a:pt x="63" y="5"/>
                              </a:lnTo>
                              <a:lnTo>
                                <a:pt x="58" y="9"/>
                              </a:lnTo>
                              <a:lnTo>
                                <a:pt x="55" y="14"/>
                              </a:lnTo>
                              <a:lnTo>
                                <a:pt x="51" y="19"/>
                              </a:lnTo>
                              <a:lnTo>
                                <a:pt x="46" y="19"/>
                              </a:lnTo>
                              <a:lnTo>
                                <a:pt x="37" y="22"/>
                              </a:lnTo>
                              <a:lnTo>
                                <a:pt x="30" y="25"/>
                              </a:lnTo>
                              <a:lnTo>
                                <a:pt x="22" y="34"/>
                              </a:lnTo>
                              <a:lnTo>
                                <a:pt x="16" y="39"/>
                              </a:lnTo>
                              <a:lnTo>
                                <a:pt x="13" y="45"/>
                              </a:lnTo>
                              <a:lnTo>
                                <a:pt x="9" y="53"/>
                              </a:lnTo>
                              <a:lnTo>
                                <a:pt x="4" y="63"/>
                              </a:lnTo>
                              <a:lnTo>
                                <a:pt x="1" y="68"/>
                              </a:lnTo>
                              <a:lnTo>
                                <a:pt x="0" y="73"/>
                              </a:lnTo>
                              <a:lnTo>
                                <a:pt x="4" y="85"/>
                              </a:lnTo>
                              <a:lnTo>
                                <a:pt x="11" y="77"/>
                              </a:lnTo>
                              <a:lnTo>
                                <a:pt x="23" y="67"/>
                              </a:lnTo>
                              <a:lnTo>
                                <a:pt x="27" y="67"/>
                              </a:lnTo>
                              <a:lnTo>
                                <a:pt x="34" y="70"/>
                              </a:lnTo>
                              <a:lnTo>
                                <a:pt x="40" y="77"/>
                              </a:lnTo>
                              <a:lnTo>
                                <a:pt x="46" y="83"/>
                              </a:lnTo>
                              <a:lnTo>
                                <a:pt x="50" y="94"/>
                              </a:lnTo>
                              <a:lnTo>
                                <a:pt x="58" y="107"/>
                              </a:lnTo>
                              <a:lnTo>
                                <a:pt x="100" y="123"/>
                              </a:lnTo>
                            </a:path>
                          </a:pathLst>
                        </a:custGeom>
                        <a:solidFill>
                          <a:srgbClr val="E0E0E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12700" cap="rnd" cmpd="sng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8608" name="Freeform 5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952" y="863"/>
                          <a:ext cx="98" cy="66"/>
                        </a:xfrm>
                        <a:custGeom>
                          <a:avLst/>
                          <a:gdLst>
                            <a:gd name="T0" fmla="*/ 97 w 98"/>
                            <a:gd name="T1" fmla="*/ 26 h 66"/>
                            <a:gd name="T2" fmla="*/ 95 w 98"/>
                            <a:gd name="T3" fmla="*/ 19 h 66"/>
                            <a:gd name="T4" fmla="*/ 93 w 98"/>
                            <a:gd name="T5" fmla="*/ 15 h 66"/>
                            <a:gd name="T6" fmla="*/ 88 w 98"/>
                            <a:gd name="T7" fmla="*/ 12 h 66"/>
                            <a:gd name="T8" fmla="*/ 84 w 98"/>
                            <a:gd name="T9" fmla="*/ 7 h 66"/>
                            <a:gd name="T10" fmla="*/ 80 w 98"/>
                            <a:gd name="T11" fmla="*/ 5 h 66"/>
                            <a:gd name="T12" fmla="*/ 75 w 98"/>
                            <a:gd name="T13" fmla="*/ 3 h 66"/>
                            <a:gd name="T14" fmla="*/ 69 w 98"/>
                            <a:gd name="T15" fmla="*/ 0 h 66"/>
                            <a:gd name="T16" fmla="*/ 60 w 98"/>
                            <a:gd name="T17" fmla="*/ 1 h 66"/>
                            <a:gd name="T18" fmla="*/ 49 w 98"/>
                            <a:gd name="T19" fmla="*/ 2 h 66"/>
                            <a:gd name="T20" fmla="*/ 35 w 98"/>
                            <a:gd name="T21" fmla="*/ 5 h 66"/>
                            <a:gd name="T22" fmla="*/ 27 w 98"/>
                            <a:gd name="T23" fmla="*/ 7 h 66"/>
                            <a:gd name="T24" fmla="*/ 22 w 98"/>
                            <a:gd name="T25" fmla="*/ 10 h 66"/>
                            <a:gd name="T26" fmla="*/ 16 w 98"/>
                            <a:gd name="T27" fmla="*/ 15 h 66"/>
                            <a:gd name="T28" fmla="*/ 11 w 98"/>
                            <a:gd name="T29" fmla="*/ 20 h 66"/>
                            <a:gd name="T30" fmla="*/ 6 w 98"/>
                            <a:gd name="T31" fmla="*/ 24 h 66"/>
                            <a:gd name="T32" fmla="*/ 0 w 98"/>
                            <a:gd name="T33" fmla="*/ 28 h 66"/>
                            <a:gd name="T34" fmla="*/ 1 w 98"/>
                            <a:gd name="T35" fmla="*/ 31 h 66"/>
                            <a:gd name="T36" fmla="*/ 3 w 98"/>
                            <a:gd name="T37" fmla="*/ 36 h 66"/>
                            <a:gd name="T38" fmla="*/ 4 w 98"/>
                            <a:gd name="T39" fmla="*/ 37 h 66"/>
                            <a:gd name="T40" fmla="*/ 40 w 98"/>
                            <a:gd name="T41" fmla="*/ 65 h 66"/>
                            <a:gd name="T42" fmla="*/ 69 w 98"/>
                            <a:gd name="T43" fmla="*/ 60 h 66"/>
                            <a:gd name="T44" fmla="*/ 70 w 98"/>
                            <a:gd name="T45" fmla="*/ 44 h 66"/>
                            <a:gd name="T46" fmla="*/ 71 w 98"/>
                            <a:gd name="T47" fmla="*/ 42 h 66"/>
                            <a:gd name="T48" fmla="*/ 73 w 98"/>
                            <a:gd name="T49" fmla="*/ 39 h 66"/>
                            <a:gd name="T50" fmla="*/ 77 w 98"/>
                            <a:gd name="T51" fmla="*/ 34 h 66"/>
                            <a:gd name="T52" fmla="*/ 85 w 98"/>
                            <a:gd name="T53" fmla="*/ 33 h 66"/>
                            <a:gd name="T54" fmla="*/ 93 w 98"/>
                            <a:gd name="T55" fmla="*/ 30 h 66"/>
                            <a:gd name="T56" fmla="*/ 97 w 98"/>
                            <a:gd name="T57" fmla="*/ 26 h 66"/>
                            <a:gd name="T58" fmla="*/ 0 60000 65536"/>
                            <a:gd name="T59" fmla="*/ 0 60000 65536"/>
                            <a:gd name="T60" fmla="*/ 0 60000 65536"/>
                            <a:gd name="T61" fmla="*/ 0 60000 65536"/>
                            <a:gd name="T62" fmla="*/ 0 60000 65536"/>
                            <a:gd name="T63" fmla="*/ 0 60000 65536"/>
                            <a:gd name="T64" fmla="*/ 0 60000 65536"/>
                            <a:gd name="T65" fmla="*/ 0 60000 6553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</a:gdLst>
                          <a:ahLst/>
                          <a:cxnLst>
                            <a:cxn ang="T58">
                              <a:pos x="T0" y="T1"/>
                            </a:cxn>
                            <a:cxn ang="T59">
                              <a:pos x="T2" y="T3"/>
                            </a:cxn>
                            <a:cxn ang="T60">
                              <a:pos x="T4" y="T5"/>
                            </a:cxn>
                            <a:cxn ang="T61">
                              <a:pos x="T6" y="T7"/>
                            </a:cxn>
                            <a:cxn ang="T62">
                              <a:pos x="T8" y="T9"/>
                            </a:cxn>
                            <a:cxn ang="T63">
                              <a:pos x="T10" y="T11"/>
                            </a:cxn>
                            <a:cxn ang="T64">
                              <a:pos x="T12" y="T13"/>
                            </a:cxn>
                            <a:cxn ang="T65">
                              <a:pos x="T14" y="T15"/>
                            </a:cxn>
                            <a:cxn ang="T66">
                              <a:pos x="T16" y="T17"/>
                            </a:cxn>
                            <a:cxn ang="T67">
                              <a:pos x="T18" y="T19"/>
                            </a:cxn>
                            <a:cxn ang="T68">
                              <a:pos x="T20" y="T21"/>
                            </a:cxn>
                            <a:cxn ang="T69">
                              <a:pos x="T22" y="T23"/>
                            </a:cxn>
                            <a:cxn ang="T70">
                              <a:pos x="T24" y="T25"/>
                            </a:cxn>
                            <a:cxn ang="T71">
                              <a:pos x="T26" y="T27"/>
                            </a:cxn>
                            <a:cxn ang="T72">
                              <a:pos x="T28" y="T29"/>
                            </a:cxn>
                            <a:cxn ang="T73">
                              <a:pos x="T30" y="T31"/>
                            </a:cxn>
                            <a:cxn ang="T74">
                              <a:pos x="T32" y="T33"/>
                            </a:cxn>
                            <a:cxn ang="T75">
                              <a:pos x="T34" y="T35"/>
                            </a:cxn>
                            <a:cxn ang="T76">
                              <a:pos x="T36" y="T37"/>
                            </a:cxn>
                            <a:cxn ang="T77">
                              <a:pos x="T38" y="T39"/>
                            </a:cxn>
                            <a:cxn ang="T78">
                              <a:pos x="T40" y="T41"/>
                            </a:cxn>
                            <a:cxn ang="T79">
                              <a:pos x="T42" y="T43"/>
                            </a:cxn>
                            <a:cxn ang="T80">
                              <a:pos x="T44" y="T45"/>
                            </a:cxn>
                            <a:cxn ang="T81">
                              <a:pos x="T46" y="T47"/>
                            </a:cxn>
                            <a:cxn ang="T82">
                              <a:pos x="T48" y="T49"/>
                            </a:cxn>
                            <a:cxn ang="T83">
                              <a:pos x="T50" y="T51"/>
                            </a:cxn>
                            <a:cxn ang="T84">
                              <a:pos x="T52" y="T53"/>
                            </a:cxn>
                            <a:cxn ang="T85">
                              <a:pos x="T54" y="T55"/>
                            </a:cxn>
                            <a:cxn ang="T86">
                              <a:pos x="T56" y="T57"/>
                            </a:cxn>
                          </a:cxnLst>
                          <a:rect l="0" t="0" r="r" b="b"/>
                          <a:pathLst>
                            <a:path w="98" h="66">
                              <a:moveTo>
                                <a:pt x="97" y="26"/>
                              </a:moveTo>
                              <a:lnTo>
                                <a:pt x="95" y="19"/>
                              </a:lnTo>
                              <a:lnTo>
                                <a:pt x="93" y="15"/>
                              </a:lnTo>
                              <a:lnTo>
                                <a:pt x="88" y="12"/>
                              </a:lnTo>
                              <a:lnTo>
                                <a:pt x="84" y="7"/>
                              </a:lnTo>
                              <a:lnTo>
                                <a:pt x="80" y="5"/>
                              </a:lnTo>
                              <a:lnTo>
                                <a:pt x="75" y="3"/>
                              </a:lnTo>
                              <a:lnTo>
                                <a:pt x="69" y="0"/>
                              </a:lnTo>
                              <a:lnTo>
                                <a:pt x="60" y="1"/>
                              </a:lnTo>
                              <a:lnTo>
                                <a:pt x="49" y="2"/>
                              </a:lnTo>
                              <a:lnTo>
                                <a:pt x="35" y="5"/>
                              </a:lnTo>
                              <a:lnTo>
                                <a:pt x="27" y="7"/>
                              </a:lnTo>
                              <a:lnTo>
                                <a:pt x="22" y="10"/>
                              </a:lnTo>
                              <a:lnTo>
                                <a:pt x="16" y="15"/>
                              </a:lnTo>
                              <a:lnTo>
                                <a:pt x="11" y="20"/>
                              </a:lnTo>
                              <a:lnTo>
                                <a:pt x="6" y="24"/>
                              </a:lnTo>
                              <a:lnTo>
                                <a:pt x="0" y="28"/>
                              </a:lnTo>
                              <a:lnTo>
                                <a:pt x="1" y="31"/>
                              </a:lnTo>
                              <a:lnTo>
                                <a:pt x="3" y="36"/>
                              </a:lnTo>
                              <a:lnTo>
                                <a:pt x="4" y="37"/>
                              </a:lnTo>
                              <a:lnTo>
                                <a:pt x="40" y="65"/>
                              </a:lnTo>
                              <a:lnTo>
                                <a:pt x="69" y="60"/>
                              </a:lnTo>
                              <a:lnTo>
                                <a:pt x="70" y="44"/>
                              </a:lnTo>
                              <a:lnTo>
                                <a:pt x="71" y="42"/>
                              </a:lnTo>
                              <a:lnTo>
                                <a:pt x="73" y="39"/>
                              </a:lnTo>
                              <a:lnTo>
                                <a:pt x="77" y="34"/>
                              </a:lnTo>
                              <a:lnTo>
                                <a:pt x="85" y="33"/>
                              </a:lnTo>
                              <a:lnTo>
                                <a:pt x="93" y="30"/>
                              </a:lnTo>
                              <a:lnTo>
                                <a:pt x="97" y="26"/>
                              </a:lnTo>
                            </a:path>
                          </a:pathLst>
                        </a:custGeom>
                        <a:solidFill>
                          <a:srgbClr val="8080FF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12700" cap="rnd" cmpd="sng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</p:grpSp>
                  <p:sp>
                    <p:nvSpPr>
                      <p:cNvPr id="18606" name="Oval 54"/>
                      <p:cNvSpPr>
                        <a:spLocks noChangeArrowheads="1"/>
                      </p:cNvSpPr>
                      <p:nvPr/>
                    </p:nvSpPr>
                    <p:spPr bwMode="auto">
                      <a:xfrm rot="21420000" flipH="1">
                        <a:off x="1007" y="889"/>
                        <a:ext cx="11" cy="12"/>
                      </a:xfrm>
                      <a:prstGeom prst="ellipse">
                        <a:avLst/>
                      </a:prstGeom>
                      <a:solidFill>
                        <a:srgbClr val="E0E0E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spcBef>
                            <a:spcPct val="20000"/>
                          </a:spcBef>
                          <a:buFont typeface="Arial" charset="0"/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Calibri" pitchFamily="34" charset="0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Font typeface="Arial" charset="0"/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Calibri" pitchFamily="34" charset="0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Font typeface="Arial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itchFamily="34" charset="0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Font typeface="Arial" charset="0"/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Calibri" pitchFamily="34" charset="0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Font typeface="Arial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itchFamily="34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tr-TR" altLang="tr-TR" sz="2400">
                          <a:latin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18593" name="Group 5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34" y="847"/>
                      <a:ext cx="137" cy="52"/>
                      <a:chOff x="934" y="847"/>
                      <a:chExt cx="137" cy="52"/>
                    </a:xfrm>
                  </p:grpSpPr>
                  <p:sp>
                    <p:nvSpPr>
                      <p:cNvPr id="18594" name="Line 56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045" y="886"/>
                        <a:ext cx="26" cy="1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C06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18595" name="Line 5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041" y="868"/>
                        <a:ext cx="25" cy="7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C06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18596" name="Line 58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037" y="859"/>
                        <a:ext cx="14" cy="1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C06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18597" name="Line 59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024" y="854"/>
                        <a:ext cx="10" cy="9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C06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18598" name="Line 6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012" y="849"/>
                        <a:ext cx="0" cy="1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C06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18599" name="Line 6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95" y="847"/>
                        <a:ext cx="3" cy="1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C06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18600" name="Line 6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85" y="859"/>
                        <a:ext cx="4" cy="4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C06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18601" name="Line 6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71" y="863"/>
                        <a:ext cx="6" cy="7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C06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18602" name="Line 6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55" y="874"/>
                        <a:ext cx="7" cy="1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C06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18603" name="Line 6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41" y="884"/>
                        <a:ext cx="7" cy="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C06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18604" name="Line 6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34" y="899"/>
                        <a:ext cx="10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C06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tr-TR"/>
                      </a:p>
                    </p:txBody>
                  </p:sp>
                </p:grpSp>
              </p:grpSp>
              <p:grpSp>
                <p:nvGrpSpPr>
                  <p:cNvPr id="18580" name="Group 67"/>
                  <p:cNvGrpSpPr>
                    <a:grpSpLocks/>
                  </p:cNvGrpSpPr>
                  <p:nvPr/>
                </p:nvGrpSpPr>
                <p:grpSpPr bwMode="auto">
                  <a:xfrm>
                    <a:off x="947" y="894"/>
                    <a:ext cx="97" cy="416"/>
                    <a:chOff x="947" y="894"/>
                    <a:chExt cx="97" cy="416"/>
                  </a:xfrm>
                </p:grpSpPr>
                <p:grpSp>
                  <p:nvGrpSpPr>
                    <p:cNvPr id="18581" name="Group 6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47" y="894"/>
                      <a:ext cx="97" cy="416"/>
                      <a:chOff x="947" y="894"/>
                      <a:chExt cx="97" cy="416"/>
                    </a:xfrm>
                  </p:grpSpPr>
                  <p:grpSp>
                    <p:nvGrpSpPr>
                      <p:cNvPr id="18586" name="Group 6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47" y="894"/>
                        <a:ext cx="97" cy="416"/>
                        <a:chOff x="947" y="894"/>
                        <a:chExt cx="97" cy="416"/>
                      </a:xfrm>
                    </p:grpSpPr>
                    <p:grpSp>
                      <p:nvGrpSpPr>
                        <p:cNvPr id="18588" name="Group 70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947" y="924"/>
                          <a:ext cx="97" cy="386"/>
                          <a:chOff x="947" y="924"/>
                          <a:chExt cx="97" cy="386"/>
                        </a:xfrm>
                      </p:grpSpPr>
                      <p:sp>
                        <p:nvSpPr>
                          <p:cNvPr id="18590" name="Freeform 71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947" y="924"/>
                            <a:ext cx="97" cy="386"/>
                          </a:xfrm>
                          <a:custGeom>
                            <a:avLst/>
                            <a:gdLst>
                              <a:gd name="T0" fmla="*/ 56 w 97"/>
                              <a:gd name="T1" fmla="*/ 0 h 386"/>
                              <a:gd name="T2" fmla="*/ 68 w 97"/>
                              <a:gd name="T3" fmla="*/ 2 h 386"/>
                              <a:gd name="T4" fmla="*/ 77 w 97"/>
                              <a:gd name="T5" fmla="*/ 6 h 386"/>
                              <a:gd name="T6" fmla="*/ 79 w 97"/>
                              <a:gd name="T7" fmla="*/ 15 h 386"/>
                              <a:gd name="T8" fmla="*/ 84 w 97"/>
                              <a:gd name="T9" fmla="*/ 29 h 386"/>
                              <a:gd name="T10" fmla="*/ 90 w 97"/>
                              <a:gd name="T11" fmla="*/ 42 h 386"/>
                              <a:gd name="T12" fmla="*/ 94 w 97"/>
                              <a:gd name="T13" fmla="*/ 55 h 386"/>
                              <a:gd name="T14" fmla="*/ 96 w 97"/>
                              <a:gd name="T15" fmla="*/ 71 h 386"/>
                              <a:gd name="T16" fmla="*/ 94 w 97"/>
                              <a:gd name="T17" fmla="*/ 89 h 386"/>
                              <a:gd name="T18" fmla="*/ 90 w 97"/>
                              <a:gd name="T19" fmla="*/ 101 h 386"/>
                              <a:gd name="T20" fmla="*/ 84 w 97"/>
                              <a:gd name="T21" fmla="*/ 116 h 386"/>
                              <a:gd name="T22" fmla="*/ 77 w 97"/>
                              <a:gd name="T23" fmla="*/ 120 h 386"/>
                              <a:gd name="T24" fmla="*/ 66 w 97"/>
                              <a:gd name="T25" fmla="*/ 123 h 386"/>
                              <a:gd name="T26" fmla="*/ 68 w 97"/>
                              <a:gd name="T27" fmla="*/ 139 h 386"/>
                              <a:gd name="T28" fmla="*/ 71 w 97"/>
                              <a:gd name="T29" fmla="*/ 156 h 386"/>
                              <a:gd name="T30" fmla="*/ 69 w 97"/>
                              <a:gd name="T31" fmla="*/ 168 h 386"/>
                              <a:gd name="T32" fmla="*/ 61 w 97"/>
                              <a:gd name="T33" fmla="*/ 185 h 386"/>
                              <a:gd name="T34" fmla="*/ 56 w 97"/>
                              <a:gd name="T35" fmla="*/ 200 h 386"/>
                              <a:gd name="T36" fmla="*/ 51 w 97"/>
                              <a:gd name="T37" fmla="*/ 221 h 386"/>
                              <a:gd name="T38" fmla="*/ 49 w 97"/>
                              <a:gd name="T39" fmla="*/ 247 h 386"/>
                              <a:gd name="T40" fmla="*/ 47 w 97"/>
                              <a:gd name="T41" fmla="*/ 269 h 386"/>
                              <a:gd name="T42" fmla="*/ 44 w 97"/>
                              <a:gd name="T43" fmla="*/ 316 h 386"/>
                              <a:gd name="T44" fmla="*/ 41 w 97"/>
                              <a:gd name="T45" fmla="*/ 363 h 386"/>
                              <a:gd name="T46" fmla="*/ 0 w 97"/>
                              <a:gd name="T47" fmla="*/ 385 h 386"/>
                              <a:gd name="T48" fmla="*/ 3 w 97"/>
                              <a:gd name="T49" fmla="*/ 368 h 386"/>
                              <a:gd name="T50" fmla="*/ 5 w 97"/>
                              <a:gd name="T51" fmla="*/ 331 h 386"/>
                              <a:gd name="T52" fmla="*/ 6 w 97"/>
                              <a:gd name="T53" fmla="*/ 279 h 386"/>
                              <a:gd name="T54" fmla="*/ 12 w 97"/>
                              <a:gd name="T55" fmla="*/ 226 h 386"/>
                              <a:gd name="T56" fmla="*/ 17 w 97"/>
                              <a:gd name="T57" fmla="*/ 168 h 386"/>
                              <a:gd name="T58" fmla="*/ 19 w 97"/>
                              <a:gd name="T59" fmla="*/ 136 h 386"/>
                              <a:gd name="T60" fmla="*/ 24 w 97"/>
                              <a:gd name="T61" fmla="*/ 120 h 386"/>
                              <a:gd name="T62" fmla="*/ 24 w 97"/>
                              <a:gd name="T63" fmla="*/ 99 h 386"/>
                              <a:gd name="T64" fmla="*/ 27 w 97"/>
                              <a:gd name="T65" fmla="*/ 69 h 386"/>
                              <a:gd name="T66" fmla="*/ 32 w 97"/>
                              <a:gd name="T67" fmla="*/ 34 h 386"/>
                              <a:gd name="T68" fmla="*/ 38 w 97"/>
                              <a:gd name="T69" fmla="*/ 20 h 386"/>
                              <a:gd name="T70" fmla="*/ 49 w 97"/>
                              <a:gd name="T71" fmla="*/ 4 h 386"/>
                              <a:gd name="T72" fmla="*/ 0 60000 65536"/>
                              <a:gd name="T73" fmla="*/ 0 60000 65536"/>
                              <a:gd name="T74" fmla="*/ 0 60000 65536"/>
                              <a:gd name="T75" fmla="*/ 0 60000 65536"/>
                              <a:gd name="T76" fmla="*/ 0 60000 65536"/>
                              <a:gd name="T77" fmla="*/ 0 60000 65536"/>
                              <a:gd name="T78" fmla="*/ 0 60000 65536"/>
                              <a:gd name="T79" fmla="*/ 0 60000 65536"/>
                              <a:gd name="T80" fmla="*/ 0 60000 65536"/>
                              <a:gd name="T81" fmla="*/ 0 60000 65536"/>
                              <a:gd name="T82" fmla="*/ 0 60000 65536"/>
                              <a:gd name="T83" fmla="*/ 0 60000 65536"/>
                              <a:gd name="T84" fmla="*/ 0 60000 65536"/>
                              <a:gd name="T85" fmla="*/ 0 60000 65536"/>
                              <a:gd name="T86" fmla="*/ 0 60000 65536"/>
                              <a:gd name="T87" fmla="*/ 0 60000 65536"/>
                              <a:gd name="T88" fmla="*/ 0 60000 65536"/>
                              <a:gd name="T89" fmla="*/ 0 60000 65536"/>
                              <a:gd name="T90" fmla="*/ 0 60000 65536"/>
                              <a:gd name="T91" fmla="*/ 0 60000 65536"/>
                              <a:gd name="T92" fmla="*/ 0 60000 65536"/>
                              <a:gd name="T93" fmla="*/ 0 60000 65536"/>
                              <a:gd name="T94" fmla="*/ 0 60000 65536"/>
                              <a:gd name="T95" fmla="*/ 0 60000 65536"/>
                              <a:gd name="T96" fmla="*/ 0 60000 65536"/>
                              <a:gd name="T97" fmla="*/ 0 60000 65536"/>
                              <a:gd name="T98" fmla="*/ 0 60000 65536"/>
                              <a:gd name="T99" fmla="*/ 0 60000 65536"/>
                              <a:gd name="T100" fmla="*/ 0 60000 65536"/>
                              <a:gd name="T101" fmla="*/ 0 60000 65536"/>
                              <a:gd name="T102" fmla="*/ 0 60000 65536"/>
                              <a:gd name="T103" fmla="*/ 0 60000 65536"/>
                              <a:gd name="T104" fmla="*/ 0 60000 65536"/>
                              <a:gd name="T105" fmla="*/ 0 60000 65536"/>
                              <a:gd name="T106" fmla="*/ 0 60000 65536"/>
                              <a:gd name="T107" fmla="*/ 0 60000 65536"/>
                            </a:gdLst>
                            <a:ahLst/>
                            <a:cxnLst>
                              <a:cxn ang="T72">
                                <a:pos x="T0" y="T1"/>
                              </a:cxn>
                              <a:cxn ang="T73">
                                <a:pos x="T2" y="T3"/>
                              </a:cxn>
                              <a:cxn ang="T74">
                                <a:pos x="T4" y="T5"/>
                              </a:cxn>
                              <a:cxn ang="T75">
                                <a:pos x="T6" y="T7"/>
                              </a:cxn>
                              <a:cxn ang="T76">
                                <a:pos x="T8" y="T9"/>
                              </a:cxn>
                              <a:cxn ang="T77">
                                <a:pos x="T10" y="T11"/>
                              </a:cxn>
                              <a:cxn ang="T78">
                                <a:pos x="T12" y="T13"/>
                              </a:cxn>
                              <a:cxn ang="T79">
                                <a:pos x="T14" y="T15"/>
                              </a:cxn>
                              <a:cxn ang="T80">
                                <a:pos x="T16" y="T17"/>
                              </a:cxn>
                              <a:cxn ang="T81">
                                <a:pos x="T18" y="T19"/>
                              </a:cxn>
                              <a:cxn ang="T82">
                                <a:pos x="T20" y="T21"/>
                              </a:cxn>
                              <a:cxn ang="T83">
                                <a:pos x="T22" y="T23"/>
                              </a:cxn>
                              <a:cxn ang="T84">
                                <a:pos x="T24" y="T25"/>
                              </a:cxn>
                              <a:cxn ang="T85">
                                <a:pos x="T26" y="T27"/>
                              </a:cxn>
                              <a:cxn ang="T86">
                                <a:pos x="T28" y="T29"/>
                              </a:cxn>
                              <a:cxn ang="T87">
                                <a:pos x="T30" y="T31"/>
                              </a:cxn>
                              <a:cxn ang="T88">
                                <a:pos x="T32" y="T33"/>
                              </a:cxn>
                              <a:cxn ang="T89">
                                <a:pos x="T34" y="T35"/>
                              </a:cxn>
                              <a:cxn ang="T90">
                                <a:pos x="T36" y="T37"/>
                              </a:cxn>
                              <a:cxn ang="T91">
                                <a:pos x="T38" y="T39"/>
                              </a:cxn>
                              <a:cxn ang="T92">
                                <a:pos x="T40" y="T41"/>
                              </a:cxn>
                              <a:cxn ang="T93">
                                <a:pos x="T42" y="T43"/>
                              </a:cxn>
                              <a:cxn ang="T94">
                                <a:pos x="T44" y="T45"/>
                              </a:cxn>
                              <a:cxn ang="T95">
                                <a:pos x="T46" y="T47"/>
                              </a:cxn>
                              <a:cxn ang="T96">
                                <a:pos x="T48" y="T49"/>
                              </a:cxn>
                              <a:cxn ang="T97">
                                <a:pos x="T50" y="T51"/>
                              </a:cxn>
                              <a:cxn ang="T98">
                                <a:pos x="T52" y="T53"/>
                              </a:cxn>
                              <a:cxn ang="T99">
                                <a:pos x="T54" y="T55"/>
                              </a:cxn>
                              <a:cxn ang="T100">
                                <a:pos x="T56" y="T57"/>
                              </a:cxn>
                              <a:cxn ang="T101">
                                <a:pos x="T58" y="T59"/>
                              </a:cxn>
                              <a:cxn ang="T102">
                                <a:pos x="T60" y="T61"/>
                              </a:cxn>
                              <a:cxn ang="T103">
                                <a:pos x="T62" y="T63"/>
                              </a:cxn>
                              <a:cxn ang="T104">
                                <a:pos x="T64" y="T65"/>
                              </a:cxn>
                              <a:cxn ang="T105">
                                <a:pos x="T66" y="T67"/>
                              </a:cxn>
                              <a:cxn ang="T106">
                                <a:pos x="T68" y="T69"/>
                              </a:cxn>
                              <a:cxn ang="T107">
                                <a:pos x="T70" y="T71"/>
                              </a:cxn>
                            </a:cxnLst>
                            <a:rect l="0" t="0" r="r" b="b"/>
                            <a:pathLst>
                              <a:path w="97" h="386">
                                <a:moveTo>
                                  <a:pt x="53" y="0"/>
                                </a:moveTo>
                                <a:lnTo>
                                  <a:pt x="56" y="0"/>
                                </a:lnTo>
                                <a:lnTo>
                                  <a:pt x="62" y="1"/>
                                </a:lnTo>
                                <a:lnTo>
                                  <a:pt x="68" y="2"/>
                                </a:lnTo>
                                <a:lnTo>
                                  <a:pt x="73" y="2"/>
                                </a:lnTo>
                                <a:lnTo>
                                  <a:pt x="77" y="6"/>
                                </a:lnTo>
                                <a:lnTo>
                                  <a:pt x="78" y="9"/>
                                </a:lnTo>
                                <a:lnTo>
                                  <a:pt x="79" y="15"/>
                                </a:lnTo>
                                <a:lnTo>
                                  <a:pt x="82" y="19"/>
                                </a:lnTo>
                                <a:lnTo>
                                  <a:pt x="84" y="29"/>
                                </a:lnTo>
                                <a:lnTo>
                                  <a:pt x="88" y="38"/>
                                </a:lnTo>
                                <a:lnTo>
                                  <a:pt x="90" y="42"/>
                                </a:lnTo>
                                <a:lnTo>
                                  <a:pt x="92" y="49"/>
                                </a:lnTo>
                                <a:lnTo>
                                  <a:pt x="94" y="55"/>
                                </a:lnTo>
                                <a:lnTo>
                                  <a:pt x="96" y="64"/>
                                </a:lnTo>
                                <a:lnTo>
                                  <a:pt x="96" y="71"/>
                                </a:lnTo>
                                <a:lnTo>
                                  <a:pt x="95" y="80"/>
                                </a:lnTo>
                                <a:lnTo>
                                  <a:pt x="94" y="89"/>
                                </a:lnTo>
                                <a:lnTo>
                                  <a:pt x="93" y="96"/>
                                </a:lnTo>
                                <a:lnTo>
                                  <a:pt x="90" y="101"/>
                                </a:lnTo>
                                <a:lnTo>
                                  <a:pt x="89" y="108"/>
                                </a:lnTo>
                                <a:lnTo>
                                  <a:pt x="84" y="116"/>
                                </a:lnTo>
                                <a:lnTo>
                                  <a:pt x="81" y="119"/>
                                </a:lnTo>
                                <a:lnTo>
                                  <a:pt x="77" y="120"/>
                                </a:lnTo>
                                <a:lnTo>
                                  <a:pt x="70" y="123"/>
                                </a:lnTo>
                                <a:lnTo>
                                  <a:pt x="66" y="123"/>
                                </a:lnTo>
                                <a:lnTo>
                                  <a:pt x="67" y="132"/>
                                </a:lnTo>
                                <a:lnTo>
                                  <a:pt x="68" y="139"/>
                                </a:lnTo>
                                <a:lnTo>
                                  <a:pt x="69" y="148"/>
                                </a:lnTo>
                                <a:lnTo>
                                  <a:pt x="71" y="156"/>
                                </a:lnTo>
                                <a:lnTo>
                                  <a:pt x="70" y="164"/>
                                </a:lnTo>
                                <a:lnTo>
                                  <a:pt x="69" y="168"/>
                                </a:lnTo>
                                <a:lnTo>
                                  <a:pt x="66" y="175"/>
                                </a:lnTo>
                                <a:lnTo>
                                  <a:pt x="61" y="185"/>
                                </a:lnTo>
                                <a:lnTo>
                                  <a:pt x="60" y="193"/>
                                </a:lnTo>
                                <a:lnTo>
                                  <a:pt x="56" y="200"/>
                                </a:lnTo>
                                <a:lnTo>
                                  <a:pt x="54" y="209"/>
                                </a:lnTo>
                                <a:lnTo>
                                  <a:pt x="51" y="221"/>
                                </a:lnTo>
                                <a:lnTo>
                                  <a:pt x="51" y="236"/>
                                </a:lnTo>
                                <a:lnTo>
                                  <a:pt x="49" y="247"/>
                                </a:lnTo>
                                <a:lnTo>
                                  <a:pt x="49" y="257"/>
                                </a:lnTo>
                                <a:lnTo>
                                  <a:pt x="47" y="269"/>
                                </a:lnTo>
                                <a:lnTo>
                                  <a:pt x="46" y="290"/>
                                </a:lnTo>
                                <a:lnTo>
                                  <a:pt x="44" y="316"/>
                                </a:lnTo>
                                <a:lnTo>
                                  <a:pt x="43" y="341"/>
                                </a:lnTo>
                                <a:lnTo>
                                  <a:pt x="41" y="363"/>
                                </a:lnTo>
                                <a:lnTo>
                                  <a:pt x="41" y="378"/>
                                </a:lnTo>
                                <a:lnTo>
                                  <a:pt x="0" y="385"/>
                                </a:lnTo>
                                <a:lnTo>
                                  <a:pt x="2" y="374"/>
                                </a:lnTo>
                                <a:lnTo>
                                  <a:pt x="3" y="368"/>
                                </a:lnTo>
                                <a:lnTo>
                                  <a:pt x="3" y="359"/>
                                </a:lnTo>
                                <a:lnTo>
                                  <a:pt x="5" y="331"/>
                                </a:lnTo>
                                <a:lnTo>
                                  <a:pt x="6" y="301"/>
                                </a:lnTo>
                                <a:lnTo>
                                  <a:pt x="6" y="279"/>
                                </a:lnTo>
                                <a:lnTo>
                                  <a:pt x="9" y="257"/>
                                </a:lnTo>
                                <a:lnTo>
                                  <a:pt x="12" y="226"/>
                                </a:lnTo>
                                <a:lnTo>
                                  <a:pt x="16" y="198"/>
                                </a:lnTo>
                                <a:lnTo>
                                  <a:pt x="17" y="168"/>
                                </a:lnTo>
                                <a:lnTo>
                                  <a:pt x="18" y="146"/>
                                </a:lnTo>
                                <a:lnTo>
                                  <a:pt x="19" y="136"/>
                                </a:lnTo>
                                <a:lnTo>
                                  <a:pt x="23" y="126"/>
                                </a:lnTo>
                                <a:lnTo>
                                  <a:pt x="24" y="120"/>
                                </a:lnTo>
                                <a:lnTo>
                                  <a:pt x="25" y="112"/>
                                </a:lnTo>
                                <a:lnTo>
                                  <a:pt x="24" y="99"/>
                                </a:lnTo>
                                <a:lnTo>
                                  <a:pt x="25" y="85"/>
                                </a:lnTo>
                                <a:lnTo>
                                  <a:pt x="27" y="69"/>
                                </a:lnTo>
                                <a:lnTo>
                                  <a:pt x="30" y="51"/>
                                </a:lnTo>
                                <a:lnTo>
                                  <a:pt x="32" y="34"/>
                                </a:lnTo>
                                <a:lnTo>
                                  <a:pt x="35" y="30"/>
                                </a:lnTo>
                                <a:lnTo>
                                  <a:pt x="38" y="20"/>
                                </a:lnTo>
                                <a:lnTo>
                                  <a:pt x="43" y="10"/>
                                </a:lnTo>
                                <a:lnTo>
                                  <a:pt x="49" y="4"/>
                                </a:lnTo>
                                <a:lnTo>
                                  <a:pt x="53" y="0"/>
                                </a:lnTo>
                              </a:path>
                            </a:pathLst>
                          </a:custGeom>
                          <a:solidFill>
                            <a:srgbClr val="FFFF40"/>
                          </a:solidFill>
                          <a:ln>
                            <a:noFill/>
                          </a:ln>
                          <a:effectLst/>
                          <a:extLst>
                            <a:ext uri="{91240B29-F687-4F45-9708-019B960494DF}">
                              <a14:hiddenLine xmlns:a14="http://schemas.microsoft.com/office/drawing/2010/main" w="12700" cap="rnd" cmpd="sng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tr-TR"/>
                          </a:p>
                        </p:txBody>
                      </p:sp>
                      <p:sp>
                        <p:nvSpPr>
                          <p:cNvPr id="18591" name="Freeform 72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1019" y="933"/>
                            <a:ext cx="25" cy="36"/>
                          </a:xfrm>
                          <a:custGeom>
                            <a:avLst/>
                            <a:gdLst>
                              <a:gd name="T0" fmla="*/ 0 w 25"/>
                              <a:gd name="T1" fmla="*/ 0 h 36"/>
                              <a:gd name="T2" fmla="*/ 4 w 25"/>
                              <a:gd name="T3" fmla="*/ 4 h 36"/>
                              <a:gd name="T4" fmla="*/ 5 w 25"/>
                              <a:gd name="T5" fmla="*/ 6 h 36"/>
                              <a:gd name="T6" fmla="*/ 8 w 25"/>
                              <a:gd name="T7" fmla="*/ 7 h 36"/>
                              <a:gd name="T8" fmla="*/ 11 w 25"/>
                              <a:gd name="T9" fmla="*/ 8 h 36"/>
                              <a:gd name="T10" fmla="*/ 15 w 25"/>
                              <a:gd name="T11" fmla="*/ 7 h 36"/>
                              <a:gd name="T12" fmla="*/ 19 w 25"/>
                              <a:gd name="T13" fmla="*/ 8 h 36"/>
                              <a:gd name="T14" fmla="*/ 21 w 25"/>
                              <a:gd name="T15" fmla="*/ 11 h 36"/>
                              <a:gd name="T16" fmla="*/ 21 w 25"/>
                              <a:gd name="T17" fmla="*/ 13 h 36"/>
                              <a:gd name="T18" fmla="*/ 22 w 25"/>
                              <a:gd name="T19" fmla="*/ 15 h 36"/>
                              <a:gd name="T20" fmla="*/ 23 w 25"/>
                              <a:gd name="T21" fmla="*/ 18 h 36"/>
                              <a:gd name="T22" fmla="*/ 24 w 25"/>
                              <a:gd name="T23" fmla="*/ 23 h 36"/>
                              <a:gd name="T24" fmla="*/ 23 w 25"/>
                              <a:gd name="T25" fmla="*/ 25 h 36"/>
                              <a:gd name="T26" fmla="*/ 24 w 25"/>
                              <a:gd name="T27" fmla="*/ 28 h 36"/>
                              <a:gd name="T28" fmla="*/ 23 w 25"/>
                              <a:gd name="T29" fmla="*/ 30 h 36"/>
                              <a:gd name="T30" fmla="*/ 21 w 25"/>
                              <a:gd name="T31" fmla="*/ 34 h 36"/>
                              <a:gd name="T32" fmla="*/ 20 w 25"/>
                              <a:gd name="T33" fmla="*/ 35 h 36"/>
                              <a:gd name="T34" fmla="*/ 17 w 25"/>
                              <a:gd name="T35" fmla="*/ 33 h 36"/>
                              <a:gd name="T36" fmla="*/ 15 w 25"/>
                              <a:gd name="T37" fmla="*/ 34 h 36"/>
                              <a:gd name="T38" fmla="*/ 13 w 25"/>
                              <a:gd name="T39" fmla="*/ 35 h 36"/>
                              <a:gd name="T40" fmla="*/ 11 w 25"/>
                              <a:gd name="T41" fmla="*/ 33 h 36"/>
                              <a:gd name="T42" fmla="*/ 10 w 25"/>
                              <a:gd name="T43" fmla="*/ 31 h 36"/>
                              <a:gd name="T44" fmla="*/ 9 w 25"/>
                              <a:gd name="T45" fmla="*/ 27 h 36"/>
                              <a:gd name="T46" fmla="*/ 9 w 25"/>
                              <a:gd name="T47" fmla="*/ 23 h 36"/>
                              <a:gd name="T48" fmla="*/ 7 w 25"/>
                              <a:gd name="T49" fmla="*/ 22 h 36"/>
                              <a:gd name="T50" fmla="*/ 7 w 25"/>
                              <a:gd name="T51" fmla="*/ 20 h 36"/>
                              <a:gd name="T52" fmla="*/ 6 w 25"/>
                              <a:gd name="T53" fmla="*/ 16 h 36"/>
                              <a:gd name="T54" fmla="*/ 5 w 25"/>
                              <a:gd name="T55" fmla="*/ 13 h 36"/>
                              <a:gd name="T56" fmla="*/ 5 w 25"/>
                              <a:gd name="T57" fmla="*/ 10 h 36"/>
                              <a:gd name="T58" fmla="*/ 3 w 25"/>
                              <a:gd name="T59" fmla="*/ 7 h 36"/>
                              <a:gd name="T60" fmla="*/ 0 w 25"/>
                              <a:gd name="T61" fmla="*/ 0 h 36"/>
                              <a:gd name="T62" fmla="*/ 0 60000 65536"/>
                              <a:gd name="T63" fmla="*/ 0 60000 65536"/>
                              <a:gd name="T64" fmla="*/ 0 60000 65536"/>
                              <a:gd name="T65" fmla="*/ 0 60000 65536"/>
                              <a:gd name="T66" fmla="*/ 0 60000 65536"/>
                              <a:gd name="T67" fmla="*/ 0 60000 65536"/>
                              <a:gd name="T68" fmla="*/ 0 60000 65536"/>
                              <a:gd name="T69" fmla="*/ 0 60000 65536"/>
                              <a:gd name="T70" fmla="*/ 0 60000 65536"/>
                              <a:gd name="T71" fmla="*/ 0 60000 65536"/>
                              <a:gd name="T72" fmla="*/ 0 60000 65536"/>
                              <a:gd name="T73" fmla="*/ 0 60000 65536"/>
                              <a:gd name="T74" fmla="*/ 0 60000 65536"/>
                              <a:gd name="T75" fmla="*/ 0 60000 65536"/>
                              <a:gd name="T76" fmla="*/ 0 60000 65536"/>
                              <a:gd name="T77" fmla="*/ 0 60000 65536"/>
                              <a:gd name="T78" fmla="*/ 0 60000 65536"/>
                              <a:gd name="T79" fmla="*/ 0 60000 65536"/>
                              <a:gd name="T80" fmla="*/ 0 60000 65536"/>
                              <a:gd name="T81" fmla="*/ 0 60000 65536"/>
                              <a:gd name="T82" fmla="*/ 0 60000 65536"/>
                              <a:gd name="T83" fmla="*/ 0 60000 65536"/>
                              <a:gd name="T84" fmla="*/ 0 60000 65536"/>
                              <a:gd name="T85" fmla="*/ 0 60000 65536"/>
                              <a:gd name="T86" fmla="*/ 0 60000 65536"/>
                              <a:gd name="T87" fmla="*/ 0 60000 65536"/>
                              <a:gd name="T88" fmla="*/ 0 60000 65536"/>
                              <a:gd name="T89" fmla="*/ 0 60000 65536"/>
                              <a:gd name="T90" fmla="*/ 0 60000 65536"/>
                              <a:gd name="T91" fmla="*/ 0 60000 65536"/>
                              <a:gd name="T92" fmla="*/ 0 60000 65536"/>
                            </a:gdLst>
                            <a:ahLst/>
                            <a:cxnLst>
                              <a:cxn ang="T62">
                                <a:pos x="T0" y="T1"/>
                              </a:cxn>
                              <a:cxn ang="T63">
                                <a:pos x="T2" y="T3"/>
                              </a:cxn>
                              <a:cxn ang="T64">
                                <a:pos x="T4" y="T5"/>
                              </a:cxn>
                              <a:cxn ang="T65">
                                <a:pos x="T6" y="T7"/>
                              </a:cxn>
                              <a:cxn ang="T66">
                                <a:pos x="T8" y="T9"/>
                              </a:cxn>
                              <a:cxn ang="T67">
                                <a:pos x="T10" y="T11"/>
                              </a:cxn>
                              <a:cxn ang="T68">
                                <a:pos x="T12" y="T13"/>
                              </a:cxn>
                              <a:cxn ang="T69">
                                <a:pos x="T14" y="T15"/>
                              </a:cxn>
                              <a:cxn ang="T70">
                                <a:pos x="T16" y="T17"/>
                              </a:cxn>
                              <a:cxn ang="T71">
                                <a:pos x="T18" y="T19"/>
                              </a:cxn>
                              <a:cxn ang="T72">
                                <a:pos x="T20" y="T21"/>
                              </a:cxn>
                              <a:cxn ang="T73">
                                <a:pos x="T22" y="T23"/>
                              </a:cxn>
                              <a:cxn ang="T74">
                                <a:pos x="T24" y="T25"/>
                              </a:cxn>
                              <a:cxn ang="T75">
                                <a:pos x="T26" y="T27"/>
                              </a:cxn>
                              <a:cxn ang="T76">
                                <a:pos x="T28" y="T29"/>
                              </a:cxn>
                              <a:cxn ang="T77">
                                <a:pos x="T30" y="T31"/>
                              </a:cxn>
                              <a:cxn ang="T78">
                                <a:pos x="T32" y="T33"/>
                              </a:cxn>
                              <a:cxn ang="T79">
                                <a:pos x="T34" y="T35"/>
                              </a:cxn>
                              <a:cxn ang="T80">
                                <a:pos x="T36" y="T37"/>
                              </a:cxn>
                              <a:cxn ang="T81">
                                <a:pos x="T38" y="T39"/>
                              </a:cxn>
                              <a:cxn ang="T82">
                                <a:pos x="T40" y="T41"/>
                              </a:cxn>
                              <a:cxn ang="T83">
                                <a:pos x="T42" y="T43"/>
                              </a:cxn>
                              <a:cxn ang="T84">
                                <a:pos x="T44" y="T45"/>
                              </a:cxn>
                              <a:cxn ang="T85">
                                <a:pos x="T46" y="T47"/>
                              </a:cxn>
                              <a:cxn ang="T86">
                                <a:pos x="T48" y="T49"/>
                              </a:cxn>
                              <a:cxn ang="T87">
                                <a:pos x="T50" y="T51"/>
                              </a:cxn>
                              <a:cxn ang="T88">
                                <a:pos x="T52" y="T53"/>
                              </a:cxn>
                              <a:cxn ang="T89">
                                <a:pos x="T54" y="T55"/>
                              </a:cxn>
                              <a:cxn ang="T90">
                                <a:pos x="T56" y="T57"/>
                              </a:cxn>
                              <a:cxn ang="T91">
                                <a:pos x="T58" y="T59"/>
                              </a:cxn>
                              <a:cxn ang="T92">
                                <a:pos x="T60" y="T61"/>
                              </a:cxn>
                            </a:cxnLst>
                            <a:rect l="0" t="0" r="r" b="b"/>
                            <a:pathLst>
                              <a:path w="25" h="36">
                                <a:moveTo>
                                  <a:pt x="0" y="0"/>
                                </a:moveTo>
                                <a:lnTo>
                                  <a:pt x="4" y="4"/>
                                </a:lnTo>
                                <a:lnTo>
                                  <a:pt x="5" y="6"/>
                                </a:lnTo>
                                <a:lnTo>
                                  <a:pt x="8" y="7"/>
                                </a:lnTo>
                                <a:lnTo>
                                  <a:pt x="11" y="8"/>
                                </a:lnTo>
                                <a:lnTo>
                                  <a:pt x="15" y="7"/>
                                </a:lnTo>
                                <a:lnTo>
                                  <a:pt x="19" y="8"/>
                                </a:lnTo>
                                <a:lnTo>
                                  <a:pt x="21" y="11"/>
                                </a:lnTo>
                                <a:lnTo>
                                  <a:pt x="21" y="13"/>
                                </a:lnTo>
                                <a:lnTo>
                                  <a:pt x="22" y="15"/>
                                </a:lnTo>
                                <a:lnTo>
                                  <a:pt x="23" y="18"/>
                                </a:lnTo>
                                <a:lnTo>
                                  <a:pt x="24" y="23"/>
                                </a:lnTo>
                                <a:lnTo>
                                  <a:pt x="23" y="25"/>
                                </a:lnTo>
                                <a:lnTo>
                                  <a:pt x="24" y="28"/>
                                </a:lnTo>
                                <a:lnTo>
                                  <a:pt x="23" y="30"/>
                                </a:lnTo>
                                <a:lnTo>
                                  <a:pt x="21" y="34"/>
                                </a:lnTo>
                                <a:lnTo>
                                  <a:pt x="20" y="35"/>
                                </a:lnTo>
                                <a:lnTo>
                                  <a:pt x="17" y="33"/>
                                </a:lnTo>
                                <a:lnTo>
                                  <a:pt x="15" y="34"/>
                                </a:lnTo>
                                <a:lnTo>
                                  <a:pt x="13" y="35"/>
                                </a:lnTo>
                                <a:lnTo>
                                  <a:pt x="11" y="33"/>
                                </a:lnTo>
                                <a:lnTo>
                                  <a:pt x="10" y="31"/>
                                </a:lnTo>
                                <a:lnTo>
                                  <a:pt x="9" y="27"/>
                                </a:lnTo>
                                <a:lnTo>
                                  <a:pt x="9" y="23"/>
                                </a:lnTo>
                                <a:lnTo>
                                  <a:pt x="7" y="22"/>
                                </a:lnTo>
                                <a:lnTo>
                                  <a:pt x="7" y="20"/>
                                </a:lnTo>
                                <a:lnTo>
                                  <a:pt x="6" y="16"/>
                                </a:lnTo>
                                <a:lnTo>
                                  <a:pt x="5" y="13"/>
                                </a:lnTo>
                                <a:lnTo>
                                  <a:pt x="5" y="10"/>
                                </a:lnTo>
                                <a:lnTo>
                                  <a:pt x="3" y="7"/>
                                </a:lnTo>
                                <a:lnTo>
                                  <a:pt x="0" y="0"/>
                                </a:lnTo>
                              </a:path>
                            </a:pathLst>
                          </a:custGeom>
                          <a:solidFill>
                            <a:srgbClr val="FFE0C0"/>
                          </a:solidFill>
                          <a:ln>
                            <a:noFill/>
                          </a:ln>
                          <a:effectLst/>
                          <a:extLst>
                            <a:ext uri="{91240B29-F687-4F45-9708-019B960494DF}">
                              <a14:hiddenLine xmlns:a14="http://schemas.microsoft.com/office/drawing/2010/main" w="12700" cap="rnd" cmpd="sng">
                                <a:solidFill>
                                  <a:schemeClr val="tx1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tr-TR"/>
                          </a:p>
                        </p:txBody>
                      </p:sp>
                    </p:grpSp>
                    <p:sp>
                      <p:nvSpPr>
                        <p:cNvPr id="18589" name="Freeform 7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948" y="894"/>
                          <a:ext cx="70" cy="415"/>
                        </a:xfrm>
                        <a:custGeom>
                          <a:avLst/>
                          <a:gdLst>
                            <a:gd name="T0" fmla="*/ 12 w 70"/>
                            <a:gd name="T1" fmla="*/ 3 h 415"/>
                            <a:gd name="T2" fmla="*/ 16 w 70"/>
                            <a:gd name="T3" fmla="*/ 0 h 415"/>
                            <a:gd name="T4" fmla="*/ 20 w 70"/>
                            <a:gd name="T5" fmla="*/ 1 h 415"/>
                            <a:gd name="T6" fmla="*/ 27 w 70"/>
                            <a:gd name="T7" fmla="*/ 7 h 415"/>
                            <a:gd name="T8" fmla="*/ 33 w 70"/>
                            <a:gd name="T9" fmla="*/ 15 h 415"/>
                            <a:gd name="T10" fmla="*/ 36 w 70"/>
                            <a:gd name="T11" fmla="*/ 23 h 415"/>
                            <a:gd name="T12" fmla="*/ 39 w 70"/>
                            <a:gd name="T13" fmla="*/ 32 h 415"/>
                            <a:gd name="T14" fmla="*/ 44 w 70"/>
                            <a:gd name="T15" fmla="*/ 38 h 415"/>
                            <a:gd name="T16" fmla="*/ 50 w 70"/>
                            <a:gd name="T17" fmla="*/ 34 h 415"/>
                            <a:gd name="T18" fmla="*/ 53 w 70"/>
                            <a:gd name="T19" fmla="*/ 34 h 415"/>
                            <a:gd name="T20" fmla="*/ 58 w 70"/>
                            <a:gd name="T21" fmla="*/ 38 h 415"/>
                            <a:gd name="T22" fmla="*/ 64 w 70"/>
                            <a:gd name="T23" fmla="*/ 42 h 415"/>
                            <a:gd name="T24" fmla="*/ 67 w 70"/>
                            <a:gd name="T25" fmla="*/ 48 h 415"/>
                            <a:gd name="T26" fmla="*/ 68 w 70"/>
                            <a:gd name="T27" fmla="*/ 76 h 415"/>
                            <a:gd name="T28" fmla="*/ 55 w 70"/>
                            <a:gd name="T29" fmla="*/ 139 h 415"/>
                            <a:gd name="T30" fmla="*/ 61 w 70"/>
                            <a:gd name="T31" fmla="*/ 147 h 415"/>
                            <a:gd name="T32" fmla="*/ 52 w 70"/>
                            <a:gd name="T33" fmla="*/ 179 h 415"/>
                            <a:gd name="T34" fmla="*/ 46 w 70"/>
                            <a:gd name="T35" fmla="*/ 208 h 415"/>
                            <a:gd name="T36" fmla="*/ 40 w 70"/>
                            <a:gd name="T37" fmla="*/ 249 h 415"/>
                            <a:gd name="T38" fmla="*/ 36 w 70"/>
                            <a:gd name="T39" fmla="*/ 276 h 415"/>
                            <a:gd name="T40" fmla="*/ 31 w 70"/>
                            <a:gd name="T41" fmla="*/ 299 h 415"/>
                            <a:gd name="T42" fmla="*/ 27 w 70"/>
                            <a:gd name="T43" fmla="*/ 319 h 415"/>
                            <a:gd name="T44" fmla="*/ 25 w 70"/>
                            <a:gd name="T45" fmla="*/ 346 h 415"/>
                            <a:gd name="T46" fmla="*/ 23 w 70"/>
                            <a:gd name="T47" fmla="*/ 369 h 415"/>
                            <a:gd name="T48" fmla="*/ 24 w 70"/>
                            <a:gd name="T49" fmla="*/ 391 h 415"/>
                            <a:gd name="T50" fmla="*/ 22 w 70"/>
                            <a:gd name="T51" fmla="*/ 412 h 415"/>
                            <a:gd name="T52" fmla="*/ 3 w 70"/>
                            <a:gd name="T53" fmla="*/ 389 h 415"/>
                            <a:gd name="T54" fmla="*/ 3 w 70"/>
                            <a:gd name="T55" fmla="*/ 359 h 415"/>
                            <a:gd name="T56" fmla="*/ 5 w 70"/>
                            <a:gd name="T57" fmla="*/ 331 h 415"/>
                            <a:gd name="T58" fmla="*/ 8 w 70"/>
                            <a:gd name="T59" fmla="*/ 304 h 415"/>
                            <a:gd name="T60" fmla="*/ 10 w 70"/>
                            <a:gd name="T61" fmla="*/ 271 h 415"/>
                            <a:gd name="T62" fmla="*/ 12 w 70"/>
                            <a:gd name="T63" fmla="*/ 242 h 415"/>
                            <a:gd name="T64" fmla="*/ 16 w 70"/>
                            <a:gd name="T65" fmla="*/ 204 h 415"/>
                            <a:gd name="T66" fmla="*/ 19 w 70"/>
                            <a:gd name="T67" fmla="*/ 184 h 415"/>
                            <a:gd name="T68" fmla="*/ 21 w 70"/>
                            <a:gd name="T69" fmla="*/ 165 h 415"/>
                            <a:gd name="T70" fmla="*/ 24 w 70"/>
                            <a:gd name="T71" fmla="*/ 146 h 415"/>
                            <a:gd name="T72" fmla="*/ 23 w 70"/>
                            <a:gd name="T73" fmla="*/ 128 h 415"/>
                            <a:gd name="T74" fmla="*/ 22 w 70"/>
                            <a:gd name="T75" fmla="*/ 114 h 415"/>
                            <a:gd name="T76" fmla="*/ 24 w 70"/>
                            <a:gd name="T77" fmla="*/ 104 h 415"/>
                            <a:gd name="T78" fmla="*/ 27 w 70"/>
                            <a:gd name="T79" fmla="*/ 88 h 415"/>
                            <a:gd name="T80" fmla="*/ 31 w 70"/>
                            <a:gd name="T81" fmla="*/ 71 h 415"/>
                            <a:gd name="T82" fmla="*/ 31 w 70"/>
                            <a:gd name="T83" fmla="*/ 63 h 415"/>
                            <a:gd name="T84" fmla="*/ 31 w 70"/>
                            <a:gd name="T85" fmla="*/ 56 h 415"/>
                            <a:gd name="T86" fmla="*/ 26 w 70"/>
                            <a:gd name="T87" fmla="*/ 47 h 415"/>
                            <a:gd name="T88" fmla="*/ 22 w 70"/>
                            <a:gd name="T89" fmla="*/ 37 h 415"/>
                            <a:gd name="T90" fmla="*/ 18 w 70"/>
                            <a:gd name="T91" fmla="*/ 28 h 415"/>
                            <a:gd name="T92" fmla="*/ 11 w 70"/>
                            <a:gd name="T93" fmla="*/ 22 h 415"/>
                            <a:gd name="T94" fmla="*/ 4 w 70"/>
                            <a:gd name="T95" fmla="*/ 20 h 415"/>
                            <a:gd name="T96" fmla="*/ 0 w 70"/>
                            <a:gd name="T97" fmla="*/ 19 h 415"/>
                            <a:gd name="T98" fmla="*/ 0 60000 65536"/>
                            <a:gd name="T99" fmla="*/ 0 60000 65536"/>
                            <a:gd name="T100" fmla="*/ 0 60000 65536"/>
                            <a:gd name="T101" fmla="*/ 0 60000 65536"/>
                            <a:gd name="T102" fmla="*/ 0 60000 65536"/>
                            <a:gd name="T103" fmla="*/ 0 60000 65536"/>
                            <a:gd name="T104" fmla="*/ 0 60000 65536"/>
                            <a:gd name="T105" fmla="*/ 0 60000 65536"/>
                            <a:gd name="T106" fmla="*/ 0 60000 65536"/>
                            <a:gd name="T107" fmla="*/ 0 60000 65536"/>
                            <a:gd name="T108" fmla="*/ 0 60000 65536"/>
                            <a:gd name="T109" fmla="*/ 0 60000 65536"/>
                            <a:gd name="T110" fmla="*/ 0 60000 65536"/>
                            <a:gd name="T111" fmla="*/ 0 60000 65536"/>
                            <a:gd name="T112" fmla="*/ 0 60000 65536"/>
                            <a:gd name="T113" fmla="*/ 0 60000 65536"/>
                            <a:gd name="T114" fmla="*/ 0 60000 65536"/>
                            <a:gd name="T115" fmla="*/ 0 60000 65536"/>
                            <a:gd name="T116" fmla="*/ 0 60000 65536"/>
                            <a:gd name="T117" fmla="*/ 0 60000 65536"/>
                            <a:gd name="T118" fmla="*/ 0 60000 65536"/>
                            <a:gd name="T119" fmla="*/ 0 60000 65536"/>
                            <a:gd name="T120" fmla="*/ 0 60000 65536"/>
                            <a:gd name="T121" fmla="*/ 0 60000 65536"/>
                            <a:gd name="T122" fmla="*/ 0 60000 65536"/>
                            <a:gd name="T123" fmla="*/ 0 60000 65536"/>
                            <a:gd name="T124" fmla="*/ 0 60000 65536"/>
                            <a:gd name="T125" fmla="*/ 0 60000 65536"/>
                            <a:gd name="T126" fmla="*/ 0 60000 65536"/>
                            <a:gd name="T127" fmla="*/ 0 60000 65536"/>
                            <a:gd name="T128" fmla="*/ 0 60000 65536"/>
                            <a:gd name="T129" fmla="*/ 0 60000 65536"/>
                            <a:gd name="T130" fmla="*/ 0 60000 65536"/>
                            <a:gd name="T131" fmla="*/ 0 60000 65536"/>
                            <a:gd name="T132" fmla="*/ 0 60000 65536"/>
                            <a:gd name="T133" fmla="*/ 0 60000 65536"/>
                            <a:gd name="T134" fmla="*/ 0 60000 65536"/>
                            <a:gd name="T135" fmla="*/ 0 60000 65536"/>
                            <a:gd name="T136" fmla="*/ 0 60000 65536"/>
                            <a:gd name="T137" fmla="*/ 0 60000 65536"/>
                            <a:gd name="T138" fmla="*/ 0 60000 65536"/>
                            <a:gd name="T139" fmla="*/ 0 60000 65536"/>
                            <a:gd name="T140" fmla="*/ 0 60000 65536"/>
                            <a:gd name="T141" fmla="*/ 0 60000 65536"/>
                            <a:gd name="T142" fmla="*/ 0 60000 65536"/>
                            <a:gd name="T143" fmla="*/ 0 60000 65536"/>
                            <a:gd name="T144" fmla="*/ 0 60000 65536"/>
                            <a:gd name="T145" fmla="*/ 0 60000 65536"/>
                            <a:gd name="T146" fmla="*/ 0 60000 65536"/>
                          </a:gdLst>
                          <a:ahLst/>
                          <a:cxnLst>
                            <a:cxn ang="T98">
                              <a:pos x="T0" y="T1"/>
                            </a:cxn>
                            <a:cxn ang="T99">
                              <a:pos x="T2" y="T3"/>
                            </a:cxn>
                            <a:cxn ang="T100">
                              <a:pos x="T4" y="T5"/>
                            </a:cxn>
                            <a:cxn ang="T101">
                              <a:pos x="T6" y="T7"/>
                            </a:cxn>
                            <a:cxn ang="T102">
                              <a:pos x="T8" y="T9"/>
                            </a:cxn>
                            <a:cxn ang="T103">
                              <a:pos x="T10" y="T11"/>
                            </a:cxn>
                            <a:cxn ang="T104">
                              <a:pos x="T12" y="T13"/>
                            </a:cxn>
                            <a:cxn ang="T105">
                              <a:pos x="T14" y="T15"/>
                            </a:cxn>
                            <a:cxn ang="T106">
                              <a:pos x="T16" y="T17"/>
                            </a:cxn>
                            <a:cxn ang="T107">
                              <a:pos x="T18" y="T19"/>
                            </a:cxn>
                            <a:cxn ang="T108">
                              <a:pos x="T20" y="T21"/>
                            </a:cxn>
                            <a:cxn ang="T109">
                              <a:pos x="T22" y="T23"/>
                            </a:cxn>
                            <a:cxn ang="T110">
                              <a:pos x="T24" y="T25"/>
                            </a:cxn>
                            <a:cxn ang="T111">
                              <a:pos x="T26" y="T27"/>
                            </a:cxn>
                            <a:cxn ang="T112">
                              <a:pos x="T28" y="T29"/>
                            </a:cxn>
                            <a:cxn ang="T113">
                              <a:pos x="T30" y="T31"/>
                            </a:cxn>
                            <a:cxn ang="T114">
                              <a:pos x="T32" y="T33"/>
                            </a:cxn>
                            <a:cxn ang="T115">
                              <a:pos x="T34" y="T35"/>
                            </a:cxn>
                            <a:cxn ang="T116">
                              <a:pos x="T36" y="T37"/>
                            </a:cxn>
                            <a:cxn ang="T117">
                              <a:pos x="T38" y="T39"/>
                            </a:cxn>
                            <a:cxn ang="T118">
                              <a:pos x="T40" y="T41"/>
                            </a:cxn>
                            <a:cxn ang="T119">
                              <a:pos x="T42" y="T43"/>
                            </a:cxn>
                            <a:cxn ang="T120">
                              <a:pos x="T44" y="T45"/>
                            </a:cxn>
                            <a:cxn ang="T121">
                              <a:pos x="T46" y="T47"/>
                            </a:cxn>
                            <a:cxn ang="T122">
                              <a:pos x="T48" y="T49"/>
                            </a:cxn>
                            <a:cxn ang="T123">
                              <a:pos x="T50" y="T51"/>
                            </a:cxn>
                            <a:cxn ang="T124">
                              <a:pos x="T52" y="T53"/>
                            </a:cxn>
                            <a:cxn ang="T125">
                              <a:pos x="T54" y="T55"/>
                            </a:cxn>
                            <a:cxn ang="T126">
                              <a:pos x="T56" y="T57"/>
                            </a:cxn>
                            <a:cxn ang="T127">
                              <a:pos x="T58" y="T59"/>
                            </a:cxn>
                            <a:cxn ang="T128">
                              <a:pos x="T60" y="T61"/>
                            </a:cxn>
                            <a:cxn ang="T129">
                              <a:pos x="T62" y="T63"/>
                            </a:cxn>
                            <a:cxn ang="T130">
                              <a:pos x="T64" y="T65"/>
                            </a:cxn>
                            <a:cxn ang="T131">
                              <a:pos x="T66" y="T67"/>
                            </a:cxn>
                            <a:cxn ang="T132">
                              <a:pos x="T68" y="T69"/>
                            </a:cxn>
                            <a:cxn ang="T133">
                              <a:pos x="T70" y="T71"/>
                            </a:cxn>
                            <a:cxn ang="T134">
                              <a:pos x="T72" y="T73"/>
                            </a:cxn>
                            <a:cxn ang="T135">
                              <a:pos x="T74" y="T75"/>
                            </a:cxn>
                            <a:cxn ang="T136">
                              <a:pos x="T76" y="T77"/>
                            </a:cxn>
                            <a:cxn ang="T137">
                              <a:pos x="T78" y="T79"/>
                            </a:cxn>
                            <a:cxn ang="T138">
                              <a:pos x="T80" y="T81"/>
                            </a:cxn>
                            <a:cxn ang="T139">
                              <a:pos x="T82" y="T83"/>
                            </a:cxn>
                            <a:cxn ang="T140">
                              <a:pos x="T84" y="T85"/>
                            </a:cxn>
                            <a:cxn ang="T141">
                              <a:pos x="T86" y="T87"/>
                            </a:cxn>
                            <a:cxn ang="T142">
                              <a:pos x="T88" y="T89"/>
                            </a:cxn>
                            <a:cxn ang="T143">
                              <a:pos x="T90" y="T91"/>
                            </a:cxn>
                            <a:cxn ang="T144">
                              <a:pos x="T92" y="T93"/>
                            </a:cxn>
                            <a:cxn ang="T145">
                              <a:pos x="T94" y="T95"/>
                            </a:cxn>
                            <a:cxn ang="T146">
                              <a:pos x="T96" y="T97"/>
                            </a:cxn>
                          </a:cxnLst>
                          <a:rect l="0" t="0" r="r" b="b"/>
                          <a:pathLst>
                            <a:path w="70" h="415">
                              <a:moveTo>
                                <a:pt x="9" y="4"/>
                              </a:moveTo>
                              <a:lnTo>
                                <a:pt x="12" y="3"/>
                              </a:lnTo>
                              <a:lnTo>
                                <a:pt x="14" y="3"/>
                              </a:lnTo>
                              <a:lnTo>
                                <a:pt x="16" y="0"/>
                              </a:lnTo>
                              <a:lnTo>
                                <a:pt x="18" y="2"/>
                              </a:lnTo>
                              <a:lnTo>
                                <a:pt x="20" y="1"/>
                              </a:lnTo>
                              <a:lnTo>
                                <a:pt x="23" y="4"/>
                              </a:lnTo>
                              <a:lnTo>
                                <a:pt x="27" y="7"/>
                              </a:lnTo>
                              <a:lnTo>
                                <a:pt x="29" y="10"/>
                              </a:lnTo>
                              <a:lnTo>
                                <a:pt x="33" y="15"/>
                              </a:lnTo>
                              <a:lnTo>
                                <a:pt x="35" y="17"/>
                              </a:lnTo>
                              <a:lnTo>
                                <a:pt x="36" y="23"/>
                              </a:lnTo>
                              <a:lnTo>
                                <a:pt x="39" y="28"/>
                              </a:lnTo>
                              <a:lnTo>
                                <a:pt x="39" y="32"/>
                              </a:lnTo>
                              <a:lnTo>
                                <a:pt x="42" y="34"/>
                              </a:lnTo>
                              <a:lnTo>
                                <a:pt x="44" y="38"/>
                              </a:lnTo>
                              <a:lnTo>
                                <a:pt x="46" y="36"/>
                              </a:lnTo>
                              <a:lnTo>
                                <a:pt x="50" y="34"/>
                              </a:lnTo>
                              <a:lnTo>
                                <a:pt x="51" y="34"/>
                              </a:lnTo>
                              <a:lnTo>
                                <a:pt x="53" y="34"/>
                              </a:lnTo>
                              <a:lnTo>
                                <a:pt x="56" y="35"/>
                              </a:lnTo>
                              <a:lnTo>
                                <a:pt x="58" y="38"/>
                              </a:lnTo>
                              <a:lnTo>
                                <a:pt x="62" y="40"/>
                              </a:lnTo>
                              <a:lnTo>
                                <a:pt x="64" y="42"/>
                              </a:lnTo>
                              <a:lnTo>
                                <a:pt x="66" y="43"/>
                              </a:lnTo>
                              <a:lnTo>
                                <a:pt x="67" y="48"/>
                              </a:lnTo>
                              <a:lnTo>
                                <a:pt x="67" y="53"/>
                              </a:lnTo>
                              <a:lnTo>
                                <a:pt x="68" y="76"/>
                              </a:lnTo>
                              <a:lnTo>
                                <a:pt x="69" y="103"/>
                              </a:lnTo>
                              <a:lnTo>
                                <a:pt x="55" y="139"/>
                              </a:lnTo>
                              <a:lnTo>
                                <a:pt x="55" y="147"/>
                              </a:lnTo>
                              <a:lnTo>
                                <a:pt x="61" y="147"/>
                              </a:lnTo>
                              <a:lnTo>
                                <a:pt x="57" y="162"/>
                              </a:lnTo>
                              <a:lnTo>
                                <a:pt x="52" y="179"/>
                              </a:lnTo>
                              <a:lnTo>
                                <a:pt x="49" y="190"/>
                              </a:lnTo>
                              <a:lnTo>
                                <a:pt x="46" y="208"/>
                              </a:lnTo>
                              <a:lnTo>
                                <a:pt x="43" y="227"/>
                              </a:lnTo>
                              <a:lnTo>
                                <a:pt x="40" y="249"/>
                              </a:lnTo>
                              <a:lnTo>
                                <a:pt x="38" y="265"/>
                              </a:lnTo>
                              <a:lnTo>
                                <a:pt x="36" y="276"/>
                              </a:lnTo>
                              <a:lnTo>
                                <a:pt x="33" y="288"/>
                              </a:lnTo>
                              <a:lnTo>
                                <a:pt x="31" y="299"/>
                              </a:lnTo>
                              <a:lnTo>
                                <a:pt x="29" y="307"/>
                              </a:lnTo>
                              <a:lnTo>
                                <a:pt x="27" y="319"/>
                              </a:lnTo>
                              <a:lnTo>
                                <a:pt x="25" y="332"/>
                              </a:lnTo>
                              <a:lnTo>
                                <a:pt x="25" y="346"/>
                              </a:lnTo>
                              <a:lnTo>
                                <a:pt x="23" y="356"/>
                              </a:lnTo>
                              <a:lnTo>
                                <a:pt x="23" y="369"/>
                              </a:lnTo>
                              <a:lnTo>
                                <a:pt x="23" y="378"/>
                              </a:lnTo>
                              <a:lnTo>
                                <a:pt x="24" y="391"/>
                              </a:lnTo>
                              <a:lnTo>
                                <a:pt x="23" y="400"/>
                              </a:lnTo>
                              <a:lnTo>
                                <a:pt x="22" y="412"/>
                              </a:lnTo>
                              <a:lnTo>
                                <a:pt x="4" y="414"/>
                              </a:lnTo>
                              <a:lnTo>
                                <a:pt x="3" y="389"/>
                              </a:lnTo>
                              <a:lnTo>
                                <a:pt x="3" y="375"/>
                              </a:lnTo>
                              <a:lnTo>
                                <a:pt x="3" y="359"/>
                              </a:lnTo>
                              <a:lnTo>
                                <a:pt x="5" y="343"/>
                              </a:lnTo>
                              <a:lnTo>
                                <a:pt x="5" y="331"/>
                              </a:lnTo>
                              <a:lnTo>
                                <a:pt x="5" y="317"/>
                              </a:lnTo>
                              <a:lnTo>
                                <a:pt x="8" y="304"/>
                              </a:lnTo>
                              <a:lnTo>
                                <a:pt x="9" y="289"/>
                              </a:lnTo>
                              <a:lnTo>
                                <a:pt x="10" y="271"/>
                              </a:lnTo>
                              <a:lnTo>
                                <a:pt x="12" y="258"/>
                              </a:lnTo>
                              <a:lnTo>
                                <a:pt x="12" y="242"/>
                              </a:lnTo>
                              <a:lnTo>
                                <a:pt x="18" y="217"/>
                              </a:lnTo>
                              <a:lnTo>
                                <a:pt x="16" y="204"/>
                              </a:lnTo>
                              <a:lnTo>
                                <a:pt x="18" y="190"/>
                              </a:lnTo>
                              <a:lnTo>
                                <a:pt x="19" y="184"/>
                              </a:lnTo>
                              <a:lnTo>
                                <a:pt x="19" y="174"/>
                              </a:lnTo>
                              <a:lnTo>
                                <a:pt x="21" y="165"/>
                              </a:lnTo>
                              <a:lnTo>
                                <a:pt x="23" y="154"/>
                              </a:lnTo>
                              <a:lnTo>
                                <a:pt x="24" y="146"/>
                              </a:lnTo>
                              <a:lnTo>
                                <a:pt x="23" y="138"/>
                              </a:lnTo>
                              <a:lnTo>
                                <a:pt x="23" y="128"/>
                              </a:lnTo>
                              <a:lnTo>
                                <a:pt x="23" y="120"/>
                              </a:lnTo>
                              <a:lnTo>
                                <a:pt x="22" y="114"/>
                              </a:lnTo>
                              <a:lnTo>
                                <a:pt x="23" y="111"/>
                              </a:lnTo>
                              <a:lnTo>
                                <a:pt x="24" y="104"/>
                              </a:lnTo>
                              <a:lnTo>
                                <a:pt x="26" y="97"/>
                              </a:lnTo>
                              <a:lnTo>
                                <a:pt x="27" y="88"/>
                              </a:lnTo>
                              <a:lnTo>
                                <a:pt x="30" y="81"/>
                              </a:lnTo>
                              <a:lnTo>
                                <a:pt x="31" y="71"/>
                              </a:lnTo>
                              <a:lnTo>
                                <a:pt x="32" y="66"/>
                              </a:lnTo>
                              <a:lnTo>
                                <a:pt x="31" y="63"/>
                              </a:lnTo>
                              <a:lnTo>
                                <a:pt x="33" y="59"/>
                              </a:lnTo>
                              <a:lnTo>
                                <a:pt x="31" y="56"/>
                              </a:lnTo>
                              <a:lnTo>
                                <a:pt x="31" y="50"/>
                              </a:lnTo>
                              <a:lnTo>
                                <a:pt x="26" y="47"/>
                              </a:lnTo>
                              <a:lnTo>
                                <a:pt x="23" y="41"/>
                              </a:lnTo>
                              <a:lnTo>
                                <a:pt x="22" y="37"/>
                              </a:lnTo>
                              <a:lnTo>
                                <a:pt x="20" y="32"/>
                              </a:lnTo>
                              <a:lnTo>
                                <a:pt x="18" y="28"/>
                              </a:lnTo>
                              <a:lnTo>
                                <a:pt x="17" y="24"/>
                              </a:lnTo>
                              <a:lnTo>
                                <a:pt x="11" y="22"/>
                              </a:lnTo>
                              <a:lnTo>
                                <a:pt x="8" y="21"/>
                              </a:lnTo>
                              <a:lnTo>
                                <a:pt x="4" y="20"/>
                              </a:lnTo>
                              <a:lnTo>
                                <a:pt x="1" y="20"/>
                              </a:lnTo>
                              <a:lnTo>
                                <a:pt x="0" y="19"/>
                              </a:lnTo>
                              <a:lnTo>
                                <a:pt x="9" y="4"/>
                              </a:lnTo>
                            </a:path>
                          </a:pathLst>
                        </a:custGeom>
                        <a:solidFill>
                          <a:srgbClr val="FFA04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12700" cap="rnd" cmpd="sng">
                              <a:solidFill>
                                <a:schemeClr val="tx1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</p:grpSp>
                  <p:sp>
                    <p:nvSpPr>
                      <p:cNvPr id="18587" name="Freeform 7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97" y="942"/>
                        <a:ext cx="42" cy="95"/>
                      </a:xfrm>
                      <a:custGeom>
                        <a:avLst/>
                        <a:gdLst>
                          <a:gd name="T0" fmla="*/ 38 w 42"/>
                          <a:gd name="T1" fmla="*/ 34 h 95"/>
                          <a:gd name="T2" fmla="*/ 37 w 42"/>
                          <a:gd name="T3" fmla="*/ 29 h 95"/>
                          <a:gd name="T4" fmla="*/ 36 w 42"/>
                          <a:gd name="T5" fmla="*/ 25 h 95"/>
                          <a:gd name="T6" fmla="*/ 34 w 42"/>
                          <a:gd name="T7" fmla="*/ 18 h 95"/>
                          <a:gd name="T8" fmla="*/ 30 w 42"/>
                          <a:gd name="T9" fmla="*/ 15 h 95"/>
                          <a:gd name="T10" fmla="*/ 28 w 42"/>
                          <a:gd name="T11" fmla="*/ 10 h 95"/>
                          <a:gd name="T12" fmla="*/ 25 w 42"/>
                          <a:gd name="T13" fmla="*/ 6 h 95"/>
                          <a:gd name="T14" fmla="*/ 24 w 42"/>
                          <a:gd name="T15" fmla="*/ 3 h 95"/>
                          <a:gd name="T16" fmla="*/ 22 w 42"/>
                          <a:gd name="T17" fmla="*/ 0 h 95"/>
                          <a:gd name="T18" fmla="*/ 19 w 42"/>
                          <a:gd name="T19" fmla="*/ 1 h 95"/>
                          <a:gd name="T20" fmla="*/ 17 w 42"/>
                          <a:gd name="T21" fmla="*/ 2 h 95"/>
                          <a:gd name="T22" fmla="*/ 16 w 42"/>
                          <a:gd name="T23" fmla="*/ 2 h 95"/>
                          <a:gd name="T24" fmla="*/ 15 w 42"/>
                          <a:gd name="T25" fmla="*/ 3 h 95"/>
                          <a:gd name="T26" fmla="*/ 13 w 42"/>
                          <a:gd name="T27" fmla="*/ 5 h 95"/>
                          <a:gd name="T28" fmla="*/ 9 w 42"/>
                          <a:gd name="T29" fmla="*/ 7 h 95"/>
                          <a:gd name="T30" fmla="*/ 8 w 42"/>
                          <a:gd name="T31" fmla="*/ 12 h 95"/>
                          <a:gd name="T32" fmla="*/ 5 w 42"/>
                          <a:gd name="T33" fmla="*/ 15 h 95"/>
                          <a:gd name="T34" fmla="*/ 4 w 42"/>
                          <a:gd name="T35" fmla="*/ 21 h 95"/>
                          <a:gd name="T36" fmla="*/ 2 w 42"/>
                          <a:gd name="T37" fmla="*/ 27 h 95"/>
                          <a:gd name="T38" fmla="*/ 0 w 42"/>
                          <a:gd name="T39" fmla="*/ 31 h 95"/>
                          <a:gd name="T40" fmla="*/ 0 w 42"/>
                          <a:gd name="T41" fmla="*/ 36 h 95"/>
                          <a:gd name="T42" fmla="*/ 0 w 42"/>
                          <a:gd name="T43" fmla="*/ 44 h 95"/>
                          <a:gd name="T44" fmla="*/ 0 w 42"/>
                          <a:gd name="T45" fmla="*/ 50 h 95"/>
                          <a:gd name="T46" fmla="*/ 0 w 42"/>
                          <a:gd name="T47" fmla="*/ 56 h 95"/>
                          <a:gd name="T48" fmla="*/ 2 w 42"/>
                          <a:gd name="T49" fmla="*/ 63 h 95"/>
                          <a:gd name="T50" fmla="*/ 3 w 42"/>
                          <a:gd name="T51" fmla="*/ 68 h 95"/>
                          <a:gd name="T52" fmla="*/ 3 w 42"/>
                          <a:gd name="T53" fmla="*/ 76 h 95"/>
                          <a:gd name="T54" fmla="*/ 5 w 42"/>
                          <a:gd name="T55" fmla="*/ 81 h 95"/>
                          <a:gd name="T56" fmla="*/ 7 w 42"/>
                          <a:gd name="T57" fmla="*/ 85 h 95"/>
                          <a:gd name="T58" fmla="*/ 9 w 42"/>
                          <a:gd name="T59" fmla="*/ 89 h 95"/>
                          <a:gd name="T60" fmla="*/ 12 w 42"/>
                          <a:gd name="T61" fmla="*/ 92 h 95"/>
                          <a:gd name="T62" fmla="*/ 14 w 42"/>
                          <a:gd name="T63" fmla="*/ 91 h 95"/>
                          <a:gd name="T64" fmla="*/ 17 w 42"/>
                          <a:gd name="T65" fmla="*/ 92 h 95"/>
                          <a:gd name="T66" fmla="*/ 21 w 42"/>
                          <a:gd name="T67" fmla="*/ 94 h 95"/>
                          <a:gd name="T68" fmla="*/ 23 w 42"/>
                          <a:gd name="T69" fmla="*/ 92 h 95"/>
                          <a:gd name="T70" fmla="*/ 26 w 42"/>
                          <a:gd name="T71" fmla="*/ 90 h 95"/>
                          <a:gd name="T72" fmla="*/ 29 w 42"/>
                          <a:gd name="T73" fmla="*/ 92 h 95"/>
                          <a:gd name="T74" fmla="*/ 30 w 42"/>
                          <a:gd name="T75" fmla="*/ 89 h 95"/>
                          <a:gd name="T76" fmla="*/ 34 w 42"/>
                          <a:gd name="T77" fmla="*/ 86 h 95"/>
                          <a:gd name="T78" fmla="*/ 34 w 42"/>
                          <a:gd name="T79" fmla="*/ 83 h 95"/>
                          <a:gd name="T80" fmla="*/ 36 w 42"/>
                          <a:gd name="T81" fmla="*/ 81 h 95"/>
                          <a:gd name="T82" fmla="*/ 38 w 42"/>
                          <a:gd name="T83" fmla="*/ 74 h 95"/>
                          <a:gd name="T84" fmla="*/ 40 w 42"/>
                          <a:gd name="T85" fmla="*/ 68 h 95"/>
                          <a:gd name="T86" fmla="*/ 40 w 42"/>
                          <a:gd name="T87" fmla="*/ 63 h 95"/>
                          <a:gd name="T88" fmla="*/ 41 w 42"/>
                          <a:gd name="T89" fmla="*/ 58 h 95"/>
                          <a:gd name="T90" fmla="*/ 40 w 42"/>
                          <a:gd name="T91" fmla="*/ 53 h 95"/>
                          <a:gd name="T92" fmla="*/ 40 w 42"/>
                          <a:gd name="T93" fmla="*/ 47 h 95"/>
                          <a:gd name="T94" fmla="*/ 40 w 42"/>
                          <a:gd name="T95" fmla="*/ 41 h 95"/>
                          <a:gd name="T96" fmla="*/ 38 w 42"/>
                          <a:gd name="T97" fmla="*/ 34 h 95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</a:gdLst>
                        <a:ahLst/>
                        <a:cxnLst>
                          <a:cxn ang="T98">
                            <a:pos x="T0" y="T1"/>
                          </a:cxn>
                          <a:cxn ang="T99">
                            <a:pos x="T2" y="T3"/>
                          </a:cxn>
                          <a:cxn ang="T100">
                            <a:pos x="T4" y="T5"/>
                          </a:cxn>
                          <a:cxn ang="T101">
                            <a:pos x="T6" y="T7"/>
                          </a:cxn>
                          <a:cxn ang="T102">
                            <a:pos x="T8" y="T9"/>
                          </a:cxn>
                          <a:cxn ang="T103">
                            <a:pos x="T10" y="T11"/>
                          </a:cxn>
                          <a:cxn ang="T104">
                            <a:pos x="T12" y="T13"/>
                          </a:cxn>
                          <a:cxn ang="T105">
                            <a:pos x="T14" y="T15"/>
                          </a:cxn>
                          <a:cxn ang="T106">
                            <a:pos x="T16" y="T17"/>
                          </a:cxn>
                          <a:cxn ang="T107">
                            <a:pos x="T18" y="T19"/>
                          </a:cxn>
                          <a:cxn ang="T108">
                            <a:pos x="T20" y="T21"/>
                          </a:cxn>
                          <a:cxn ang="T109">
                            <a:pos x="T22" y="T23"/>
                          </a:cxn>
                          <a:cxn ang="T110">
                            <a:pos x="T24" y="T25"/>
                          </a:cxn>
                          <a:cxn ang="T111">
                            <a:pos x="T26" y="T27"/>
                          </a:cxn>
                          <a:cxn ang="T112">
                            <a:pos x="T28" y="T29"/>
                          </a:cxn>
                          <a:cxn ang="T113">
                            <a:pos x="T30" y="T31"/>
                          </a:cxn>
                          <a:cxn ang="T114">
                            <a:pos x="T32" y="T33"/>
                          </a:cxn>
                          <a:cxn ang="T115">
                            <a:pos x="T34" y="T35"/>
                          </a:cxn>
                          <a:cxn ang="T116">
                            <a:pos x="T36" y="T37"/>
                          </a:cxn>
                          <a:cxn ang="T117">
                            <a:pos x="T38" y="T39"/>
                          </a:cxn>
                          <a:cxn ang="T118">
                            <a:pos x="T40" y="T41"/>
                          </a:cxn>
                          <a:cxn ang="T119">
                            <a:pos x="T42" y="T43"/>
                          </a:cxn>
                          <a:cxn ang="T120">
                            <a:pos x="T44" y="T45"/>
                          </a:cxn>
                          <a:cxn ang="T121">
                            <a:pos x="T46" y="T47"/>
                          </a:cxn>
                          <a:cxn ang="T122">
                            <a:pos x="T48" y="T49"/>
                          </a:cxn>
                          <a:cxn ang="T123">
                            <a:pos x="T50" y="T51"/>
                          </a:cxn>
                          <a:cxn ang="T124">
                            <a:pos x="T52" y="T53"/>
                          </a:cxn>
                          <a:cxn ang="T125">
                            <a:pos x="T54" y="T55"/>
                          </a:cxn>
                          <a:cxn ang="T126">
                            <a:pos x="T56" y="T57"/>
                          </a:cxn>
                          <a:cxn ang="T127">
                            <a:pos x="T58" y="T59"/>
                          </a:cxn>
                          <a:cxn ang="T128">
                            <a:pos x="T60" y="T61"/>
                          </a:cxn>
                          <a:cxn ang="T129">
                            <a:pos x="T62" y="T63"/>
                          </a:cxn>
                          <a:cxn ang="T130">
                            <a:pos x="T64" y="T65"/>
                          </a:cxn>
                          <a:cxn ang="T131">
                            <a:pos x="T66" y="T67"/>
                          </a:cxn>
                          <a:cxn ang="T132">
                            <a:pos x="T68" y="T69"/>
                          </a:cxn>
                          <a:cxn ang="T133">
                            <a:pos x="T70" y="T71"/>
                          </a:cxn>
                          <a:cxn ang="T134">
                            <a:pos x="T72" y="T73"/>
                          </a:cxn>
                          <a:cxn ang="T135">
                            <a:pos x="T74" y="T75"/>
                          </a:cxn>
                          <a:cxn ang="T136">
                            <a:pos x="T76" y="T77"/>
                          </a:cxn>
                          <a:cxn ang="T137">
                            <a:pos x="T78" y="T79"/>
                          </a:cxn>
                          <a:cxn ang="T138">
                            <a:pos x="T80" y="T81"/>
                          </a:cxn>
                          <a:cxn ang="T139">
                            <a:pos x="T82" y="T83"/>
                          </a:cxn>
                          <a:cxn ang="T140">
                            <a:pos x="T84" y="T85"/>
                          </a:cxn>
                          <a:cxn ang="T141">
                            <a:pos x="T86" y="T87"/>
                          </a:cxn>
                          <a:cxn ang="T142">
                            <a:pos x="T88" y="T89"/>
                          </a:cxn>
                          <a:cxn ang="T143">
                            <a:pos x="T90" y="T91"/>
                          </a:cxn>
                          <a:cxn ang="T144">
                            <a:pos x="T92" y="T93"/>
                          </a:cxn>
                          <a:cxn ang="T145">
                            <a:pos x="T94" y="T95"/>
                          </a:cxn>
                          <a:cxn ang="T146">
                            <a:pos x="T96" y="T97"/>
                          </a:cxn>
                        </a:cxnLst>
                        <a:rect l="0" t="0" r="r" b="b"/>
                        <a:pathLst>
                          <a:path w="42" h="95">
                            <a:moveTo>
                              <a:pt x="38" y="34"/>
                            </a:moveTo>
                            <a:lnTo>
                              <a:pt x="37" y="29"/>
                            </a:lnTo>
                            <a:lnTo>
                              <a:pt x="36" y="25"/>
                            </a:lnTo>
                            <a:lnTo>
                              <a:pt x="34" y="18"/>
                            </a:lnTo>
                            <a:lnTo>
                              <a:pt x="30" y="15"/>
                            </a:lnTo>
                            <a:lnTo>
                              <a:pt x="28" y="10"/>
                            </a:lnTo>
                            <a:lnTo>
                              <a:pt x="25" y="6"/>
                            </a:lnTo>
                            <a:lnTo>
                              <a:pt x="24" y="3"/>
                            </a:lnTo>
                            <a:lnTo>
                              <a:pt x="22" y="0"/>
                            </a:lnTo>
                            <a:lnTo>
                              <a:pt x="19" y="1"/>
                            </a:lnTo>
                            <a:lnTo>
                              <a:pt x="17" y="2"/>
                            </a:lnTo>
                            <a:lnTo>
                              <a:pt x="16" y="2"/>
                            </a:lnTo>
                            <a:lnTo>
                              <a:pt x="15" y="3"/>
                            </a:lnTo>
                            <a:lnTo>
                              <a:pt x="13" y="5"/>
                            </a:lnTo>
                            <a:lnTo>
                              <a:pt x="9" y="7"/>
                            </a:lnTo>
                            <a:lnTo>
                              <a:pt x="8" y="12"/>
                            </a:lnTo>
                            <a:lnTo>
                              <a:pt x="5" y="15"/>
                            </a:lnTo>
                            <a:lnTo>
                              <a:pt x="4" y="21"/>
                            </a:lnTo>
                            <a:lnTo>
                              <a:pt x="2" y="27"/>
                            </a:lnTo>
                            <a:lnTo>
                              <a:pt x="0" y="31"/>
                            </a:lnTo>
                            <a:lnTo>
                              <a:pt x="0" y="36"/>
                            </a:lnTo>
                            <a:lnTo>
                              <a:pt x="0" y="44"/>
                            </a:lnTo>
                            <a:lnTo>
                              <a:pt x="0" y="50"/>
                            </a:lnTo>
                            <a:lnTo>
                              <a:pt x="0" y="56"/>
                            </a:lnTo>
                            <a:lnTo>
                              <a:pt x="2" y="63"/>
                            </a:lnTo>
                            <a:lnTo>
                              <a:pt x="3" y="68"/>
                            </a:lnTo>
                            <a:lnTo>
                              <a:pt x="3" y="76"/>
                            </a:lnTo>
                            <a:lnTo>
                              <a:pt x="5" y="81"/>
                            </a:lnTo>
                            <a:lnTo>
                              <a:pt x="7" y="85"/>
                            </a:lnTo>
                            <a:lnTo>
                              <a:pt x="9" y="89"/>
                            </a:lnTo>
                            <a:lnTo>
                              <a:pt x="12" y="92"/>
                            </a:lnTo>
                            <a:lnTo>
                              <a:pt x="14" y="91"/>
                            </a:lnTo>
                            <a:lnTo>
                              <a:pt x="17" y="92"/>
                            </a:lnTo>
                            <a:lnTo>
                              <a:pt x="21" y="94"/>
                            </a:lnTo>
                            <a:lnTo>
                              <a:pt x="23" y="92"/>
                            </a:lnTo>
                            <a:lnTo>
                              <a:pt x="26" y="90"/>
                            </a:lnTo>
                            <a:lnTo>
                              <a:pt x="29" y="92"/>
                            </a:lnTo>
                            <a:lnTo>
                              <a:pt x="30" y="89"/>
                            </a:lnTo>
                            <a:lnTo>
                              <a:pt x="34" y="86"/>
                            </a:lnTo>
                            <a:lnTo>
                              <a:pt x="34" y="83"/>
                            </a:lnTo>
                            <a:lnTo>
                              <a:pt x="36" y="81"/>
                            </a:lnTo>
                            <a:lnTo>
                              <a:pt x="38" y="74"/>
                            </a:lnTo>
                            <a:lnTo>
                              <a:pt x="40" y="68"/>
                            </a:lnTo>
                            <a:lnTo>
                              <a:pt x="40" y="63"/>
                            </a:lnTo>
                            <a:lnTo>
                              <a:pt x="41" y="58"/>
                            </a:lnTo>
                            <a:lnTo>
                              <a:pt x="40" y="53"/>
                            </a:lnTo>
                            <a:lnTo>
                              <a:pt x="40" y="47"/>
                            </a:lnTo>
                            <a:lnTo>
                              <a:pt x="40" y="41"/>
                            </a:lnTo>
                            <a:lnTo>
                              <a:pt x="38" y="34"/>
                            </a:lnTo>
                          </a:path>
                        </a:pathLst>
                      </a:custGeom>
                      <a:solidFill>
                        <a:srgbClr val="E070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12700" cap="rnd" cmpd="sng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</p:grpSp>
                <p:grpSp>
                  <p:nvGrpSpPr>
                    <p:cNvPr id="18582" name="Group 7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72" y="1004"/>
                      <a:ext cx="30" cy="195"/>
                      <a:chOff x="972" y="1004"/>
                      <a:chExt cx="30" cy="195"/>
                    </a:xfrm>
                  </p:grpSpPr>
                  <p:sp>
                    <p:nvSpPr>
                      <p:cNvPr id="18583" name="Freeform 7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74" y="1004"/>
                        <a:ext cx="10" cy="41"/>
                      </a:xfrm>
                      <a:custGeom>
                        <a:avLst/>
                        <a:gdLst>
                          <a:gd name="T0" fmla="*/ 1 w 10"/>
                          <a:gd name="T1" fmla="*/ 0 h 41"/>
                          <a:gd name="T2" fmla="*/ 3 w 10"/>
                          <a:gd name="T3" fmla="*/ 2 h 41"/>
                          <a:gd name="T4" fmla="*/ 5 w 10"/>
                          <a:gd name="T5" fmla="*/ 2 h 41"/>
                          <a:gd name="T6" fmla="*/ 6 w 10"/>
                          <a:gd name="T7" fmla="*/ 5 h 41"/>
                          <a:gd name="T8" fmla="*/ 6 w 10"/>
                          <a:gd name="T9" fmla="*/ 6 h 41"/>
                          <a:gd name="T10" fmla="*/ 8 w 10"/>
                          <a:gd name="T11" fmla="*/ 10 h 41"/>
                          <a:gd name="T12" fmla="*/ 7 w 10"/>
                          <a:gd name="T13" fmla="*/ 14 h 41"/>
                          <a:gd name="T14" fmla="*/ 9 w 10"/>
                          <a:gd name="T15" fmla="*/ 16 h 41"/>
                          <a:gd name="T16" fmla="*/ 8 w 10"/>
                          <a:gd name="T17" fmla="*/ 20 h 41"/>
                          <a:gd name="T18" fmla="*/ 8 w 10"/>
                          <a:gd name="T19" fmla="*/ 25 h 41"/>
                          <a:gd name="T20" fmla="*/ 8 w 10"/>
                          <a:gd name="T21" fmla="*/ 31 h 41"/>
                          <a:gd name="T22" fmla="*/ 7 w 10"/>
                          <a:gd name="T23" fmla="*/ 34 h 41"/>
                          <a:gd name="T24" fmla="*/ 6 w 10"/>
                          <a:gd name="T25" fmla="*/ 38 h 41"/>
                          <a:gd name="T26" fmla="*/ 5 w 10"/>
                          <a:gd name="T27" fmla="*/ 38 h 41"/>
                          <a:gd name="T28" fmla="*/ 1 w 10"/>
                          <a:gd name="T29" fmla="*/ 40 h 41"/>
                          <a:gd name="T30" fmla="*/ 1 w 10"/>
                          <a:gd name="T31" fmla="*/ 40 h 41"/>
                          <a:gd name="T32" fmla="*/ 1 w 10"/>
                          <a:gd name="T33" fmla="*/ 34 h 41"/>
                          <a:gd name="T34" fmla="*/ 2 w 10"/>
                          <a:gd name="T35" fmla="*/ 29 h 41"/>
                          <a:gd name="T36" fmla="*/ 2 w 10"/>
                          <a:gd name="T37" fmla="*/ 20 h 41"/>
                          <a:gd name="T38" fmla="*/ 1 w 10"/>
                          <a:gd name="T39" fmla="*/ 13 h 41"/>
                          <a:gd name="T40" fmla="*/ 0 w 10"/>
                          <a:gd name="T41" fmla="*/ 8 h 41"/>
                          <a:gd name="T42" fmla="*/ 1 w 10"/>
                          <a:gd name="T43" fmla="*/ 0 h 41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</a:gdLst>
                        <a:ahLst/>
                        <a:cxnLst>
                          <a:cxn ang="T44">
                            <a:pos x="T0" y="T1"/>
                          </a:cxn>
                          <a:cxn ang="T45">
                            <a:pos x="T2" y="T3"/>
                          </a:cxn>
                          <a:cxn ang="T46">
                            <a:pos x="T4" y="T5"/>
                          </a:cxn>
                          <a:cxn ang="T47">
                            <a:pos x="T6" y="T7"/>
                          </a:cxn>
                          <a:cxn ang="T48">
                            <a:pos x="T8" y="T9"/>
                          </a:cxn>
                          <a:cxn ang="T49">
                            <a:pos x="T10" y="T11"/>
                          </a:cxn>
                          <a:cxn ang="T50">
                            <a:pos x="T12" y="T13"/>
                          </a:cxn>
                          <a:cxn ang="T51">
                            <a:pos x="T14" y="T15"/>
                          </a:cxn>
                          <a:cxn ang="T52">
                            <a:pos x="T16" y="T17"/>
                          </a:cxn>
                          <a:cxn ang="T53">
                            <a:pos x="T18" y="T19"/>
                          </a:cxn>
                          <a:cxn ang="T54">
                            <a:pos x="T20" y="T21"/>
                          </a:cxn>
                          <a:cxn ang="T55">
                            <a:pos x="T22" y="T23"/>
                          </a:cxn>
                          <a:cxn ang="T56">
                            <a:pos x="T24" y="T25"/>
                          </a:cxn>
                          <a:cxn ang="T57">
                            <a:pos x="T26" y="T27"/>
                          </a:cxn>
                          <a:cxn ang="T58">
                            <a:pos x="T28" y="T29"/>
                          </a:cxn>
                          <a:cxn ang="T59">
                            <a:pos x="T30" y="T31"/>
                          </a:cxn>
                          <a:cxn ang="T60">
                            <a:pos x="T32" y="T33"/>
                          </a:cxn>
                          <a:cxn ang="T61">
                            <a:pos x="T34" y="T35"/>
                          </a:cxn>
                          <a:cxn ang="T62">
                            <a:pos x="T36" y="T37"/>
                          </a:cxn>
                          <a:cxn ang="T63">
                            <a:pos x="T38" y="T39"/>
                          </a:cxn>
                          <a:cxn ang="T64">
                            <a:pos x="T40" y="T41"/>
                          </a:cxn>
                          <a:cxn ang="T65">
                            <a:pos x="T42" y="T43"/>
                          </a:cxn>
                        </a:cxnLst>
                        <a:rect l="0" t="0" r="r" b="b"/>
                        <a:pathLst>
                          <a:path w="10" h="41">
                            <a:moveTo>
                              <a:pt x="1" y="0"/>
                            </a:moveTo>
                            <a:lnTo>
                              <a:pt x="3" y="2"/>
                            </a:lnTo>
                            <a:lnTo>
                              <a:pt x="5" y="2"/>
                            </a:lnTo>
                            <a:lnTo>
                              <a:pt x="6" y="5"/>
                            </a:lnTo>
                            <a:lnTo>
                              <a:pt x="6" y="6"/>
                            </a:lnTo>
                            <a:lnTo>
                              <a:pt x="8" y="10"/>
                            </a:lnTo>
                            <a:lnTo>
                              <a:pt x="7" y="14"/>
                            </a:lnTo>
                            <a:lnTo>
                              <a:pt x="9" y="16"/>
                            </a:lnTo>
                            <a:lnTo>
                              <a:pt x="8" y="20"/>
                            </a:lnTo>
                            <a:lnTo>
                              <a:pt x="8" y="25"/>
                            </a:lnTo>
                            <a:lnTo>
                              <a:pt x="8" y="31"/>
                            </a:lnTo>
                            <a:lnTo>
                              <a:pt x="7" y="34"/>
                            </a:lnTo>
                            <a:lnTo>
                              <a:pt x="6" y="38"/>
                            </a:lnTo>
                            <a:lnTo>
                              <a:pt x="5" y="38"/>
                            </a:lnTo>
                            <a:lnTo>
                              <a:pt x="1" y="40"/>
                            </a:lnTo>
                            <a:lnTo>
                              <a:pt x="1" y="34"/>
                            </a:lnTo>
                            <a:lnTo>
                              <a:pt x="2" y="29"/>
                            </a:lnTo>
                            <a:lnTo>
                              <a:pt x="2" y="20"/>
                            </a:lnTo>
                            <a:lnTo>
                              <a:pt x="1" y="13"/>
                            </a:lnTo>
                            <a:lnTo>
                              <a:pt x="0" y="8"/>
                            </a:lnTo>
                            <a:lnTo>
                              <a:pt x="1" y="0"/>
                            </a:lnTo>
                          </a:path>
                        </a:pathLst>
                      </a:custGeom>
                      <a:solidFill>
                        <a:srgbClr val="C0C0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12700" cap="rnd" cmpd="sng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18584" name="Freeform 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89" y="1053"/>
                        <a:ext cx="13" cy="43"/>
                      </a:xfrm>
                      <a:custGeom>
                        <a:avLst/>
                        <a:gdLst>
                          <a:gd name="T0" fmla="*/ 10 w 13"/>
                          <a:gd name="T1" fmla="*/ 0 h 43"/>
                          <a:gd name="T2" fmla="*/ 7 w 13"/>
                          <a:gd name="T3" fmla="*/ 2 h 43"/>
                          <a:gd name="T4" fmla="*/ 6 w 13"/>
                          <a:gd name="T5" fmla="*/ 4 h 43"/>
                          <a:gd name="T6" fmla="*/ 5 w 13"/>
                          <a:gd name="T7" fmla="*/ 6 h 43"/>
                          <a:gd name="T8" fmla="*/ 3 w 13"/>
                          <a:gd name="T9" fmla="*/ 11 h 43"/>
                          <a:gd name="T10" fmla="*/ 2 w 13"/>
                          <a:gd name="T11" fmla="*/ 12 h 43"/>
                          <a:gd name="T12" fmla="*/ 1 w 13"/>
                          <a:gd name="T13" fmla="*/ 17 h 43"/>
                          <a:gd name="T14" fmla="*/ 0 w 13"/>
                          <a:gd name="T15" fmla="*/ 24 h 43"/>
                          <a:gd name="T16" fmla="*/ 1 w 13"/>
                          <a:gd name="T17" fmla="*/ 28 h 43"/>
                          <a:gd name="T18" fmla="*/ 0 w 13"/>
                          <a:gd name="T19" fmla="*/ 32 h 43"/>
                          <a:gd name="T20" fmla="*/ 1 w 13"/>
                          <a:gd name="T21" fmla="*/ 35 h 43"/>
                          <a:gd name="T22" fmla="*/ 2 w 13"/>
                          <a:gd name="T23" fmla="*/ 40 h 43"/>
                          <a:gd name="T24" fmla="*/ 3 w 13"/>
                          <a:gd name="T25" fmla="*/ 42 h 43"/>
                          <a:gd name="T26" fmla="*/ 5 w 13"/>
                          <a:gd name="T27" fmla="*/ 40 h 43"/>
                          <a:gd name="T28" fmla="*/ 6 w 13"/>
                          <a:gd name="T29" fmla="*/ 39 h 43"/>
                          <a:gd name="T30" fmla="*/ 8 w 13"/>
                          <a:gd name="T31" fmla="*/ 36 h 43"/>
                          <a:gd name="T32" fmla="*/ 8 w 13"/>
                          <a:gd name="T33" fmla="*/ 33 h 43"/>
                          <a:gd name="T34" fmla="*/ 9 w 13"/>
                          <a:gd name="T35" fmla="*/ 30 h 43"/>
                          <a:gd name="T36" fmla="*/ 11 w 13"/>
                          <a:gd name="T37" fmla="*/ 28 h 43"/>
                          <a:gd name="T38" fmla="*/ 11 w 13"/>
                          <a:gd name="T39" fmla="*/ 24 h 43"/>
                          <a:gd name="T40" fmla="*/ 12 w 13"/>
                          <a:gd name="T41" fmla="*/ 20 h 43"/>
                          <a:gd name="T42" fmla="*/ 11 w 13"/>
                          <a:gd name="T43" fmla="*/ 16 h 43"/>
                          <a:gd name="T44" fmla="*/ 12 w 13"/>
                          <a:gd name="T45" fmla="*/ 11 h 43"/>
                          <a:gd name="T46" fmla="*/ 11 w 13"/>
                          <a:gd name="T47" fmla="*/ 8 h 43"/>
                          <a:gd name="T48" fmla="*/ 11 w 13"/>
                          <a:gd name="T49" fmla="*/ 4 h 43"/>
                          <a:gd name="T50" fmla="*/ 10 w 13"/>
                          <a:gd name="T51" fmla="*/ 0 h 43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</a:gdLst>
                        <a:ahLst/>
                        <a:cxnLst>
                          <a:cxn ang="T52">
                            <a:pos x="T0" y="T1"/>
                          </a:cxn>
                          <a:cxn ang="T53">
                            <a:pos x="T2" y="T3"/>
                          </a:cxn>
                          <a:cxn ang="T54">
                            <a:pos x="T4" y="T5"/>
                          </a:cxn>
                          <a:cxn ang="T55">
                            <a:pos x="T6" y="T7"/>
                          </a:cxn>
                          <a:cxn ang="T56">
                            <a:pos x="T8" y="T9"/>
                          </a:cxn>
                          <a:cxn ang="T57">
                            <a:pos x="T10" y="T11"/>
                          </a:cxn>
                          <a:cxn ang="T58">
                            <a:pos x="T12" y="T13"/>
                          </a:cxn>
                          <a:cxn ang="T59">
                            <a:pos x="T14" y="T15"/>
                          </a:cxn>
                          <a:cxn ang="T60">
                            <a:pos x="T16" y="T17"/>
                          </a:cxn>
                          <a:cxn ang="T61">
                            <a:pos x="T18" y="T19"/>
                          </a:cxn>
                          <a:cxn ang="T62">
                            <a:pos x="T20" y="T21"/>
                          </a:cxn>
                          <a:cxn ang="T63">
                            <a:pos x="T22" y="T23"/>
                          </a:cxn>
                          <a:cxn ang="T64">
                            <a:pos x="T24" y="T25"/>
                          </a:cxn>
                          <a:cxn ang="T65">
                            <a:pos x="T26" y="T27"/>
                          </a:cxn>
                          <a:cxn ang="T66">
                            <a:pos x="T28" y="T29"/>
                          </a:cxn>
                          <a:cxn ang="T67">
                            <a:pos x="T30" y="T31"/>
                          </a:cxn>
                          <a:cxn ang="T68">
                            <a:pos x="T32" y="T33"/>
                          </a:cxn>
                          <a:cxn ang="T69">
                            <a:pos x="T34" y="T35"/>
                          </a:cxn>
                          <a:cxn ang="T70">
                            <a:pos x="T36" y="T37"/>
                          </a:cxn>
                          <a:cxn ang="T71">
                            <a:pos x="T38" y="T39"/>
                          </a:cxn>
                          <a:cxn ang="T72">
                            <a:pos x="T40" y="T41"/>
                          </a:cxn>
                          <a:cxn ang="T73">
                            <a:pos x="T42" y="T43"/>
                          </a:cxn>
                          <a:cxn ang="T74">
                            <a:pos x="T44" y="T45"/>
                          </a:cxn>
                          <a:cxn ang="T75">
                            <a:pos x="T46" y="T47"/>
                          </a:cxn>
                          <a:cxn ang="T76">
                            <a:pos x="T48" y="T49"/>
                          </a:cxn>
                          <a:cxn ang="T77">
                            <a:pos x="T50" y="T51"/>
                          </a:cxn>
                        </a:cxnLst>
                        <a:rect l="0" t="0" r="r" b="b"/>
                        <a:pathLst>
                          <a:path w="13" h="43">
                            <a:moveTo>
                              <a:pt x="10" y="0"/>
                            </a:moveTo>
                            <a:lnTo>
                              <a:pt x="7" y="2"/>
                            </a:lnTo>
                            <a:lnTo>
                              <a:pt x="6" y="4"/>
                            </a:lnTo>
                            <a:lnTo>
                              <a:pt x="5" y="6"/>
                            </a:lnTo>
                            <a:lnTo>
                              <a:pt x="3" y="11"/>
                            </a:lnTo>
                            <a:lnTo>
                              <a:pt x="2" y="12"/>
                            </a:lnTo>
                            <a:lnTo>
                              <a:pt x="1" y="17"/>
                            </a:lnTo>
                            <a:lnTo>
                              <a:pt x="0" y="24"/>
                            </a:lnTo>
                            <a:lnTo>
                              <a:pt x="1" y="28"/>
                            </a:lnTo>
                            <a:lnTo>
                              <a:pt x="0" y="32"/>
                            </a:lnTo>
                            <a:lnTo>
                              <a:pt x="1" y="35"/>
                            </a:lnTo>
                            <a:lnTo>
                              <a:pt x="2" y="40"/>
                            </a:lnTo>
                            <a:lnTo>
                              <a:pt x="3" y="42"/>
                            </a:lnTo>
                            <a:lnTo>
                              <a:pt x="5" y="40"/>
                            </a:lnTo>
                            <a:lnTo>
                              <a:pt x="6" y="39"/>
                            </a:lnTo>
                            <a:lnTo>
                              <a:pt x="8" y="36"/>
                            </a:lnTo>
                            <a:lnTo>
                              <a:pt x="8" y="33"/>
                            </a:lnTo>
                            <a:lnTo>
                              <a:pt x="9" y="30"/>
                            </a:lnTo>
                            <a:lnTo>
                              <a:pt x="11" y="28"/>
                            </a:lnTo>
                            <a:lnTo>
                              <a:pt x="11" y="24"/>
                            </a:lnTo>
                            <a:lnTo>
                              <a:pt x="12" y="20"/>
                            </a:lnTo>
                            <a:lnTo>
                              <a:pt x="11" y="16"/>
                            </a:lnTo>
                            <a:lnTo>
                              <a:pt x="12" y="11"/>
                            </a:lnTo>
                            <a:lnTo>
                              <a:pt x="11" y="8"/>
                            </a:lnTo>
                            <a:lnTo>
                              <a:pt x="11" y="4"/>
                            </a:lnTo>
                            <a:lnTo>
                              <a:pt x="10" y="0"/>
                            </a:lnTo>
                          </a:path>
                        </a:pathLst>
                      </a:custGeom>
                      <a:solidFill>
                        <a:srgbClr val="C0C0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12700" cap="rnd" cmpd="sng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18585" name="Freeform 7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72" y="1152"/>
                        <a:ext cx="17" cy="47"/>
                      </a:xfrm>
                      <a:custGeom>
                        <a:avLst/>
                        <a:gdLst>
                          <a:gd name="T0" fmla="*/ 16 w 17"/>
                          <a:gd name="T1" fmla="*/ 0 h 47"/>
                          <a:gd name="T2" fmla="*/ 12 w 17"/>
                          <a:gd name="T3" fmla="*/ 2 h 47"/>
                          <a:gd name="T4" fmla="*/ 11 w 17"/>
                          <a:gd name="T5" fmla="*/ 3 h 47"/>
                          <a:gd name="T6" fmla="*/ 9 w 17"/>
                          <a:gd name="T7" fmla="*/ 3 h 47"/>
                          <a:gd name="T8" fmla="*/ 8 w 17"/>
                          <a:gd name="T9" fmla="*/ 5 h 47"/>
                          <a:gd name="T10" fmla="*/ 5 w 17"/>
                          <a:gd name="T11" fmla="*/ 9 h 47"/>
                          <a:gd name="T12" fmla="*/ 4 w 17"/>
                          <a:gd name="T13" fmla="*/ 11 h 47"/>
                          <a:gd name="T14" fmla="*/ 4 w 17"/>
                          <a:gd name="T15" fmla="*/ 14 h 47"/>
                          <a:gd name="T16" fmla="*/ 3 w 17"/>
                          <a:gd name="T17" fmla="*/ 20 h 47"/>
                          <a:gd name="T18" fmla="*/ 3 w 17"/>
                          <a:gd name="T19" fmla="*/ 23 h 47"/>
                          <a:gd name="T20" fmla="*/ 1 w 17"/>
                          <a:gd name="T21" fmla="*/ 25 h 47"/>
                          <a:gd name="T22" fmla="*/ 1 w 17"/>
                          <a:gd name="T23" fmla="*/ 29 h 47"/>
                          <a:gd name="T24" fmla="*/ 1 w 17"/>
                          <a:gd name="T25" fmla="*/ 30 h 47"/>
                          <a:gd name="T26" fmla="*/ 1 w 17"/>
                          <a:gd name="T27" fmla="*/ 34 h 47"/>
                          <a:gd name="T28" fmla="*/ 0 w 17"/>
                          <a:gd name="T29" fmla="*/ 36 h 47"/>
                          <a:gd name="T30" fmla="*/ 1 w 17"/>
                          <a:gd name="T31" fmla="*/ 41 h 47"/>
                          <a:gd name="T32" fmla="*/ 4 w 17"/>
                          <a:gd name="T33" fmla="*/ 43 h 47"/>
                          <a:gd name="T34" fmla="*/ 4 w 17"/>
                          <a:gd name="T35" fmla="*/ 44 h 47"/>
                          <a:gd name="T36" fmla="*/ 5 w 17"/>
                          <a:gd name="T37" fmla="*/ 45 h 47"/>
                          <a:gd name="T38" fmla="*/ 7 w 17"/>
                          <a:gd name="T39" fmla="*/ 46 h 47"/>
                          <a:gd name="T40" fmla="*/ 7 w 17"/>
                          <a:gd name="T41" fmla="*/ 45 h 47"/>
                          <a:gd name="T42" fmla="*/ 8 w 17"/>
                          <a:gd name="T43" fmla="*/ 46 h 47"/>
                          <a:gd name="T44" fmla="*/ 9 w 17"/>
                          <a:gd name="T45" fmla="*/ 38 h 47"/>
                          <a:gd name="T46" fmla="*/ 11 w 17"/>
                          <a:gd name="T47" fmla="*/ 34 h 47"/>
                          <a:gd name="T48" fmla="*/ 13 w 17"/>
                          <a:gd name="T49" fmla="*/ 27 h 47"/>
                          <a:gd name="T50" fmla="*/ 12 w 17"/>
                          <a:gd name="T51" fmla="*/ 23 h 47"/>
                          <a:gd name="T52" fmla="*/ 12 w 17"/>
                          <a:gd name="T53" fmla="*/ 17 h 47"/>
                          <a:gd name="T54" fmla="*/ 15 w 17"/>
                          <a:gd name="T55" fmla="*/ 10 h 47"/>
                          <a:gd name="T56" fmla="*/ 15 w 17"/>
                          <a:gd name="T57" fmla="*/ 4 h 47"/>
                          <a:gd name="T58" fmla="*/ 16 w 17"/>
                          <a:gd name="T59" fmla="*/ 0 h 47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</a:gdLst>
                        <a:ahLst/>
                        <a:cxnLst>
                          <a:cxn ang="T60">
                            <a:pos x="T0" y="T1"/>
                          </a:cxn>
                          <a:cxn ang="T61">
                            <a:pos x="T2" y="T3"/>
                          </a:cxn>
                          <a:cxn ang="T62">
                            <a:pos x="T4" y="T5"/>
                          </a:cxn>
                          <a:cxn ang="T63">
                            <a:pos x="T6" y="T7"/>
                          </a:cxn>
                          <a:cxn ang="T64">
                            <a:pos x="T8" y="T9"/>
                          </a:cxn>
                          <a:cxn ang="T65">
                            <a:pos x="T10" y="T11"/>
                          </a:cxn>
                          <a:cxn ang="T66">
                            <a:pos x="T12" y="T13"/>
                          </a:cxn>
                          <a:cxn ang="T67">
                            <a:pos x="T14" y="T15"/>
                          </a:cxn>
                          <a:cxn ang="T68">
                            <a:pos x="T16" y="T17"/>
                          </a:cxn>
                          <a:cxn ang="T69">
                            <a:pos x="T18" y="T19"/>
                          </a:cxn>
                          <a:cxn ang="T70">
                            <a:pos x="T20" y="T21"/>
                          </a:cxn>
                          <a:cxn ang="T71">
                            <a:pos x="T22" y="T23"/>
                          </a:cxn>
                          <a:cxn ang="T72">
                            <a:pos x="T24" y="T25"/>
                          </a:cxn>
                          <a:cxn ang="T73">
                            <a:pos x="T26" y="T27"/>
                          </a:cxn>
                          <a:cxn ang="T74">
                            <a:pos x="T28" y="T29"/>
                          </a:cxn>
                          <a:cxn ang="T75">
                            <a:pos x="T30" y="T31"/>
                          </a:cxn>
                          <a:cxn ang="T76">
                            <a:pos x="T32" y="T33"/>
                          </a:cxn>
                          <a:cxn ang="T77">
                            <a:pos x="T34" y="T35"/>
                          </a:cxn>
                          <a:cxn ang="T78">
                            <a:pos x="T36" y="T37"/>
                          </a:cxn>
                          <a:cxn ang="T79">
                            <a:pos x="T38" y="T39"/>
                          </a:cxn>
                          <a:cxn ang="T80">
                            <a:pos x="T40" y="T41"/>
                          </a:cxn>
                          <a:cxn ang="T81">
                            <a:pos x="T42" y="T43"/>
                          </a:cxn>
                          <a:cxn ang="T82">
                            <a:pos x="T44" y="T45"/>
                          </a:cxn>
                          <a:cxn ang="T83">
                            <a:pos x="T46" y="T47"/>
                          </a:cxn>
                          <a:cxn ang="T84">
                            <a:pos x="T48" y="T49"/>
                          </a:cxn>
                          <a:cxn ang="T85">
                            <a:pos x="T50" y="T51"/>
                          </a:cxn>
                          <a:cxn ang="T86">
                            <a:pos x="T52" y="T53"/>
                          </a:cxn>
                          <a:cxn ang="T87">
                            <a:pos x="T54" y="T55"/>
                          </a:cxn>
                          <a:cxn ang="T88">
                            <a:pos x="T56" y="T57"/>
                          </a:cxn>
                          <a:cxn ang="T89">
                            <a:pos x="T58" y="T59"/>
                          </a:cxn>
                        </a:cxnLst>
                        <a:rect l="0" t="0" r="r" b="b"/>
                        <a:pathLst>
                          <a:path w="17" h="47">
                            <a:moveTo>
                              <a:pt x="16" y="0"/>
                            </a:moveTo>
                            <a:lnTo>
                              <a:pt x="12" y="2"/>
                            </a:lnTo>
                            <a:lnTo>
                              <a:pt x="11" y="3"/>
                            </a:lnTo>
                            <a:lnTo>
                              <a:pt x="9" y="3"/>
                            </a:lnTo>
                            <a:lnTo>
                              <a:pt x="8" y="5"/>
                            </a:lnTo>
                            <a:lnTo>
                              <a:pt x="5" y="9"/>
                            </a:lnTo>
                            <a:lnTo>
                              <a:pt x="4" y="11"/>
                            </a:lnTo>
                            <a:lnTo>
                              <a:pt x="4" y="14"/>
                            </a:lnTo>
                            <a:lnTo>
                              <a:pt x="3" y="20"/>
                            </a:lnTo>
                            <a:lnTo>
                              <a:pt x="3" y="23"/>
                            </a:lnTo>
                            <a:lnTo>
                              <a:pt x="1" y="25"/>
                            </a:lnTo>
                            <a:lnTo>
                              <a:pt x="1" y="29"/>
                            </a:lnTo>
                            <a:lnTo>
                              <a:pt x="1" y="30"/>
                            </a:lnTo>
                            <a:lnTo>
                              <a:pt x="1" y="34"/>
                            </a:lnTo>
                            <a:lnTo>
                              <a:pt x="0" y="36"/>
                            </a:lnTo>
                            <a:lnTo>
                              <a:pt x="1" y="41"/>
                            </a:lnTo>
                            <a:lnTo>
                              <a:pt x="4" y="43"/>
                            </a:lnTo>
                            <a:lnTo>
                              <a:pt x="4" y="44"/>
                            </a:lnTo>
                            <a:lnTo>
                              <a:pt x="5" y="45"/>
                            </a:lnTo>
                            <a:lnTo>
                              <a:pt x="7" y="46"/>
                            </a:lnTo>
                            <a:lnTo>
                              <a:pt x="7" y="45"/>
                            </a:lnTo>
                            <a:lnTo>
                              <a:pt x="8" y="46"/>
                            </a:lnTo>
                            <a:lnTo>
                              <a:pt x="9" y="38"/>
                            </a:lnTo>
                            <a:lnTo>
                              <a:pt x="11" y="34"/>
                            </a:lnTo>
                            <a:lnTo>
                              <a:pt x="13" y="27"/>
                            </a:lnTo>
                            <a:lnTo>
                              <a:pt x="12" y="23"/>
                            </a:lnTo>
                            <a:lnTo>
                              <a:pt x="12" y="17"/>
                            </a:lnTo>
                            <a:lnTo>
                              <a:pt x="15" y="10"/>
                            </a:lnTo>
                            <a:lnTo>
                              <a:pt x="15" y="4"/>
                            </a:lnTo>
                            <a:lnTo>
                              <a:pt x="16" y="0"/>
                            </a:lnTo>
                          </a:path>
                        </a:pathLst>
                      </a:custGeom>
                      <a:solidFill>
                        <a:srgbClr val="C0C0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12700" cap="rnd" cmpd="sng">
                            <a:solidFill>
                              <a:schemeClr val="tx1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</p:grpSp>
              </p:grpSp>
            </p:grpSp>
          </p:grpSp>
        </p:grpSp>
        <p:sp>
          <p:nvSpPr>
            <p:cNvPr id="157775" name="Rectangle 79"/>
            <p:cNvSpPr>
              <a:spLocks noChangeArrowheads="1"/>
            </p:cNvSpPr>
            <p:nvPr/>
          </p:nvSpPr>
          <p:spPr bwMode="auto">
            <a:xfrm>
              <a:off x="1293" y="2471"/>
              <a:ext cx="45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eaLnBrk="1" hangingPunct="1">
                <a:defRPr/>
              </a:pPr>
              <a:r>
                <a:rPr lang="en-US" altLang="tr-TR" b="1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charset="0"/>
                </a:rPr>
                <a:t>Sensory</a:t>
              </a:r>
            </a:p>
          </p:txBody>
        </p:sp>
        <p:grpSp>
          <p:nvGrpSpPr>
            <p:cNvPr id="18527" name="Group 80"/>
            <p:cNvGrpSpPr>
              <a:grpSpLocks/>
            </p:cNvGrpSpPr>
            <p:nvPr/>
          </p:nvGrpSpPr>
          <p:grpSpPr bwMode="auto">
            <a:xfrm>
              <a:off x="471" y="2684"/>
              <a:ext cx="810" cy="585"/>
              <a:chOff x="509" y="2588"/>
              <a:chExt cx="810" cy="585"/>
            </a:xfrm>
          </p:grpSpPr>
          <p:grpSp>
            <p:nvGrpSpPr>
              <p:cNvPr id="18550" name="Group 81"/>
              <p:cNvGrpSpPr>
                <a:grpSpLocks/>
              </p:cNvGrpSpPr>
              <p:nvPr/>
            </p:nvGrpSpPr>
            <p:grpSpPr bwMode="auto">
              <a:xfrm>
                <a:off x="626" y="2588"/>
                <a:ext cx="693" cy="585"/>
                <a:chOff x="626" y="2588"/>
                <a:chExt cx="693" cy="585"/>
              </a:xfrm>
            </p:grpSpPr>
            <p:sp>
              <p:nvSpPr>
                <p:cNvPr id="18573" name="Freeform 82"/>
                <p:cNvSpPr>
                  <a:spLocks/>
                </p:cNvSpPr>
                <p:nvPr/>
              </p:nvSpPr>
              <p:spPr bwMode="auto">
                <a:xfrm>
                  <a:off x="965" y="2588"/>
                  <a:ext cx="354" cy="585"/>
                </a:xfrm>
                <a:custGeom>
                  <a:avLst/>
                  <a:gdLst>
                    <a:gd name="T0" fmla="*/ 32 w 354"/>
                    <a:gd name="T1" fmla="*/ 483 h 585"/>
                    <a:gd name="T2" fmla="*/ 50 w 354"/>
                    <a:gd name="T3" fmla="*/ 483 h 585"/>
                    <a:gd name="T4" fmla="*/ 66 w 354"/>
                    <a:gd name="T5" fmla="*/ 502 h 585"/>
                    <a:gd name="T6" fmla="*/ 80 w 354"/>
                    <a:gd name="T7" fmla="*/ 522 h 585"/>
                    <a:gd name="T8" fmla="*/ 98 w 354"/>
                    <a:gd name="T9" fmla="*/ 534 h 585"/>
                    <a:gd name="T10" fmla="*/ 113 w 354"/>
                    <a:gd name="T11" fmla="*/ 548 h 585"/>
                    <a:gd name="T12" fmla="*/ 129 w 354"/>
                    <a:gd name="T13" fmla="*/ 558 h 585"/>
                    <a:gd name="T14" fmla="*/ 148 w 354"/>
                    <a:gd name="T15" fmla="*/ 569 h 585"/>
                    <a:gd name="T16" fmla="*/ 167 w 354"/>
                    <a:gd name="T17" fmla="*/ 575 h 585"/>
                    <a:gd name="T18" fmla="*/ 186 w 354"/>
                    <a:gd name="T19" fmla="*/ 581 h 585"/>
                    <a:gd name="T20" fmla="*/ 205 w 354"/>
                    <a:gd name="T21" fmla="*/ 584 h 585"/>
                    <a:gd name="T22" fmla="*/ 224 w 354"/>
                    <a:gd name="T23" fmla="*/ 584 h 585"/>
                    <a:gd name="T24" fmla="*/ 243 w 354"/>
                    <a:gd name="T25" fmla="*/ 584 h 585"/>
                    <a:gd name="T26" fmla="*/ 262 w 354"/>
                    <a:gd name="T27" fmla="*/ 579 h 585"/>
                    <a:gd name="T28" fmla="*/ 281 w 354"/>
                    <a:gd name="T29" fmla="*/ 570 h 585"/>
                    <a:gd name="T30" fmla="*/ 299 w 354"/>
                    <a:gd name="T31" fmla="*/ 558 h 585"/>
                    <a:gd name="T32" fmla="*/ 314 w 354"/>
                    <a:gd name="T33" fmla="*/ 544 h 585"/>
                    <a:gd name="T34" fmla="*/ 328 w 354"/>
                    <a:gd name="T35" fmla="*/ 529 h 585"/>
                    <a:gd name="T36" fmla="*/ 339 w 354"/>
                    <a:gd name="T37" fmla="*/ 508 h 585"/>
                    <a:gd name="T38" fmla="*/ 347 w 354"/>
                    <a:gd name="T39" fmla="*/ 488 h 585"/>
                    <a:gd name="T40" fmla="*/ 351 w 354"/>
                    <a:gd name="T41" fmla="*/ 467 h 585"/>
                    <a:gd name="T42" fmla="*/ 353 w 354"/>
                    <a:gd name="T43" fmla="*/ 447 h 585"/>
                    <a:gd name="T44" fmla="*/ 353 w 354"/>
                    <a:gd name="T45" fmla="*/ 426 h 585"/>
                    <a:gd name="T46" fmla="*/ 351 w 354"/>
                    <a:gd name="T47" fmla="*/ 405 h 585"/>
                    <a:gd name="T48" fmla="*/ 344 w 354"/>
                    <a:gd name="T49" fmla="*/ 385 h 585"/>
                    <a:gd name="T50" fmla="*/ 337 w 354"/>
                    <a:gd name="T51" fmla="*/ 364 h 585"/>
                    <a:gd name="T52" fmla="*/ 329 w 354"/>
                    <a:gd name="T53" fmla="*/ 345 h 585"/>
                    <a:gd name="T54" fmla="*/ 315 w 354"/>
                    <a:gd name="T55" fmla="*/ 325 h 585"/>
                    <a:gd name="T56" fmla="*/ 299 w 354"/>
                    <a:gd name="T57" fmla="*/ 309 h 585"/>
                    <a:gd name="T58" fmla="*/ 277 w 354"/>
                    <a:gd name="T59" fmla="*/ 287 h 585"/>
                    <a:gd name="T60" fmla="*/ 263 w 354"/>
                    <a:gd name="T61" fmla="*/ 271 h 585"/>
                    <a:gd name="T62" fmla="*/ 254 w 354"/>
                    <a:gd name="T63" fmla="*/ 246 h 585"/>
                    <a:gd name="T64" fmla="*/ 252 w 354"/>
                    <a:gd name="T65" fmla="*/ 206 h 585"/>
                    <a:gd name="T66" fmla="*/ 249 w 354"/>
                    <a:gd name="T67" fmla="*/ 180 h 585"/>
                    <a:gd name="T68" fmla="*/ 249 w 354"/>
                    <a:gd name="T69" fmla="*/ 160 h 585"/>
                    <a:gd name="T70" fmla="*/ 257 w 354"/>
                    <a:gd name="T71" fmla="*/ 139 h 585"/>
                    <a:gd name="T72" fmla="*/ 258 w 354"/>
                    <a:gd name="T73" fmla="*/ 119 h 585"/>
                    <a:gd name="T74" fmla="*/ 254 w 354"/>
                    <a:gd name="T75" fmla="*/ 98 h 585"/>
                    <a:gd name="T76" fmla="*/ 249 w 354"/>
                    <a:gd name="T77" fmla="*/ 70 h 585"/>
                    <a:gd name="T78" fmla="*/ 244 w 354"/>
                    <a:gd name="T79" fmla="*/ 40 h 585"/>
                    <a:gd name="T80" fmla="*/ 235 w 354"/>
                    <a:gd name="T81" fmla="*/ 15 h 585"/>
                    <a:gd name="T82" fmla="*/ 210 w 354"/>
                    <a:gd name="T83" fmla="*/ 5 h 585"/>
                    <a:gd name="T84" fmla="*/ 192 w 354"/>
                    <a:gd name="T85" fmla="*/ 0 h 585"/>
                    <a:gd name="T86" fmla="*/ 173 w 354"/>
                    <a:gd name="T87" fmla="*/ 9 h 585"/>
                    <a:gd name="T88" fmla="*/ 154 w 354"/>
                    <a:gd name="T89" fmla="*/ 19 h 585"/>
                    <a:gd name="T90" fmla="*/ 136 w 354"/>
                    <a:gd name="T91" fmla="*/ 26 h 585"/>
                    <a:gd name="T92" fmla="*/ 117 w 354"/>
                    <a:gd name="T93" fmla="*/ 36 h 585"/>
                    <a:gd name="T94" fmla="*/ 99 w 354"/>
                    <a:gd name="T95" fmla="*/ 46 h 585"/>
                    <a:gd name="T96" fmla="*/ 85 w 354"/>
                    <a:gd name="T97" fmla="*/ 60 h 585"/>
                    <a:gd name="T98" fmla="*/ 71 w 354"/>
                    <a:gd name="T99" fmla="*/ 76 h 585"/>
                    <a:gd name="T100" fmla="*/ 60 w 354"/>
                    <a:gd name="T101" fmla="*/ 96 h 585"/>
                    <a:gd name="T102" fmla="*/ 47 w 354"/>
                    <a:gd name="T103" fmla="*/ 112 h 585"/>
                    <a:gd name="T104" fmla="*/ 28 w 354"/>
                    <a:gd name="T105" fmla="*/ 124 h 585"/>
                    <a:gd name="T106" fmla="*/ 9 w 354"/>
                    <a:gd name="T107" fmla="*/ 132 h 585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0" t="0" r="r" b="b"/>
                  <a:pathLst>
                    <a:path w="354" h="585">
                      <a:moveTo>
                        <a:pt x="24" y="483"/>
                      </a:moveTo>
                      <a:lnTo>
                        <a:pt x="32" y="483"/>
                      </a:lnTo>
                      <a:lnTo>
                        <a:pt x="41" y="483"/>
                      </a:lnTo>
                      <a:lnTo>
                        <a:pt x="50" y="483"/>
                      </a:lnTo>
                      <a:lnTo>
                        <a:pt x="60" y="491"/>
                      </a:lnTo>
                      <a:lnTo>
                        <a:pt x="66" y="502"/>
                      </a:lnTo>
                      <a:lnTo>
                        <a:pt x="74" y="512"/>
                      </a:lnTo>
                      <a:lnTo>
                        <a:pt x="80" y="522"/>
                      </a:lnTo>
                      <a:lnTo>
                        <a:pt x="88" y="527"/>
                      </a:lnTo>
                      <a:lnTo>
                        <a:pt x="98" y="534"/>
                      </a:lnTo>
                      <a:lnTo>
                        <a:pt x="107" y="539"/>
                      </a:lnTo>
                      <a:lnTo>
                        <a:pt x="113" y="548"/>
                      </a:lnTo>
                      <a:lnTo>
                        <a:pt x="121" y="553"/>
                      </a:lnTo>
                      <a:lnTo>
                        <a:pt x="129" y="558"/>
                      </a:lnTo>
                      <a:lnTo>
                        <a:pt x="139" y="563"/>
                      </a:lnTo>
                      <a:lnTo>
                        <a:pt x="148" y="569"/>
                      </a:lnTo>
                      <a:lnTo>
                        <a:pt x="158" y="574"/>
                      </a:lnTo>
                      <a:lnTo>
                        <a:pt x="167" y="575"/>
                      </a:lnTo>
                      <a:lnTo>
                        <a:pt x="177" y="579"/>
                      </a:lnTo>
                      <a:lnTo>
                        <a:pt x="186" y="581"/>
                      </a:lnTo>
                      <a:lnTo>
                        <a:pt x="195" y="581"/>
                      </a:lnTo>
                      <a:lnTo>
                        <a:pt x="205" y="584"/>
                      </a:lnTo>
                      <a:lnTo>
                        <a:pt x="214" y="584"/>
                      </a:lnTo>
                      <a:lnTo>
                        <a:pt x="224" y="584"/>
                      </a:lnTo>
                      <a:lnTo>
                        <a:pt x="233" y="584"/>
                      </a:lnTo>
                      <a:lnTo>
                        <a:pt x="243" y="584"/>
                      </a:lnTo>
                      <a:lnTo>
                        <a:pt x="252" y="581"/>
                      </a:lnTo>
                      <a:lnTo>
                        <a:pt x="262" y="579"/>
                      </a:lnTo>
                      <a:lnTo>
                        <a:pt x="271" y="575"/>
                      </a:lnTo>
                      <a:lnTo>
                        <a:pt x="281" y="570"/>
                      </a:lnTo>
                      <a:lnTo>
                        <a:pt x="290" y="565"/>
                      </a:lnTo>
                      <a:lnTo>
                        <a:pt x="299" y="558"/>
                      </a:lnTo>
                      <a:lnTo>
                        <a:pt x="306" y="550"/>
                      </a:lnTo>
                      <a:lnTo>
                        <a:pt x="314" y="544"/>
                      </a:lnTo>
                      <a:lnTo>
                        <a:pt x="320" y="534"/>
                      </a:lnTo>
                      <a:lnTo>
                        <a:pt x="328" y="529"/>
                      </a:lnTo>
                      <a:lnTo>
                        <a:pt x="333" y="519"/>
                      </a:lnTo>
                      <a:lnTo>
                        <a:pt x="339" y="508"/>
                      </a:lnTo>
                      <a:lnTo>
                        <a:pt x="344" y="498"/>
                      </a:lnTo>
                      <a:lnTo>
                        <a:pt x="347" y="488"/>
                      </a:lnTo>
                      <a:lnTo>
                        <a:pt x="348" y="478"/>
                      </a:lnTo>
                      <a:lnTo>
                        <a:pt x="351" y="467"/>
                      </a:lnTo>
                      <a:lnTo>
                        <a:pt x="353" y="457"/>
                      </a:lnTo>
                      <a:lnTo>
                        <a:pt x="353" y="447"/>
                      </a:lnTo>
                      <a:lnTo>
                        <a:pt x="353" y="436"/>
                      </a:lnTo>
                      <a:lnTo>
                        <a:pt x="353" y="426"/>
                      </a:lnTo>
                      <a:lnTo>
                        <a:pt x="353" y="416"/>
                      </a:lnTo>
                      <a:lnTo>
                        <a:pt x="351" y="405"/>
                      </a:lnTo>
                      <a:lnTo>
                        <a:pt x="348" y="395"/>
                      </a:lnTo>
                      <a:lnTo>
                        <a:pt x="344" y="385"/>
                      </a:lnTo>
                      <a:lnTo>
                        <a:pt x="342" y="374"/>
                      </a:lnTo>
                      <a:lnTo>
                        <a:pt x="337" y="364"/>
                      </a:lnTo>
                      <a:lnTo>
                        <a:pt x="333" y="354"/>
                      </a:lnTo>
                      <a:lnTo>
                        <a:pt x="329" y="345"/>
                      </a:lnTo>
                      <a:lnTo>
                        <a:pt x="323" y="335"/>
                      </a:lnTo>
                      <a:lnTo>
                        <a:pt x="315" y="325"/>
                      </a:lnTo>
                      <a:lnTo>
                        <a:pt x="306" y="318"/>
                      </a:lnTo>
                      <a:lnTo>
                        <a:pt x="299" y="309"/>
                      </a:lnTo>
                      <a:lnTo>
                        <a:pt x="292" y="302"/>
                      </a:lnTo>
                      <a:lnTo>
                        <a:pt x="277" y="287"/>
                      </a:lnTo>
                      <a:lnTo>
                        <a:pt x="271" y="278"/>
                      </a:lnTo>
                      <a:lnTo>
                        <a:pt x="263" y="271"/>
                      </a:lnTo>
                      <a:lnTo>
                        <a:pt x="257" y="263"/>
                      </a:lnTo>
                      <a:lnTo>
                        <a:pt x="254" y="246"/>
                      </a:lnTo>
                      <a:lnTo>
                        <a:pt x="254" y="230"/>
                      </a:lnTo>
                      <a:lnTo>
                        <a:pt x="252" y="206"/>
                      </a:lnTo>
                      <a:lnTo>
                        <a:pt x="249" y="191"/>
                      </a:lnTo>
                      <a:lnTo>
                        <a:pt x="249" y="180"/>
                      </a:lnTo>
                      <a:lnTo>
                        <a:pt x="249" y="170"/>
                      </a:lnTo>
                      <a:lnTo>
                        <a:pt x="249" y="160"/>
                      </a:lnTo>
                      <a:lnTo>
                        <a:pt x="252" y="149"/>
                      </a:lnTo>
                      <a:lnTo>
                        <a:pt x="257" y="139"/>
                      </a:lnTo>
                      <a:lnTo>
                        <a:pt x="258" y="129"/>
                      </a:lnTo>
                      <a:lnTo>
                        <a:pt x="258" y="119"/>
                      </a:lnTo>
                      <a:lnTo>
                        <a:pt x="257" y="108"/>
                      </a:lnTo>
                      <a:lnTo>
                        <a:pt x="254" y="98"/>
                      </a:lnTo>
                      <a:lnTo>
                        <a:pt x="254" y="82"/>
                      </a:lnTo>
                      <a:lnTo>
                        <a:pt x="249" y="70"/>
                      </a:lnTo>
                      <a:lnTo>
                        <a:pt x="249" y="55"/>
                      </a:lnTo>
                      <a:lnTo>
                        <a:pt x="244" y="40"/>
                      </a:lnTo>
                      <a:lnTo>
                        <a:pt x="240" y="24"/>
                      </a:lnTo>
                      <a:lnTo>
                        <a:pt x="235" y="15"/>
                      </a:lnTo>
                      <a:lnTo>
                        <a:pt x="225" y="9"/>
                      </a:lnTo>
                      <a:lnTo>
                        <a:pt x="210" y="5"/>
                      </a:lnTo>
                      <a:lnTo>
                        <a:pt x="202" y="3"/>
                      </a:lnTo>
                      <a:lnTo>
                        <a:pt x="192" y="0"/>
                      </a:lnTo>
                      <a:lnTo>
                        <a:pt x="183" y="3"/>
                      </a:lnTo>
                      <a:lnTo>
                        <a:pt x="173" y="9"/>
                      </a:lnTo>
                      <a:lnTo>
                        <a:pt x="164" y="14"/>
                      </a:lnTo>
                      <a:lnTo>
                        <a:pt x="154" y="19"/>
                      </a:lnTo>
                      <a:lnTo>
                        <a:pt x="145" y="21"/>
                      </a:lnTo>
                      <a:lnTo>
                        <a:pt x="136" y="26"/>
                      </a:lnTo>
                      <a:lnTo>
                        <a:pt x="126" y="31"/>
                      </a:lnTo>
                      <a:lnTo>
                        <a:pt x="117" y="36"/>
                      </a:lnTo>
                      <a:lnTo>
                        <a:pt x="109" y="40"/>
                      </a:lnTo>
                      <a:lnTo>
                        <a:pt x="99" y="46"/>
                      </a:lnTo>
                      <a:lnTo>
                        <a:pt x="90" y="52"/>
                      </a:lnTo>
                      <a:lnTo>
                        <a:pt x="85" y="60"/>
                      </a:lnTo>
                      <a:lnTo>
                        <a:pt x="76" y="67"/>
                      </a:lnTo>
                      <a:lnTo>
                        <a:pt x="71" y="76"/>
                      </a:lnTo>
                      <a:lnTo>
                        <a:pt x="66" y="86"/>
                      </a:lnTo>
                      <a:lnTo>
                        <a:pt x="60" y="96"/>
                      </a:lnTo>
                      <a:lnTo>
                        <a:pt x="55" y="106"/>
                      </a:lnTo>
                      <a:lnTo>
                        <a:pt x="47" y="112"/>
                      </a:lnTo>
                      <a:lnTo>
                        <a:pt x="38" y="117"/>
                      </a:lnTo>
                      <a:lnTo>
                        <a:pt x="28" y="124"/>
                      </a:lnTo>
                      <a:lnTo>
                        <a:pt x="19" y="129"/>
                      </a:lnTo>
                      <a:lnTo>
                        <a:pt x="9" y="132"/>
                      </a:lnTo>
                      <a:lnTo>
                        <a:pt x="0" y="132"/>
                      </a:lnTo>
                    </a:path>
                  </a:pathLst>
                </a:custGeom>
                <a:gradFill rotWithShape="0">
                  <a:gsLst>
                    <a:gs pos="0">
                      <a:srgbClr val="B0B181"/>
                    </a:gs>
                    <a:gs pos="100000">
                      <a:srgbClr val="FCFEB9"/>
                    </a:gs>
                  </a:gsLst>
                  <a:path path="rect">
                    <a:fillToRect l="50000" t="50000" r="50000" b="50000"/>
                  </a:path>
                </a:gradFill>
                <a:ln w="12700" cap="rnd" cmpd="sng">
                  <a:solidFill>
                    <a:srgbClr val="F6BF69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8574" name="Freeform 83"/>
                <p:cNvSpPr>
                  <a:spLocks/>
                </p:cNvSpPr>
                <p:nvPr/>
              </p:nvSpPr>
              <p:spPr bwMode="auto">
                <a:xfrm>
                  <a:off x="626" y="2588"/>
                  <a:ext cx="354" cy="585"/>
                </a:xfrm>
                <a:custGeom>
                  <a:avLst/>
                  <a:gdLst>
                    <a:gd name="T0" fmla="*/ 321 w 354"/>
                    <a:gd name="T1" fmla="*/ 483 h 585"/>
                    <a:gd name="T2" fmla="*/ 303 w 354"/>
                    <a:gd name="T3" fmla="*/ 483 h 585"/>
                    <a:gd name="T4" fmla="*/ 287 w 354"/>
                    <a:gd name="T5" fmla="*/ 502 h 585"/>
                    <a:gd name="T6" fmla="*/ 273 w 354"/>
                    <a:gd name="T7" fmla="*/ 522 h 585"/>
                    <a:gd name="T8" fmla="*/ 255 w 354"/>
                    <a:gd name="T9" fmla="*/ 534 h 585"/>
                    <a:gd name="T10" fmla="*/ 240 w 354"/>
                    <a:gd name="T11" fmla="*/ 548 h 585"/>
                    <a:gd name="T12" fmla="*/ 224 w 354"/>
                    <a:gd name="T13" fmla="*/ 558 h 585"/>
                    <a:gd name="T14" fmla="*/ 205 w 354"/>
                    <a:gd name="T15" fmla="*/ 569 h 585"/>
                    <a:gd name="T16" fmla="*/ 186 w 354"/>
                    <a:gd name="T17" fmla="*/ 575 h 585"/>
                    <a:gd name="T18" fmla="*/ 167 w 354"/>
                    <a:gd name="T19" fmla="*/ 581 h 585"/>
                    <a:gd name="T20" fmla="*/ 148 w 354"/>
                    <a:gd name="T21" fmla="*/ 584 h 585"/>
                    <a:gd name="T22" fmla="*/ 129 w 354"/>
                    <a:gd name="T23" fmla="*/ 584 h 585"/>
                    <a:gd name="T24" fmla="*/ 110 w 354"/>
                    <a:gd name="T25" fmla="*/ 584 h 585"/>
                    <a:gd name="T26" fmla="*/ 91 w 354"/>
                    <a:gd name="T27" fmla="*/ 579 h 585"/>
                    <a:gd name="T28" fmla="*/ 72 w 354"/>
                    <a:gd name="T29" fmla="*/ 570 h 585"/>
                    <a:gd name="T30" fmla="*/ 54 w 354"/>
                    <a:gd name="T31" fmla="*/ 558 h 585"/>
                    <a:gd name="T32" fmla="*/ 39 w 354"/>
                    <a:gd name="T33" fmla="*/ 544 h 585"/>
                    <a:gd name="T34" fmla="*/ 25 w 354"/>
                    <a:gd name="T35" fmla="*/ 529 h 585"/>
                    <a:gd name="T36" fmla="*/ 14 w 354"/>
                    <a:gd name="T37" fmla="*/ 508 h 585"/>
                    <a:gd name="T38" fmla="*/ 6 w 354"/>
                    <a:gd name="T39" fmla="*/ 488 h 585"/>
                    <a:gd name="T40" fmla="*/ 2 w 354"/>
                    <a:gd name="T41" fmla="*/ 467 h 585"/>
                    <a:gd name="T42" fmla="*/ 0 w 354"/>
                    <a:gd name="T43" fmla="*/ 447 h 585"/>
                    <a:gd name="T44" fmla="*/ 0 w 354"/>
                    <a:gd name="T45" fmla="*/ 426 h 585"/>
                    <a:gd name="T46" fmla="*/ 2 w 354"/>
                    <a:gd name="T47" fmla="*/ 405 h 585"/>
                    <a:gd name="T48" fmla="*/ 9 w 354"/>
                    <a:gd name="T49" fmla="*/ 385 h 585"/>
                    <a:gd name="T50" fmla="*/ 16 w 354"/>
                    <a:gd name="T51" fmla="*/ 364 h 585"/>
                    <a:gd name="T52" fmla="*/ 24 w 354"/>
                    <a:gd name="T53" fmla="*/ 345 h 585"/>
                    <a:gd name="T54" fmla="*/ 38 w 354"/>
                    <a:gd name="T55" fmla="*/ 325 h 585"/>
                    <a:gd name="T56" fmla="*/ 54 w 354"/>
                    <a:gd name="T57" fmla="*/ 309 h 585"/>
                    <a:gd name="T58" fmla="*/ 76 w 354"/>
                    <a:gd name="T59" fmla="*/ 287 h 585"/>
                    <a:gd name="T60" fmla="*/ 90 w 354"/>
                    <a:gd name="T61" fmla="*/ 271 h 585"/>
                    <a:gd name="T62" fmla="*/ 99 w 354"/>
                    <a:gd name="T63" fmla="*/ 246 h 585"/>
                    <a:gd name="T64" fmla="*/ 101 w 354"/>
                    <a:gd name="T65" fmla="*/ 206 h 585"/>
                    <a:gd name="T66" fmla="*/ 104 w 354"/>
                    <a:gd name="T67" fmla="*/ 180 h 585"/>
                    <a:gd name="T68" fmla="*/ 104 w 354"/>
                    <a:gd name="T69" fmla="*/ 160 h 585"/>
                    <a:gd name="T70" fmla="*/ 96 w 354"/>
                    <a:gd name="T71" fmla="*/ 139 h 585"/>
                    <a:gd name="T72" fmla="*/ 95 w 354"/>
                    <a:gd name="T73" fmla="*/ 119 h 585"/>
                    <a:gd name="T74" fmla="*/ 99 w 354"/>
                    <a:gd name="T75" fmla="*/ 98 h 585"/>
                    <a:gd name="T76" fmla="*/ 104 w 354"/>
                    <a:gd name="T77" fmla="*/ 70 h 585"/>
                    <a:gd name="T78" fmla="*/ 109 w 354"/>
                    <a:gd name="T79" fmla="*/ 40 h 585"/>
                    <a:gd name="T80" fmla="*/ 118 w 354"/>
                    <a:gd name="T81" fmla="*/ 15 h 585"/>
                    <a:gd name="T82" fmla="*/ 143 w 354"/>
                    <a:gd name="T83" fmla="*/ 5 h 585"/>
                    <a:gd name="T84" fmla="*/ 161 w 354"/>
                    <a:gd name="T85" fmla="*/ 0 h 585"/>
                    <a:gd name="T86" fmla="*/ 180 w 354"/>
                    <a:gd name="T87" fmla="*/ 9 h 585"/>
                    <a:gd name="T88" fmla="*/ 199 w 354"/>
                    <a:gd name="T89" fmla="*/ 19 h 585"/>
                    <a:gd name="T90" fmla="*/ 217 w 354"/>
                    <a:gd name="T91" fmla="*/ 26 h 585"/>
                    <a:gd name="T92" fmla="*/ 236 w 354"/>
                    <a:gd name="T93" fmla="*/ 36 h 585"/>
                    <a:gd name="T94" fmla="*/ 254 w 354"/>
                    <a:gd name="T95" fmla="*/ 46 h 585"/>
                    <a:gd name="T96" fmla="*/ 268 w 354"/>
                    <a:gd name="T97" fmla="*/ 60 h 585"/>
                    <a:gd name="T98" fmla="*/ 282 w 354"/>
                    <a:gd name="T99" fmla="*/ 76 h 585"/>
                    <a:gd name="T100" fmla="*/ 293 w 354"/>
                    <a:gd name="T101" fmla="*/ 96 h 585"/>
                    <a:gd name="T102" fmla="*/ 306 w 354"/>
                    <a:gd name="T103" fmla="*/ 112 h 585"/>
                    <a:gd name="T104" fmla="*/ 325 w 354"/>
                    <a:gd name="T105" fmla="*/ 124 h 585"/>
                    <a:gd name="T106" fmla="*/ 344 w 354"/>
                    <a:gd name="T107" fmla="*/ 132 h 585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0" t="0" r="r" b="b"/>
                  <a:pathLst>
                    <a:path w="354" h="585">
                      <a:moveTo>
                        <a:pt x="329" y="483"/>
                      </a:moveTo>
                      <a:lnTo>
                        <a:pt x="321" y="483"/>
                      </a:lnTo>
                      <a:lnTo>
                        <a:pt x="312" y="483"/>
                      </a:lnTo>
                      <a:lnTo>
                        <a:pt x="303" y="483"/>
                      </a:lnTo>
                      <a:lnTo>
                        <a:pt x="293" y="491"/>
                      </a:lnTo>
                      <a:lnTo>
                        <a:pt x="287" y="502"/>
                      </a:lnTo>
                      <a:lnTo>
                        <a:pt x="279" y="512"/>
                      </a:lnTo>
                      <a:lnTo>
                        <a:pt x="273" y="522"/>
                      </a:lnTo>
                      <a:lnTo>
                        <a:pt x="265" y="527"/>
                      </a:lnTo>
                      <a:lnTo>
                        <a:pt x="255" y="534"/>
                      </a:lnTo>
                      <a:lnTo>
                        <a:pt x="246" y="539"/>
                      </a:lnTo>
                      <a:lnTo>
                        <a:pt x="240" y="548"/>
                      </a:lnTo>
                      <a:lnTo>
                        <a:pt x="232" y="553"/>
                      </a:lnTo>
                      <a:lnTo>
                        <a:pt x="224" y="558"/>
                      </a:lnTo>
                      <a:lnTo>
                        <a:pt x="214" y="563"/>
                      </a:lnTo>
                      <a:lnTo>
                        <a:pt x="205" y="569"/>
                      </a:lnTo>
                      <a:lnTo>
                        <a:pt x="195" y="574"/>
                      </a:lnTo>
                      <a:lnTo>
                        <a:pt x="186" y="575"/>
                      </a:lnTo>
                      <a:lnTo>
                        <a:pt x="177" y="579"/>
                      </a:lnTo>
                      <a:lnTo>
                        <a:pt x="167" y="581"/>
                      </a:lnTo>
                      <a:lnTo>
                        <a:pt x="158" y="581"/>
                      </a:lnTo>
                      <a:lnTo>
                        <a:pt x="148" y="584"/>
                      </a:lnTo>
                      <a:lnTo>
                        <a:pt x="139" y="584"/>
                      </a:lnTo>
                      <a:lnTo>
                        <a:pt x="129" y="584"/>
                      </a:lnTo>
                      <a:lnTo>
                        <a:pt x="120" y="584"/>
                      </a:lnTo>
                      <a:lnTo>
                        <a:pt x="110" y="584"/>
                      </a:lnTo>
                      <a:lnTo>
                        <a:pt x="101" y="581"/>
                      </a:lnTo>
                      <a:lnTo>
                        <a:pt x="91" y="579"/>
                      </a:lnTo>
                      <a:lnTo>
                        <a:pt x="82" y="575"/>
                      </a:lnTo>
                      <a:lnTo>
                        <a:pt x="72" y="570"/>
                      </a:lnTo>
                      <a:lnTo>
                        <a:pt x="63" y="565"/>
                      </a:lnTo>
                      <a:lnTo>
                        <a:pt x="54" y="558"/>
                      </a:lnTo>
                      <a:lnTo>
                        <a:pt x="47" y="550"/>
                      </a:lnTo>
                      <a:lnTo>
                        <a:pt x="39" y="544"/>
                      </a:lnTo>
                      <a:lnTo>
                        <a:pt x="33" y="534"/>
                      </a:lnTo>
                      <a:lnTo>
                        <a:pt x="25" y="529"/>
                      </a:lnTo>
                      <a:lnTo>
                        <a:pt x="20" y="519"/>
                      </a:lnTo>
                      <a:lnTo>
                        <a:pt x="14" y="508"/>
                      </a:lnTo>
                      <a:lnTo>
                        <a:pt x="9" y="498"/>
                      </a:lnTo>
                      <a:lnTo>
                        <a:pt x="6" y="488"/>
                      </a:lnTo>
                      <a:lnTo>
                        <a:pt x="5" y="478"/>
                      </a:lnTo>
                      <a:lnTo>
                        <a:pt x="2" y="467"/>
                      </a:lnTo>
                      <a:lnTo>
                        <a:pt x="0" y="457"/>
                      </a:lnTo>
                      <a:lnTo>
                        <a:pt x="0" y="447"/>
                      </a:lnTo>
                      <a:lnTo>
                        <a:pt x="0" y="436"/>
                      </a:lnTo>
                      <a:lnTo>
                        <a:pt x="0" y="426"/>
                      </a:lnTo>
                      <a:lnTo>
                        <a:pt x="0" y="416"/>
                      </a:lnTo>
                      <a:lnTo>
                        <a:pt x="2" y="405"/>
                      </a:lnTo>
                      <a:lnTo>
                        <a:pt x="5" y="395"/>
                      </a:lnTo>
                      <a:lnTo>
                        <a:pt x="9" y="385"/>
                      </a:lnTo>
                      <a:lnTo>
                        <a:pt x="11" y="374"/>
                      </a:lnTo>
                      <a:lnTo>
                        <a:pt x="16" y="364"/>
                      </a:lnTo>
                      <a:lnTo>
                        <a:pt x="20" y="354"/>
                      </a:lnTo>
                      <a:lnTo>
                        <a:pt x="24" y="345"/>
                      </a:lnTo>
                      <a:lnTo>
                        <a:pt x="30" y="335"/>
                      </a:lnTo>
                      <a:lnTo>
                        <a:pt x="38" y="325"/>
                      </a:lnTo>
                      <a:lnTo>
                        <a:pt x="47" y="318"/>
                      </a:lnTo>
                      <a:lnTo>
                        <a:pt x="54" y="309"/>
                      </a:lnTo>
                      <a:lnTo>
                        <a:pt x="61" y="302"/>
                      </a:lnTo>
                      <a:lnTo>
                        <a:pt x="76" y="287"/>
                      </a:lnTo>
                      <a:lnTo>
                        <a:pt x="82" y="278"/>
                      </a:lnTo>
                      <a:lnTo>
                        <a:pt x="90" y="271"/>
                      </a:lnTo>
                      <a:lnTo>
                        <a:pt x="96" y="263"/>
                      </a:lnTo>
                      <a:lnTo>
                        <a:pt x="99" y="246"/>
                      </a:lnTo>
                      <a:lnTo>
                        <a:pt x="99" y="230"/>
                      </a:lnTo>
                      <a:lnTo>
                        <a:pt x="101" y="206"/>
                      </a:lnTo>
                      <a:lnTo>
                        <a:pt x="104" y="191"/>
                      </a:lnTo>
                      <a:lnTo>
                        <a:pt x="104" y="180"/>
                      </a:lnTo>
                      <a:lnTo>
                        <a:pt x="104" y="170"/>
                      </a:lnTo>
                      <a:lnTo>
                        <a:pt x="104" y="160"/>
                      </a:lnTo>
                      <a:lnTo>
                        <a:pt x="101" y="149"/>
                      </a:lnTo>
                      <a:lnTo>
                        <a:pt x="96" y="139"/>
                      </a:lnTo>
                      <a:lnTo>
                        <a:pt x="95" y="129"/>
                      </a:lnTo>
                      <a:lnTo>
                        <a:pt x="95" y="119"/>
                      </a:lnTo>
                      <a:lnTo>
                        <a:pt x="96" y="108"/>
                      </a:lnTo>
                      <a:lnTo>
                        <a:pt x="99" y="98"/>
                      </a:lnTo>
                      <a:lnTo>
                        <a:pt x="99" y="82"/>
                      </a:lnTo>
                      <a:lnTo>
                        <a:pt x="104" y="70"/>
                      </a:lnTo>
                      <a:lnTo>
                        <a:pt x="104" y="55"/>
                      </a:lnTo>
                      <a:lnTo>
                        <a:pt x="109" y="40"/>
                      </a:lnTo>
                      <a:lnTo>
                        <a:pt x="113" y="24"/>
                      </a:lnTo>
                      <a:lnTo>
                        <a:pt x="118" y="15"/>
                      </a:lnTo>
                      <a:lnTo>
                        <a:pt x="128" y="9"/>
                      </a:lnTo>
                      <a:lnTo>
                        <a:pt x="143" y="5"/>
                      </a:lnTo>
                      <a:lnTo>
                        <a:pt x="151" y="3"/>
                      </a:lnTo>
                      <a:lnTo>
                        <a:pt x="161" y="0"/>
                      </a:lnTo>
                      <a:lnTo>
                        <a:pt x="170" y="3"/>
                      </a:lnTo>
                      <a:lnTo>
                        <a:pt x="180" y="9"/>
                      </a:lnTo>
                      <a:lnTo>
                        <a:pt x="189" y="14"/>
                      </a:lnTo>
                      <a:lnTo>
                        <a:pt x="199" y="19"/>
                      </a:lnTo>
                      <a:lnTo>
                        <a:pt x="208" y="21"/>
                      </a:lnTo>
                      <a:lnTo>
                        <a:pt x="217" y="26"/>
                      </a:lnTo>
                      <a:lnTo>
                        <a:pt x="227" y="31"/>
                      </a:lnTo>
                      <a:lnTo>
                        <a:pt x="236" y="36"/>
                      </a:lnTo>
                      <a:lnTo>
                        <a:pt x="244" y="40"/>
                      </a:lnTo>
                      <a:lnTo>
                        <a:pt x="254" y="46"/>
                      </a:lnTo>
                      <a:lnTo>
                        <a:pt x="263" y="52"/>
                      </a:lnTo>
                      <a:lnTo>
                        <a:pt x="268" y="60"/>
                      </a:lnTo>
                      <a:lnTo>
                        <a:pt x="277" y="67"/>
                      </a:lnTo>
                      <a:lnTo>
                        <a:pt x="282" y="76"/>
                      </a:lnTo>
                      <a:lnTo>
                        <a:pt x="287" y="86"/>
                      </a:lnTo>
                      <a:lnTo>
                        <a:pt x="293" y="96"/>
                      </a:lnTo>
                      <a:lnTo>
                        <a:pt x="298" y="106"/>
                      </a:lnTo>
                      <a:lnTo>
                        <a:pt x="306" y="112"/>
                      </a:lnTo>
                      <a:lnTo>
                        <a:pt x="315" y="117"/>
                      </a:lnTo>
                      <a:lnTo>
                        <a:pt x="325" y="124"/>
                      </a:lnTo>
                      <a:lnTo>
                        <a:pt x="334" y="129"/>
                      </a:lnTo>
                      <a:lnTo>
                        <a:pt x="344" y="132"/>
                      </a:lnTo>
                      <a:lnTo>
                        <a:pt x="353" y="132"/>
                      </a:lnTo>
                    </a:path>
                  </a:pathLst>
                </a:custGeom>
                <a:gradFill rotWithShape="0">
                  <a:gsLst>
                    <a:gs pos="0">
                      <a:srgbClr val="B0B181"/>
                    </a:gs>
                    <a:gs pos="100000">
                      <a:srgbClr val="FCFEB9"/>
                    </a:gs>
                  </a:gsLst>
                  <a:path path="rect">
                    <a:fillToRect l="50000" t="50000" r="50000" b="50000"/>
                  </a:path>
                </a:gradFill>
                <a:ln w="12700" cap="rnd" cmpd="sng">
                  <a:solidFill>
                    <a:srgbClr val="F6BF69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8551" name="Group 84"/>
              <p:cNvGrpSpPr>
                <a:grpSpLocks/>
              </p:cNvGrpSpPr>
              <p:nvPr/>
            </p:nvGrpSpPr>
            <p:grpSpPr bwMode="auto">
              <a:xfrm>
                <a:off x="1099" y="2693"/>
                <a:ext cx="68" cy="72"/>
                <a:chOff x="1099" y="2693"/>
                <a:chExt cx="68" cy="72"/>
              </a:xfrm>
            </p:grpSpPr>
            <p:sp>
              <p:nvSpPr>
                <p:cNvPr id="18570" name="Oval 85"/>
                <p:cNvSpPr>
                  <a:spLocks noChangeArrowheads="1"/>
                </p:cNvSpPr>
                <p:nvPr/>
              </p:nvSpPr>
              <p:spPr bwMode="auto">
                <a:xfrm>
                  <a:off x="1150" y="2693"/>
                  <a:ext cx="17" cy="10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tr-TR" altLang="tr-TR" sz="2400">
                    <a:latin typeface="Times New Roman" pitchFamily="18" charset="0"/>
                  </a:endParaRPr>
                </a:p>
              </p:txBody>
            </p:sp>
            <p:sp>
              <p:nvSpPr>
                <p:cNvPr id="18571" name="Arc 86"/>
                <p:cNvSpPr>
                  <a:spLocks/>
                </p:cNvSpPr>
                <p:nvPr/>
              </p:nvSpPr>
              <p:spPr bwMode="auto">
                <a:xfrm>
                  <a:off x="1128" y="2711"/>
                  <a:ext cx="24" cy="47"/>
                </a:xfrm>
                <a:custGeom>
                  <a:avLst/>
                  <a:gdLst>
                    <a:gd name="T0" fmla="*/ 0 w 21600"/>
                    <a:gd name="T1" fmla="*/ 0 h 21580"/>
                    <a:gd name="T2" fmla="*/ 0 w 21600"/>
                    <a:gd name="T3" fmla="*/ 0 h 21580"/>
                    <a:gd name="T4" fmla="*/ 0 w 21600"/>
                    <a:gd name="T5" fmla="*/ 0 h 2158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580" fill="none" extrusionOk="0">
                      <a:moveTo>
                        <a:pt x="0" y="21580"/>
                      </a:moveTo>
                      <a:cubicBezTo>
                        <a:pt x="0" y="10007"/>
                        <a:pt x="9120" y="491"/>
                        <a:pt x="20681" y="-1"/>
                      </a:cubicBezTo>
                    </a:path>
                    <a:path w="21600" h="21580" stroke="0" extrusionOk="0">
                      <a:moveTo>
                        <a:pt x="0" y="21580"/>
                      </a:moveTo>
                      <a:cubicBezTo>
                        <a:pt x="0" y="10007"/>
                        <a:pt x="9120" y="491"/>
                        <a:pt x="20681" y="-1"/>
                      </a:cubicBezTo>
                      <a:lnTo>
                        <a:pt x="21600" y="21580"/>
                      </a:lnTo>
                      <a:lnTo>
                        <a:pt x="0" y="21580"/>
                      </a:lnTo>
                      <a:close/>
                    </a:path>
                  </a:pathLst>
                </a:custGeom>
                <a:noFill/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8572" name="Freeform 87"/>
                <p:cNvSpPr>
                  <a:spLocks/>
                </p:cNvSpPr>
                <p:nvPr/>
              </p:nvSpPr>
              <p:spPr bwMode="auto">
                <a:xfrm>
                  <a:off x="1099" y="2753"/>
                  <a:ext cx="55" cy="12"/>
                </a:xfrm>
                <a:custGeom>
                  <a:avLst/>
                  <a:gdLst>
                    <a:gd name="T0" fmla="*/ 0 w 55"/>
                    <a:gd name="T1" fmla="*/ 11 h 12"/>
                    <a:gd name="T2" fmla="*/ 25 w 55"/>
                    <a:gd name="T3" fmla="*/ 0 h 12"/>
                    <a:gd name="T4" fmla="*/ 54 w 55"/>
                    <a:gd name="T5" fmla="*/ 10 h 12"/>
                    <a:gd name="T6" fmla="*/ 54 w 55"/>
                    <a:gd name="T7" fmla="*/ 10 h 12"/>
                    <a:gd name="T8" fmla="*/ 52 w 55"/>
                    <a:gd name="T9" fmla="*/ 10 h 1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55" h="12">
                      <a:moveTo>
                        <a:pt x="0" y="11"/>
                      </a:moveTo>
                      <a:lnTo>
                        <a:pt x="25" y="0"/>
                      </a:lnTo>
                      <a:lnTo>
                        <a:pt x="54" y="10"/>
                      </a:lnTo>
                      <a:lnTo>
                        <a:pt x="52" y="10"/>
                      </a:lnTo>
                    </a:path>
                  </a:pathLst>
                </a:custGeom>
                <a:noFill/>
                <a:ln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sp>
            <p:nvSpPr>
              <p:cNvPr id="18552" name="Rectangle 88"/>
              <p:cNvSpPr>
                <a:spLocks noChangeArrowheads="1"/>
              </p:cNvSpPr>
              <p:nvPr/>
            </p:nvSpPr>
            <p:spPr bwMode="auto">
              <a:xfrm flipH="1">
                <a:off x="509" y="2629"/>
                <a:ext cx="163" cy="40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tr-TR" sz="1200" b="1">
                    <a:latin typeface="Times New Roman" pitchFamily="18" charset="0"/>
                  </a:rPr>
                  <a:t>S2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tr-TR" sz="1200" b="1">
                    <a:latin typeface="Times New Roman" pitchFamily="18" charset="0"/>
                  </a:rPr>
                  <a:t>S3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tr-TR" sz="1200" b="1">
                    <a:latin typeface="Times New Roman" pitchFamily="18" charset="0"/>
                  </a:rPr>
                  <a:t>S4</a:t>
                </a:r>
              </a:p>
            </p:txBody>
          </p:sp>
          <p:sp>
            <p:nvSpPr>
              <p:cNvPr id="18553" name="Freeform 89"/>
              <p:cNvSpPr>
                <a:spLocks/>
              </p:cNvSpPr>
              <p:nvPr/>
            </p:nvSpPr>
            <p:spPr bwMode="auto">
              <a:xfrm>
                <a:off x="1152" y="2671"/>
                <a:ext cx="29" cy="43"/>
              </a:xfrm>
              <a:custGeom>
                <a:avLst/>
                <a:gdLst>
                  <a:gd name="T0" fmla="*/ 0 w 29"/>
                  <a:gd name="T1" fmla="*/ 0 h 43"/>
                  <a:gd name="T2" fmla="*/ 28 w 29"/>
                  <a:gd name="T3" fmla="*/ 7 h 43"/>
                  <a:gd name="T4" fmla="*/ 28 w 29"/>
                  <a:gd name="T5" fmla="*/ 42 h 43"/>
                  <a:gd name="T6" fmla="*/ 28 w 29"/>
                  <a:gd name="T7" fmla="*/ 42 h 43"/>
                  <a:gd name="T8" fmla="*/ 28 w 29"/>
                  <a:gd name="T9" fmla="*/ 39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" h="43">
                    <a:moveTo>
                      <a:pt x="0" y="0"/>
                    </a:moveTo>
                    <a:lnTo>
                      <a:pt x="28" y="7"/>
                    </a:lnTo>
                    <a:lnTo>
                      <a:pt x="28" y="42"/>
                    </a:lnTo>
                    <a:lnTo>
                      <a:pt x="28" y="39"/>
                    </a:lnTo>
                  </a:path>
                </a:pathLst>
              </a:custGeom>
              <a:noFill/>
              <a:ln w="12700" cap="rnd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8554" name="Oval 90"/>
              <p:cNvSpPr>
                <a:spLocks noChangeArrowheads="1"/>
              </p:cNvSpPr>
              <p:nvPr/>
            </p:nvSpPr>
            <p:spPr bwMode="auto">
              <a:xfrm>
                <a:off x="1175" y="3058"/>
                <a:ext cx="15" cy="24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2400">
                  <a:latin typeface="Times New Roman" pitchFamily="18" charset="0"/>
                </a:endParaRPr>
              </a:p>
            </p:txBody>
          </p:sp>
          <p:grpSp>
            <p:nvGrpSpPr>
              <p:cNvPr id="18555" name="Group 91"/>
              <p:cNvGrpSpPr>
                <a:grpSpLocks/>
              </p:cNvGrpSpPr>
              <p:nvPr/>
            </p:nvGrpSpPr>
            <p:grpSpPr bwMode="auto">
              <a:xfrm>
                <a:off x="1097" y="2774"/>
                <a:ext cx="48" cy="95"/>
                <a:chOff x="1097" y="2774"/>
                <a:chExt cx="48" cy="95"/>
              </a:xfrm>
            </p:grpSpPr>
            <p:sp>
              <p:nvSpPr>
                <p:cNvPr id="18567" name="Oval 92"/>
                <p:cNvSpPr>
                  <a:spLocks noChangeArrowheads="1"/>
                </p:cNvSpPr>
                <p:nvPr/>
              </p:nvSpPr>
              <p:spPr bwMode="auto">
                <a:xfrm rot="21060000" flipH="1">
                  <a:off x="1121" y="2774"/>
                  <a:ext cx="14" cy="17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tr-TR" altLang="tr-TR" sz="2400">
                    <a:latin typeface="Times New Roman" pitchFamily="18" charset="0"/>
                  </a:endParaRPr>
                </a:p>
              </p:txBody>
            </p:sp>
            <p:sp>
              <p:nvSpPr>
                <p:cNvPr id="18568" name="Arc 93"/>
                <p:cNvSpPr>
                  <a:spLocks/>
                </p:cNvSpPr>
                <p:nvPr/>
              </p:nvSpPr>
              <p:spPr bwMode="auto">
                <a:xfrm rot="-540000">
                  <a:off x="1110" y="2797"/>
                  <a:ext cx="21" cy="57"/>
                </a:xfrm>
                <a:custGeom>
                  <a:avLst/>
                  <a:gdLst>
                    <a:gd name="T0" fmla="*/ 0 w 21600"/>
                    <a:gd name="T1" fmla="*/ 0 h 21576"/>
                    <a:gd name="T2" fmla="*/ 0 w 21600"/>
                    <a:gd name="T3" fmla="*/ 0 h 21576"/>
                    <a:gd name="T4" fmla="*/ 0 w 21600"/>
                    <a:gd name="T5" fmla="*/ 0 h 215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576" fill="none" extrusionOk="0">
                      <a:moveTo>
                        <a:pt x="0" y="21576"/>
                      </a:moveTo>
                      <a:cubicBezTo>
                        <a:pt x="0" y="10045"/>
                        <a:pt x="9055" y="548"/>
                        <a:pt x="20573" y="0"/>
                      </a:cubicBezTo>
                    </a:path>
                    <a:path w="21600" h="21576" stroke="0" extrusionOk="0">
                      <a:moveTo>
                        <a:pt x="0" y="21576"/>
                      </a:moveTo>
                      <a:cubicBezTo>
                        <a:pt x="0" y="10045"/>
                        <a:pt x="9055" y="548"/>
                        <a:pt x="20573" y="0"/>
                      </a:cubicBezTo>
                      <a:lnTo>
                        <a:pt x="21600" y="21576"/>
                      </a:lnTo>
                      <a:lnTo>
                        <a:pt x="0" y="21576"/>
                      </a:lnTo>
                      <a:close/>
                    </a:path>
                  </a:pathLst>
                </a:custGeom>
                <a:noFill/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8569" name="Freeform 94"/>
                <p:cNvSpPr>
                  <a:spLocks/>
                </p:cNvSpPr>
                <p:nvPr/>
              </p:nvSpPr>
              <p:spPr bwMode="auto">
                <a:xfrm>
                  <a:off x="1097" y="2850"/>
                  <a:ext cx="48" cy="19"/>
                </a:xfrm>
                <a:custGeom>
                  <a:avLst/>
                  <a:gdLst>
                    <a:gd name="T0" fmla="*/ 0 w 48"/>
                    <a:gd name="T1" fmla="*/ 18 h 19"/>
                    <a:gd name="T2" fmla="*/ 18 w 48"/>
                    <a:gd name="T3" fmla="*/ 0 h 19"/>
                    <a:gd name="T4" fmla="*/ 47 w 48"/>
                    <a:gd name="T5" fmla="*/ 13 h 19"/>
                    <a:gd name="T6" fmla="*/ 47 w 48"/>
                    <a:gd name="T7" fmla="*/ 13 h 19"/>
                    <a:gd name="T8" fmla="*/ 45 w 48"/>
                    <a:gd name="T9" fmla="*/ 12 h 1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8" h="19">
                      <a:moveTo>
                        <a:pt x="0" y="18"/>
                      </a:moveTo>
                      <a:lnTo>
                        <a:pt x="18" y="0"/>
                      </a:lnTo>
                      <a:lnTo>
                        <a:pt x="47" y="13"/>
                      </a:lnTo>
                      <a:lnTo>
                        <a:pt x="45" y="12"/>
                      </a:lnTo>
                    </a:path>
                  </a:pathLst>
                </a:custGeom>
                <a:noFill/>
                <a:ln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8556" name="Group 95"/>
              <p:cNvGrpSpPr>
                <a:grpSpLocks/>
              </p:cNvGrpSpPr>
              <p:nvPr/>
            </p:nvGrpSpPr>
            <p:grpSpPr bwMode="auto">
              <a:xfrm>
                <a:off x="1102" y="2872"/>
                <a:ext cx="45" cy="99"/>
                <a:chOff x="1102" y="2872"/>
                <a:chExt cx="45" cy="99"/>
              </a:xfrm>
            </p:grpSpPr>
            <p:sp>
              <p:nvSpPr>
                <p:cNvPr id="18564" name="Oval 96"/>
                <p:cNvSpPr>
                  <a:spLocks noChangeArrowheads="1"/>
                </p:cNvSpPr>
                <p:nvPr/>
              </p:nvSpPr>
              <p:spPr bwMode="auto">
                <a:xfrm rot="20400000" flipH="1">
                  <a:off x="1112" y="2872"/>
                  <a:ext cx="14" cy="13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tr-TR" altLang="tr-TR" sz="2400">
                    <a:latin typeface="Times New Roman" pitchFamily="18" charset="0"/>
                  </a:endParaRPr>
                </a:p>
              </p:txBody>
            </p:sp>
            <p:sp>
              <p:nvSpPr>
                <p:cNvPr id="18565" name="Arc 97"/>
                <p:cNvSpPr>
                  <a:spLocks/>
                </p:cNvSpPr>
                <p:nvPr/>
              </p:nvSpPr>
              <p:spPr bwMode="auto">
                <a:xfrm rot="-1200000">
                  <a:off x="1107" y="2894"/>
                  <a:ext cx="22" cy="59"/>
                </a:xfrm>
                <a:custGeom>
                  <a:avLst/>
                  <a:gdLst>
                    <a:gd name="T0" fmla="*/ 0 w 21600"/>
                    <a:gd name="T1" fmla="*/ 0 h 21577"/>
                    <a:gd name="T2" fmla="*/ 0 w 21600"/>
                    <a:gd name="T3" fmla="*/ 0 h 21577"/>
                    <a:gd name="T4" fmla="*/ 0 w 21600"/>
                    <a:gd name="T5" fmla="*/ 0 h 21577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577" fill="none" extrusionOk="0">
                      <a:moveTo>
                        <a:pt x="0" y="21577"/>
                      </a:moveTo>
                      <a:cubicBezTo>
                        <a:pt x="0" y="10038"/>
                        <a:pt x="9069" y="536"/>
                        <a:pt x="20596" y="0"/>
                      </a:cubicBezTo>
                    </a:path>
                    <a:path w="21600" h="21577" stroke="0" extrusionOk="0">
                      <a:moveTo>
                        <a:pt x="0" y="21577"/>
                      </a:moveTo>
                      <a:cubicBezTo>
                        <a:pt x="0" y="10038"/>
                        <a:pt x="9069" y="536"/>
                        <a:pt x="20596" y="0"/>
                      </a:cubicBezTo>
                      <a:lnTo>
                        <a:pt x="21600" y="21577"/>
                      </a:lnTo>
                      <a:lnTo>
                        <a:pt x="0" y="21577"/>
                      </a:lnTo>
                      <a:close/>
                    </a:path>
                  </a:pathLst>
                </a:custGeom>
                <a:noFill/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8566" name="Freeform 98"/>
                <p:cNvSpPr>
                  <a:spLocks/>
                </p:cNvSpPr>
                <p:nvPr/>
              </p:nvSpPr>
              <p:spPr bwMode="auto">
                <a:xfrm>
                  <a:off x="1102" y="2948"/>
                  <a:ext cx="45" cy="23"/>
                </a:xfrm>
                <a:custGeom>
                  <a:avLst/>
                  <a:gdLst>
                    <a:gd name="T0" fmla="*/ 0 w 45"/>
                    <a:gd name="T1" fmla="*/ 22 h 23"/>
                    <a:gd name="T2" fmla="*/ 15 w 45"/>
                    <a:gd name="T3" fmla="*/ 0 h 23"/>
                    <a:gd name="T4" fmla="*/ 44 w 45"/>
                    <a:gd name="T5" fmla="*/ 7 h 23"/>
                    <a:gd name="T6" fmla="*/ 44 w 45"/>
                    <a:gd name="T7" fmla="*/ 7 h 23"/>
                    <a:gd name="T8" fmla="*/ 42 w 45"/>
                    <a:gd name="T9" fmla="*/ 6 h 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5" h="23">
                      <a:moveTo>
                        <a:pt x="0" y="22"/>
                      </a:moveTo>
                      <a:lnTo>
                        <a:pt x="15" y="0"/>
                      </a:lnTo>
                      <a:lnTo>
                        <a:pt x="44" y="7"/>
                      </a:lnTo>
                      <a:lnTo>
                        <a:pt x="42" y="6"/>
                      </a:lnTo>
                    </a:path>
                  </a:pathLst>
                </a:custGeom>
                <a:noFill/>
                <a:ln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8557" name="Group 99"/>
              <p:cNvGrpSpPr>
                <a:grpSpLocks/>
              </p:cNvGrpSpPr>
              <p:nvPr/>
            </p:nvGrpSpPr>
            <p:grpSpPr bwMode="auto">
              <a:xfrm>
                <a:off x="1125" y="2968"/>
                <a:ext cx="68" cy="98"/>
                <a:chOff x="1125" y="2968"/>
                <a:chExt cx="68" cy="98"/>
              </a:xfrm>
            </p:grpSpPr>
            <p:sp>
              <p:nvSpPr>
                <p:cNvPr id="18561" name="Oval 100"/>
                <p:cNvSpPr>
                  <a:spLocks noChangeArrowheads="1"/>
                </p:cNvSpPr>
                <p:nvPr/>
              </p:nvSpPr>
              <p:spPr bwMode="auto">
                <a:xfrm rot="18720000" flipH="1">
                  <a:off x="1128" y="2968"/>
                  <a:ext cx="16" cy="16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tr-TR" altLang="tr-TR" sz="2400">
                    <a:latin typeface="Times New Roman" pitchFamily="18" charset="0"/>
                  </a:endParaRPr>
                </a:p>
              </p:txBody>
            </p:sp>
            <p:sp>
              <p:nvSpPr>
                <p:cNvPr id="18562" name="Arc 101"/>
                <p:cNvSpPr>
                  <a:spLocks/>
                </p:cNvSpPr>
                <p:nvPr/>
              </p:nvSpPr>
              <p:spPr bwMode="auto">
                <a:xfrm rot="-2880000">
                  <a:off x="1143" y="2990"/>
                  <a:ext cx="22" cy="58"/>
                </a:xfrm>
                <a:custGeom>
                  <a:avLst/>
                  <a:gdLst>
                    <a:gd name="T0" fmla="*/ 0 w 21600"/>
                    <a:gd name="T1" fmla="*/ 0 h 21577"/>
                    <a:gd name="T2" fmla="*/ 0 w 21600"/>
                    <a:gd name="T3" fmla="*/ 0 h 21577"/>
                    <a:gd name="T4" fmla="*/ 0 w 21600"/>
                    <a:gd name="T5" fmla="*/ 0 h 21577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577" fill="none" extrusionOk="0">
                      <a:moveTo>
                        <a:pt x="0" y="21577"/>
                      </a:moveTo>
                      <a:cubicBezTo>
                        <a:pt x="0" y="10038"/>
                        <a:pt x="9069" y="536"/>
                        <a:pt x="20596" y="0"/>
                      </a:cubicBezTo>
                    </a:path>
                    <a:path w="21600" h="21577" stroke="0" extrusionOk="0">
                      <a:moveTo>
                        <a:pt x="0" y="21577"/>
                      </a:moveTo>
                      <a:cubicBezTo>
                        <a:pt x="0" y="10038"/>
                        <a:pt x="9069" y="536"/>
                        <a:pt x="20596" y="0"/>
                      </a:cubicBezTo>
                      <a:lnTo>
                        <a:pt x="21600" y="21577"/>
                      </a:lnTo>
                      <a:lnTo>
                        <a:pt x="0" y="21577"/>
                      </a:lnTo>
                      <a:close/>
                    </a:path>
                  </a:pathLst>
                </a:custGeom>
                <a:noFill/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8563" name="Freeform 102"/>
                <p:cNvSpPr>
                  <a:spLocks/>
                </p:cNvSpPr>
                <p:nvPr/>
              </p:nvSpPr>
              <p:spPr bwMode="auto">
                <a:xfrm>
                  <a:off x="1158" y="3030"/>
                  <a:ext cx="35" cy="36"/>
                </a:xfrm>
                <a:custGeom>
                  <a:avLst/>
                  <a:gdLst>
                    <a:gd name="T0" fmla="*/ 0 w 35"/>
                    <a:gd name="T1" fmla="*/ 35 h 36"/>
                    <a:gd name="T2" fmla="*/ 3 w 35"/>
                    <a:gd name="T3" fmla="*/ 10 h 36"/>
                    <a:gd name="T4" fmla="*/ 34 w 35"/>
                    <a:gd name="T5" fmla="*/ 0 h 36"/>
                    <a:gd name="T6" fmla="*/ 34 w 35"/>
                    <a:gd name="T7" fmla="*/ 0 h 36"/>
                    <a:gd name="T8" fmla="*/ 31 w 35"/>
                    <a:gd name="T9" fmla="*/ 1 h 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" h="36">
                      <a:moveTo>
                        <a:pt x="0" y="35"/>
                      </a:moveTo>
                      <a:lnTo>
                        <a:pt x="3" y="10"/>
                      </a:lnTo>
                      <a:lnTo>
                        <a:pt x="34" y="0"/>
                      </a:lnTo>
                      <a:lnTo>
                        <a:pt x="31" y="1"/>
                      </a:lnTo>
                    </a:path>
                  </a:pathLst>
                </a:custGeom>
                <a:noFill/>
                <a:ln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sp>
            <p:nvSpPr>
              <p:cNvPr id="18558" name="Arc 103"/>
              <p:cNvSpPr>
                <a:spLocks/>
              </p:cNvSpPr>
              <p:nvPr/>
            </p:nvSpPr>
            <p:spPr bwMode="auto">
              <a:xfrm>
                <a:off x="988" y="2605"/>
                <a:ext cx="92" cy="160"/>
              </a:xfrm>
              <a:custGeom>
                <a:avLst/>
                <a:gdLst>
                  <a:gd name="T0" fmla="*/ 0 w 21600"/>
                  <a:gd name="T1" fmla="*/ 0 h 21599"/>
                  <a:gd name="T2" fmla="*/ 0 w 21600"/>
                  <a:gd name="T3" fmla="*/ 0 h 21599"/>
                  <a:gd name="T4" fmla="*/ 0 w 21600"/>
                  <a:gd name="T5" fmla="*/ 0 h 2159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599" fill="none" extrusionOk="0">
                    <a:moveTo>
                      <a:pt x="21364" y="21598"/>
                    </a:moveTo>
                    <a:cubicBezTo>
                      <a:pt x="9527" y="21469"/>
                      <a:pt x="0" y="11837"/>
                      <a:pt x="0" y="0"/>
                    </a:cubicBezTo>
                  </a:path>
                  <a:path w="21600" h="21599" stroke="0" extrusionOk="0">
                    <a:moveTo>
                      <a:pt x="21364" y="21598"/>
                    </a:moveTo>
                    <a:cubicBezTo>
                      <a:pt x="9527" y="21469"/>
                      <a:pt x="0" y="11837"/>
                      <a:pt x="0" y="0"/>
                    </a:cubicBezTo>
                    <a:lnTo>
                      <a:pt x="21600" y="0"/>
                    </a:lnTo>
                    <a:lnTo>
                      <a:pt x="21364" y="21598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8559" name="Arc 104"/>
              <p:cNvSpPr>
                <a:spLocks/>
              </p:cNvSpPr>
              <p:nvPr/>
            </p:nvSpPr>
            <p:spPr bwMode="auto">
              <a:xfrm rot="10800000">
                <a:off x="992" y="2999"/>
                <a:ext cx="93" cy="160"/>
              </a:xfrm>
              <a:custGeom>
                <a:avLst/>
                <a:gdLst>
                  <a:gd name="T0" fmla="*/ 0 w 21837"/>
                  <a:gd name="T1" fmla="*/ 0 h 21737"/>
                  <a:gd name="T2" fmla="*/ 0 w 21837"/>
                  <a:gd name="T3" fmla="*/ 0 h 21737"/>
                  <a:gd name="T4" fmla="*/ 0 w 21837"/>
                  <a:gd name="T5" fmla="*/ 0 h 21737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837" h="21737" fill="none" extrusionOk="0">
                    <a:moveTo>
                      <a:pt x="21836" y="0"/>
                    </a:moveTo>
                    <a:cubicBezTo>
                      <a:pt x="21836" y="45"/>
                      <a:pt x="21837" y="91"/>
                      <a:pt x="21837" y="137"/>
                    </a:cubicBezTo>
                    <a:cubicBezTo>
                      <a:pt x="21837" y="12066"/>
                      <a:pt x="12166" y="21737"/>
                      <a:pt x="237" y="21737"/>
                    </a:cubicBezTo>
                    <a:cubicBezTo>
                      <a:pt x="157" y="21737"/>
                      <a:pt x="78" y="21736"/>
                      <a:pt x="0" y="21735"/>
                    </a:cubicBezTo>
                  </a:path>
                  <a:path w="21837" h="21737" stroke="0" extrusionOk="0">
                    <a:moveTo>
                      <a:pt x="21836" y="0"/>
                    </a:moveTo>
                    <a:cubicBezTo>
                      <a:pt x="21836" y="45"/>
                      <a:pt x="21837" y="91"/>
                      <a:pt x="21837" y="137"/>
                    </a:cubicBezTo>
                    <a:cubicBezTo>
                      <a:pt x="21837" y="12066"/>
                      <a:pt x="12166" y="21737"/>
                      <a:pt x="237" y="21737"/>
                    </a:cubicBezTo>
                    <a:cubicBezTo>
                      <a:pt x="157" y="21737"/>
                      <a:pt x="78" y="21736"/>
                      <a:pt x="0" y="21735"/>
                    </a:cubicBezTo>
                    <a:lnTo>
                      <a:pt x="237" y="137"/>
                    </a:lnTo>
                    <a:lnTo>
                      <a:pt x="21836" y="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accent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8560" name="Arc 105"/>
              <p:cNvSpPr>
                <a:spLocks/>
              </p:cNvSpPr>
              <p:nvPr/>
            </p:nvSpPr>
            <p:spPr bwMode="auto">
              <a:xfrm rot="10800000">
                <a:off x="772" y="2875"/>
                <a:ext cx="300" cy="189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21600" y="0"/>
                    </a:moveTo>
                    <a:cubicBezTo>
                      <a:pt x="21600" y="11929"/>
                      <a:pt x="11929" y="21599"/>
                      <a:pt x="0" y="21600"/>
                    </a:cubicBezTo>
                  </a:path>
                  <a:path w="21600" h="21600" stroke="0" extrusionOk="0">
                    <a:moveTo>
                      <a:pt x="21600" y="0"/>
                    </a:moveTo>
                    <a:cubicBezTo>
                      <a:pt x="21600" y="11929"/>
                      <a:pt x="11929" y="21599"/>
                      <a:pt x="0" y="21600"/>
                    </a:cubicBezTo>
                    <a:lnTo>
                      <a:pt x="0" y="0"/>
                    </a:lnTo>
                    <a:lnTo>
                      <a:pt x="21600" y="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grpSp>
          <p:nvGrpSpPr>
            <p:cNvPr id="18528" name="Group 106"/>
            <p:cNvGrpSpPr>
              <a:grpSpLocks/>
            </p:cNvGrpSpPr>
            <p:nvPr/>
          </p:nvGrpSpPr>
          <p:grpSpPr bwMode="auto">
            <a:xfrm>
              <a:off x="1168" y="3170"/>
              <a:ext cx="830" cy="630"/>
              <a:chOff x="1136" y="3170"/>
              <a:chExt cx="830" cy="630"/>
            </a:xfrm>
          </p:grpSpPr>
          <p:sp>
            <p:nvSpPr>
              <p:cNvPr id="18547" name="Arc 107"/>
              <p:cNvSpPr>
                <a:spLocks/>
              </p:cNvSpPr>
              <p:nvPr/>
            </p:nvSpPr>
            <p:spPr bwMode="auto">
              <a:xfrm>
                <a:off x="1136" y="3170"/>
                <a:ext cx="830" cy="630"/>
              </a:xfrm>
              <a:custGeom>
                <a:avLst/>
                <a:gdLst>
                  <a:gd name="T0" fmla="*/ 0 w 23137"/>
                  <a:gd name="T1" fmla="*/ 0 h 21600"/>
                  <a:gd name="T2" fmla="*/ 0 w 23137"/>
                  <a:gd name="T3" fmla="*/ 0 h 21600"/>
                  <a:gd name="T4" fmla="*/ 0 w 23137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3137" h="21600" fill="none" extrusionOk="0">
                    <a:moveTo>
                      <a:pt x="23137" y="21543"/>
                    </a:moveTo>
                    <a:cubicBezTo>
                      <a:pt x="22617" y="21581"/>
                      <a:pt x="22096" y="21599"/>
                      <a:pt x="21576" y="21600"/>
                    </a:cubicBezTo>
                    <a:cubicBezTo>
                      <a:pt x="10040" y="21600"/>
                      <a:pt x="541" y="12536"/>
                      <a:pt x="-1" y="1014"/>
                    </a:cubicBezTo>
                  </a:path>
                  <a:path w="23137" h="21600" stroke="0" extrusionOk="0">
                    <a:moveTo>
                      <a:pt x="23137" y="21543"/>
                    </a:moveTo>
                    <a:cubicBezTo>
                      <a:pt x="22617" y="21581"/>
                      <a:pt x="22096" y="21599"/>
                      <a:pt x="21576" y="21600"/>
                    </a:cubicBezTo>
                    <a:cubicBezTo>
                      <a:pt x="10040" y="21600"/>
                      <a:pt x="541" y="12536"/>
                      <a:pt x="-1" y="1014"/>
                    </a:cubicBezTo>
                    <a:lnTo>
                      <a:pt x="21576" y="0"/>
                    </a:lnTo>
                    <a:lnTo>
                      <a:pt x="23137" y="21543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3399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8548" name="Arc 108"/>
              <p:cNvSpPr>
                <a:spLocks/>
              </p:cNvSpPr>
              <p:nvPr/>
            </p:nvSpPr>
            <p:spPr bwMode="auto">
              <a:xfrm>
                <a:off x="1437" y="3362"/>
                <a:ext cx="446" cy="350"/>
              </a:xfrm>
              <a:custGeom>
                <a:avLst/>
                <a:gdLst>
                  <a:gd name="T0" fmla="*/ 0 w 20755"/>
                  <a:gd name="T1" fmla="*/ 0 h 21600"/>
                  <a:gd name="T2" fmla="*/ 0 w 20755"/>
                  <a:gd name="T3" fmla="*/ 0 h 21600"/>
                  <a:gd name="T4" fmla="*/ 0 w 20755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0755" h="21600" fill="none" extrusionOk="0">
                    <a:moveTo>
                      <a:pt x="20754" y="18671"/>
                    </a:moveTo>
                    <a:cubicBezTo>
                      <a:pt x="17456" y="20589"/>
                      <a:pt x="13710" y="21599"/>
                      <a:pt x="9895" y="21600"/>
                    </a:cubicBezTo>
                    <a:cubicBezTo>
                      <a:pt x="6452" y="21600"/>
                      <a:pt x="3059" y="20777"/>
                      <a:pt x="-1" y="19200"/>
                    </a:cubicBezTo>
                  </a:path>
                  <a:path w="20755" h="21600" stroke="0" extrusionOk="0">
                    <a:moveTo>
                      <a:pt x="20754" y="18671"/>
                    </a:moveTo>
                    <a:cubicBezTo>
                      <a:pt x="17456" y="20589"/>
                      <a:pt x="13710" y="21599"/>
                      <a:pt x="9895" y="21600"/>
                    </a:cubicBezTo>
                    <a:cubicBezTo>
                      <a:pt x="6452" y="21600"/>
                      <a:pt x="3059" y="20777"/>
                      <a:pt x="-1" y="19200"/>
                    </a:cubicBezTo>
                    <a:lnTo>
                      <a:pt x="9895" y="0"/>
                    </a:lnTo>
                    <a:lnTo>
                      <a:pt x="20754" y="18671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3399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8549" name="Arc 109"/>
              <p:cNvSpPr>
                <a:spLocks/>
              </p:cNvSpPr>
              <p:nvPr/>
            </p:nvSpPr>
            <p:spPr bwMode="auto">
              <a:xfrm>
                <a:off x="1407" y="3341"/>
                <a:ext cx="442" cy="350"/>
              </a:xfrm>
              <a:custGeom>
                <a:avLst/>
                <a:gdLst>
                  <a:gd name="T0" fmla="*/ 0 w 27120"/>
                  <a:gd name="T1" fmla="*/ 0 h 21600"/>
                  <a:gd name="T2" fmla="*/ 0 w 27120"/>
                  <a:gd name="T3" fmla="*/ 0 h 21600"/>
                  <a:gd name="T4" fmla="*/ 0 w 2712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7120" h="21600" fill="none" extrusionOk="0">
                    <a:moveTo>
                      <a:pt x="27120" y="13033"/>
                    </a:moveTo>
                    <a:cubicBezTo>
                      <a:pt x="23037" y="18429"/>
                      <a:pt x="16661" y="21599"/>
                      <a:pt x="9895" y="21600"/>
                    </a:cubicBezTo>
                    <a:cubicBezTo>
                      <a:pt x="6452" y="21600"/>
                      <a:pt x="3059" y="20777"/>
                      <a:pt x="-1" y="19200"/>
                    </a:cubicBezTo>
                  </a:path>
                  <a:path w="27120" h="21600" stroke="0" extrusionOk="0">
                    <a:moveTo>
                      <a:pt x="27120" y="13033"/>
                    </a:moveTo>
                    <a:cubicBezTo>
                      <a:pt x="23037" y="18429"/>
                      <a:pt x="16661" y="21599"/>
                      <a:pt x="9895" y="21600"/>
                    </a:cubicBezTo>
                    <a:cubicBezTo>
                      <a:pt x="6452" y="21600"/>
                      <a:pt x="3059" y="20777"/>
                      <a:pt x="-1" y="19200"/>
                    </a:cubicBezTo>
                    <a:lnTo>
                      <a:pt x="9895" y="0"/>
                    </a:lnTo>
                    <a:lnTo>
                      <a:pt x="27120" y="13033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3399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sp>
          <p:nvSpPr>
            <p:cNvPr id="18529" name="Arc 110"/>
            <p:cNvSpPr>
              <a:spLocks/>
            </p:cNvSpPr>
            <p:nvPr/>
          </p:nvSpPr>
          <p:spPr bwMode="auto">
            <a:xfrm>
              <a:off x="1688" y="3146"/>
              <a:ext cx="335" cy="621"/>
            </a:xfrm>
            <a:custGeom>
              <a:avLst/>
              <a:gdLst>
                <a:gd name="T0" fmla="*/ 0 w 12543"/>
                <a:gd name="T1" fmla="*/ 0 h 21600"/>
                <a:gd name="T2" fmla="*/ 0 w 12543"/>
                <a:gd name="T3" fmla="*/ 0 h 21600"/>
                <a:gd name="T4" fmla="*/ 0 w 12543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543" h="21600" fill="none" extrusionOk="0">
                  <a:moveTo>
                    <a:pt x="12543" y="19041"/>
                  </a:moveTo>
                  <a:cubicBezTo>
                    <a:pt x="9406" y="20720"/>
                    <a:pt x="5903" y="21599"/>
                    <a:pt x="2345" y="21600"/>
                  </a:cubicBezTo>
                  <a:cubicBezTo>
                    <a:pt x="1561" y="21600"/>
                    <a:pt x="778" y="21557"/>
                    <a:pt x="-1" y="21472"/>
                  </a:cubicBezTo>
                </a:path>
                <a:path w="12543" h="21600" stroke="0" extrusionOk="0">
                  <a:moveTo>
                    <a:pt x="12543" y="19041"/>
                  </a:moveTo>
                  <a:cubicBezTo>
                    <a:pt x="9406" y="20720"/>
                    <a:pt x="5903" y="21599"/>
                    <a:pt x="2345" y="21600"/>
                  </a:cubicBezTo>
                  <a:cubicBezTo>
                    <a:pt x="1561" y="21600"/>
                    <a:pt x="778" y="21557"/>
                    <a:pt x="-1" y="21472"/>
                  </a:cubicBezTo>
                  <a:lnTo>
                    <a:pt x="2345" y="0"/>
                  </a:lnTo>
                  <a:lnTo>
                    <a:pt x="12543" y="19041"/>
                  </a:lnTo>
                  <a:close/>
                </a:path>
              </a:pathLst>
            </a:custGeom>
            <a:noFill/>
            <a:ln w="19050" cap="rnd">
              <a:solidFill>
                <a:srgbClr val="3399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30" name="Text Box 111"/>
            <p:cNvSpPr txBox="1">
              <a:spLocks noChangeArrowheads="1"/>
            </p:cNvSpPr>
            <p:nvPr/>
          </p:nvSpPr>
          <p:spPr bwMode="auto">
            <a:xfrm>
              <a:off x="586" y="3772"/>
              <a:ext cx="813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tr-TR" sz="1600" b="1">
                  <a:solidFill>
                    <a:srgbClr val="FF3300"/>
                  </a:solidFill>
                  <a:latin typeface="Times New Roman" pitchFamily="18" charset="0"/>
                </a:rPr>
                <a:t>External S</a:t>
              </a:r>
              <a:r>
                <a:rPr lang="tr-TR" altLang="tr-TR" sz="1600" b="1">
                  <a:solidFill>
                    <a:srgbClr val="FF3300"/>
                  </a:solidFill>
                  <a:latin typeface="Times New Roman" pitchFamily="18" charset="0"/>
                </a:rPr>
                <a:t>fink</a:t>
              </a:r>
              <a:r>
                <a:rPr lang="en-US" altLang="tr-TR" sz="1600" b="1">
                  <a:solidFill>
                    <a:srgbClr val="FF3300"/>
                  </a:solidFill>
                  <a:latin typeface="Times New Roman" pitchFamily="18" charset="0"/>
                </a:rPr>
                <a:t>ter</a:t>
              </a:r>
            </a:p>
          </p:txBody>
        </p:sp>
        <p:sp>
          <p:nvSpPr>
            <p:cNvPr id="18531" name="Line 112"/>
            <p:cNvSpPr>
              <a:spLocks noChangeShapeType="1"/>
            </p:cNvSpPr>
            <p:nvPr/>
          </p:nvSpPr>
          <p:spPr bwMode="auto">
            <a:xfrm flipV="1">
              <a:off x="1568" y="3712"/>
              <a:ext cx="360" cy="18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32" name="Text Box 113"/>
            <p:cNvSpPr txBox="1">
              <a:spLocks noChangeArrowheads="1"/>
            </p:cNvSpPr>
            <p:nvPr/>
          </p:nvSpPr>
          <p:spPr bwMode="auto">
            <a:xfrm>
              <a:off x="563" y="3956"/>
              <a:ext cx="792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tr-TR" sz="1600" b="1">
                  <a:solidFill>
                    <a:srgbClr val="CC6600"/>
                  </a:solidFill>
                  <a:latin typeface="Times New Roman" pitchFamily="18" charset="0"/>
                </a:rPr>
                <a:t>Internal S</a:t>
              </a:r>
              <a:r>
                <a:rPr lang="tr-TR" altLang="tr-TR" sz="1600" b="1">
                  <a:solidFill>
                    <a:srgbClr val="CC6600"/>
                  </a:solidFill>
                  <a:latin typeface="Times New Roman" pitchFamily="18" charset="0"/>
                </a:rPr>
                <a:t>fink</a:t>
              </a:r>
              <a:r>
                <a:rPr lang="en-US" altLang="tr-TR" sz="1600" b="1">
                  <a:solidFill>
                    <a:srgbClr val="CC6600"/>
                  </a:solidFill>
                  <a:latin typeface="Times New Roman" pitchFamily="18" charset="0"/>
                </a:rPr>
                <a:t>ter</a:t>
              </a:r>
            </a:p>
          </p:txBody>
        </p:sp>
        <p:sp>
          <p:nvSpPr>
            <p:cNvPr id="18533" name="Line 114"/>
            <p:cNvSpPr>
              <a:spLocks noChangeShapeType="1"/>
            </p:cNvSpPr>
            <p:nvPr/>
          </p:nvSpPr>
          <p:spPr bwMode="auto">
            <a:xfrm flipV="1">
              <a:off x="1560" y="3696"/>
              <a:ext cx="480" cy="38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34" name="Text Box 115"/>
            <p:cNvSpPr txBox="1">
              <a:spLocks noChangeArrowheads="1"/>
            </p:cNvSpPr>
            <p:nvPr/>
          </p:nvSpPr>
          <p:spPr bwMode="auto">
            <a:xfrm>
              <a:off x="2377" y="3529"/>
              <a:ext cx="715" cy="523"/>
            </a:xfrm>
            <a:prstGeom prst="rect">
              <a:avLst/>
            </a:prstGeom>
            <a:noFill/>
            <a:ln>
              <a:noFill/>
            </a:ln>
            <a:effectLst>
              <a:outerShdw dist="12700" dir="54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tr-TR" sz="2400" b="1">
                  <a:solidFill>
                    <a:srgbClr val="FF00FF"/>
                  </a:solidFill>
                  <a:latin typeface="Times New Roman" pitchFamily="18" charset="0"/>
                </a:rPr>
                <a:t>Anore</a:t>
              </a:r>
              <a:r>
                <a:rPr lang="tr-TR" altLang="tr-TR" sz="2400" b="1">
                  <a:solidFill>
                    <a:srgbClr val="FF00FF"/>
                  </a:solidFill>
                  <a:latin typeface="Times New Roman" pitchFamily="18" charset="0"/>
                </a:rPr>
                <a:t>k</a:t>
              </a:r>
              <a:r>
                <a:rPr lang="en-US" altLang="tr-TR" sz="2400" b="1">
                  <a:solidFill>
                    <a:srgbClr val="FF00FF"/>
                  </a:solidFill>
                  <a:latin typeface="Times New Roman" pitchFamily="18" charset="0"/>
                </a:rPr>
                <a:t>tal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400" b="1">
                  <a:solidFill>
                    <a:srgbClr val="FF00FF"/>
                  </a:solidFill>
                  <a:latin typeface="Times New Roman" pitchFamily="18" charset="0"/>
                </a:rPr>
                <a:t>Açı</a:t>
              </a:r>
              <a:endParaRPr lang="en-US" altLang="tr-TR" sz="2400" b="1">
                <a:solidFill>
                  <a:srgbClr val="FF00FF"/>
                </a:solidFill>
                <a:latin typeface="Times New Roman" pitchFamily="18" charset="0"/>
              </a:endParaRPr>
            </a:p>
          </p:txBody>
        </p:sp>
        <p:sp>
          <p:nvSpPr>
            <p:cNvPr id="157812" name="Rectangle 116"/>
            <p:cNvSpPr>
              <a:spLocks noChangeArrowheads="1"/>
            </p:cNvSpPr>
            <p:nvPr/>
          </p:nvSpPr>
          <p:spPr bwMode="auto">
            <a:xfrm>
              <a:off x="799" y="3455"/>
              <a:ext cx="38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eaLnBrk="1" hangingPunct="1">
                <a:defRPr/>
              </a:pPr>
              <a:r>
                <a:rPr lang="en-US" altLang="tr-TR" b="1">
                  <a:solidFill>
                    <a:srgbClr val="3399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charset="0"/>
                </a:rPr>
                <a:t>Motor</a:t>
              </a:r>
            </a:p>
          </p:txBody>
        </p:sp>
        <p:grpSp>
          <p:nvGrpSpPr>
            <p:cNvPr id="18536" name="Group 117"/>
            <p:cNvGrpSpPr>
              <a:grpSpLocks/>
            </p:cNvGrpSpPr>
            <p:nvPr/>
          </p:nvGrpSpPr>
          <p:grpSpPr bwMode="auto">
            <a:xfrm>
              <a:off x="1166" y="2712"/>
              <a:ext cx="972" cy="823"/>
              <a:chOff x="1134" y="2712"/>
              <a:chExt cx="972" cy="823"/>
            </a:xfrm>
          </p:grpSpPr>
          <p:sp>
            <p:nvSpPr>
              <p:cNvPr id="18545" name="Arc 118"/>
              <p:cNvSpPr>
                <a:spLocks/>
              </p:cNvSpPr>
              <p:nvPr/>
            </p:nvSpPr>
            <p:spPr bwMode="auto">
              <a:xfrm>
                <a:off x="1134" y="2712"/>
                <a:ext cx="972" cy="672"/>
              </a:xfrm>
              <a:custGeom>
                <a:avLst/>
                <a:gdLst>
                  <a:gd name="T0" fmla="*/ 0 w 27817"/>
                  <a:gd name="T1" fmla="*/ 0 h 21600"/>
                  <a:gd name="T2" fmla="*/ 0 w 27817"/>
                  <a:gd name="T3" fmla="*/ 0 h 21600"/>
                  <a:gd name="T4" fmla="*/ 0 w 27817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7817" h="21600" fill="none" extrusionOk="0">
                    <a:moveTo>
                      <a:pt x="0" y="1600"/>
                    </a:moveTo>
                    <a:cubicBezTo>
                      <a:pt x="2590" y="543"/>
                      <a:pt x="5361" y="-1"/>
                      <a:pt x="8159" y="0"/>
                    </a:cubicBezTo>
                    <a:cubicBezTo>
                      <a:pt x="16624" y="0"/>
                      <a:pt x="24309" y="4945"/>
                      <a:pt x="27817" y="12649"/>
                    </a:cubicBezTo>
                  </a:path>
                  <a:path w="27817" h="21600" stroke="0" extrusionOk="0">
                    <a:moveTo>
                      <a:pt x="0" y="1600"/>
                    </a:moveTo>
                    <a:cubicBezTo>
                      <a:pt x="2590" y="543"/>
                      <a:pt x="5361" y="-1"/>
                      <a:pt x="8159" y="0"/>
                    </a:cubicBezTo>
                    <a:cubicBezTo>
                      <a:pt x="16624" y="0"/>
                      <a:pt x="24309" y="4945"/>
                      <a:pt x="27817" y="12649"/>
                    </a:cubicBezTo>
                    <a:lnTo>
                      <a:pt x="8159" y="21600"/>
                    </a:lnTo>
                    <a:lnTo>
                      <a:pt x="0" y="1600"/>
                    </a:lnTo>
                    <a:close/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8546" name="Arc 119"/>
              <p:cNvSpPr>
                <a:spLocks/>
              </p:cNvSpPr>
              <p:nvPr/>
            </p:nvSpPr>
            <p:spPr bwMode="auto">
              <a:xfrm>
                <a:off x="1272" y="2721"/>
                <a:ext cx="758" cy="814"/>
              </a:xfrm>
              <a:custGeom>
                <a:avLst/>
                <a:gdLst>
                  <a:gd name="T0" fmla="*/ 0 w 25206"/>
                  <a:gd name="T1" fmla="*/ 0 h 24864"/>
                  <a:gd name="T2" fmla="*/ 0 w 25206"/>
                  <a:gd name="T3" fmla="*/ 0 h 24864"/>
                  <a:gd name="T4" fmla="*/ 0 w 25206"/>
                  <a:gd name="T5" fmla="*/ 0 h 2486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5206" h="24864" fill="none" extrusionOk="0">
                    <a:moveTo>
                      <a:pt x="0" y="303"/>
                    </a:moveTo>
                    <a:cubicBezTo>
                      <a:pt x="1191" y="101"/>
                      <a:pt x="2397" y="-1"/>
                      <a:pt x="3606" y="0"/>
                    </a:cubicBezTo>
                    <a:cubicBezTo>
                      <a:pt x="15535" y="0"/>
                      <a:pt x="25206" y="9670"/>
                      <a:pt x="25206" y="21600"/>
                    </a:cubicBezTo>
                    <a:cubicBezTo>
                      <a:pt x="25206" y="22692"/>
                      <a:pt x="25123" y="23783"/>
                      <a:pt x="24957" y="24863"/>
                    </a:cubicBezTo>
                  </a:path>
                  <a:path w="25206" h="24864" stroke="0" extrusionOk="0">
                    <a:moveTo>
                      <a:pt x="0" y="303"/>
                    </a:moveTo>
                    <a:cubicBezTo>
                      <a:pt x="1191" y="101"/>
                      <a:pt x="2397" y="-1"/>
                      <a:pt x="3606" y="0"/>
                    </a:cubicBezTo>
                    <a:cubicBezTo>
                      <a:pt x="15535" y="0"/>
                      <a:pt x="25206" y="9670"/>
                      <a:pt x="25206" y="21600"/>
                    </a:cubicBezTo>
                    <a:cubicBezTo>
                      <a:pt x="25206" y="22692"/>
                      <a:pt x="25123" y="23783"/>
                      <a:pt x="24957" y="24863"/>
                    </a:cubicBezTo>
                    <a:lnTo>
                      <a:pt x="3606" y="21600"/>
                    </a:lnTo>
                    <a:lnTo>
                      <a:pt x="0" y="303"/>
                    </a:lnTo>
                    <a:close/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sp>
          <p:nvSpPr>
            <p:cNvPr id="18537" name="Freeform 120"/>
            <p:cNvSpPr>
              <a:spLocks/>
            </p:cNvSpPr>
            <p:nvPr/>
          </p:nvSpPr>
          <p:spPr bwMode="auto">
            <a:xfrm>
              <a:off x="2190" y="3348"/>
              <a:ext cx="512" cy="562"/>
            </a:xfrm>
            <a:custGeom>
              <a:avLst/>
              <a:gdLst>
                <a:gd name="T0" fmla="*/ 512 w 512"/>
                <a:gd name="T1" fmla="*/ 0 h 562"/>
                <a:gd name="T2" fmla="*/ 0 w 512"/>
                <a:gd name="T3" fmla="*/ 44 h 562"/>
                <a:gd name="T4" fmla="*/ 38 w 512"/>
                <a:gd name="T5" fmla="*/ 562 h 56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12" h="562">
                  <a:moveTo>
                    <a:pt x="512" y="0"/>
                  </a:moveTo>
                  <a:lnTo>
                    <a:pt x="0" y="44"/>
                  </a:lnTo>
                  <a:lnTo>
                    <a:pt x="38" y="562"/>
                  </a:lnTo>
                </a:path>
              </a:pathLst>
            </a:custGeom>
            <a:noFill/>
            <a:ln w="19050" cap="flat" cmpd="sng">
              <a:solidFill>
                <a:srgbClr val="FF00FF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38" name="Arc 121"/>
            <p:cNvSpPr>
              <a:spLocks/>
            </p:cNvSpPr>
            <p:nvPr/>
          </p:nvSpPr>
          <p:spPr bwMode="auto">
            <a:xfrm>
              <a:off x="2219" y="3369"/>
              <a:ext cx="318" cy="340"/>
            </a:xfrm>
            <a:custGeom>
              <a:avLst/>
              <a:gdLst>
                <a:gd name="T0" fmla="*/ 0 w 24076"/>
                <a:gd name="T1" fmla="*/ 0 h 23025"/>
                <a:gd name="T2" fmla="*/ 0 w 24076"/>
                <a:gd name="T3" fmla="*/ 0 h 23025"/>
                <a:gd name="T4" fmla="*/ 0 w 24076"/>
                <a:gd name="T5" fmla="*/ 0 h 2302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4076" h="23025" fill="none" extrusionOk="0">
                  <a:moveTo>
                    <a:pt x="24028" y="0"/>
                  </a:moveTo>
                  <a:cubicBezTo>
                    <a:pt x="24060" y="474"/>
                    <a:pt x="24076" y="949"/>
                    <a:pt x="24076" y="1425"/>
                  </a:cubicBezTo>
                  <a:cubicBezTo>
                    <a:pt x="24076" y="13354"/>
                    <a:pt x="14405" y="23025"/>
                    <a:pt x="2476" y="23025"/>
                  </a:cubicBezTo>
                  <a:cubicBezTo>
                    <a:pt x="1648" y="23025"/>
                    <a:pt x="821" y="22977"/>
                    <a:pt x="0" y="22882"/>
                  </a:cubicBezTo>
                </a:path>
                <a:path w="24076" h="23025" stroke="0" extrusionOk="0">
                  <a:moveTo>
                    <a:pt x="24028" y="0"/>
                  </a:moveTo>
                  <a:cubicBezTo>
                    <a:pt x="24060" y="474"/>
                    <a:pt x="24076" y="949"/>
                    <a:pt x="24076" y="1425"/>
                  </a:cubicBezTo>
                  <a:cubicBezTo>
                    <a:pt x="24076" y="13354"/>
                    <a:pt x="14405" y="23025"/>
                    <a:pt x="2476" y="23025"/>
                  </a:cubicBezTo>
                  <a:cubicBezTo>
                    <a:pt x="1648" y="23025"/>
                    <a:pt x="821" y="22977"/>
                    <a:pt x="0" y="22882"/>
                  </a:cubicBezTo>
                  <a:lnTo>
                    <a:pt x="2476" y="1425"/>
                  </a:lnTo>
                  <a:lnTo>
                    <a:pt x="24028" y="0"/>
                  </a:lnTo>
                  <a:close/>
                </a:path>
              </a:pathLst>
            </a:custGeom>
            <a:noFill/>
            <a:ln w="12700">
              <a:solidFill>
                <a:srgbClr val="FF00FF"/>
              </a:solidFill>
              <a:round/>
              <a:headEnd type="stealth" w="med" len="med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grpSp>
          <p:nvGrpSpPr>
            <p:cNvPr id="18539" name="Group 122"/>
            <p:cNvGrpSpPr>
              <a:grpSpLocks/>
            </p:cNvGrpSpPr>
            <p:nvPr/>
          </p:nvGrpSpPr>
          <p:grpSpPr bwMode="auto">
            <a:xfrm flipH="1">
              <a:off x="912" y="1392"/>
              <a:ext cx="55" cy="1243"/>
              <a:chOff x="1041" y="1728"/>
              <a:chExt cx="90" cy="627"/>
            </a:xfrm>
          </p:grpSpPr>
          <p:sp>
            <p:nvSpPr>
              <p:cNvPr id="18543" name="Freeform 123" descr="75%"/>
              <p:cNvSpPr>
                <a:spLocks/>
              </p:cNvSpPr>
              <p:nvPr/>
            </p:nvSpPr>
            <p:spPr bwMode="auto">
              <a:xfrm>
                <a:off x="1041" y="1731"/>
                <a:ext cx="90" cy="624"/>
              </a:xfrm>
              <a:custGeom>
                <a:avLst/>
                <a:gdLst>
                  <a:gd name="T0" fmla="*/ 1572864 w 45"/>
                  <a:gd name="T1" fmla="*/ 0 h 624"/>
                  <a:gd name="T2" fmla="*/ 11010048 w 45"/>
                  <a:gd name="T3" fmla="*/ 0 h 624"/>
                  <a:gd name="T4" fmla="*/ 11796480 w 45"/>
                  <a:gd name="T5" fmla="*/ 39 h 624"/>
                  <a:gd name="T6" fmla="*/ 10223616 w 45"/>
                  <a:gd name="T7" fmla="*/ 75 h 624"/>
                  <a:gd name="T8" fmla="*/ 11010048 w 45"/>
                  <a:gd name="T9" fmla="*/ 114 h 624"/>
                  <a:gd name="T10" fmla="*/ 11010048 w 45"/>
                  <a:gd name="T11" fmla="*/ 159 h 624"/>
                  <a:gd name="T12" fmla="*/ 11796480 w 45"/>
                  <a:gd name="T13" fmla="*/ 198 h 624"/>
                  <a:gd name="T14" fmla="*/ 10223616 w 45"/>
                  <a:gd name="T15" fmla="*/ 234 h 624"/>
                  <a:gd name="T16" fmla="*/ 11010048 w 45"/>
                  <a:gd name="T17" fmla="*/ 276 h 624"/>
                  <a:gd name="T18" fmla="*/ 11796480 w 45"/>
                  <a:gd name="T19" fmla="*/ 306 h 624"/>
                  <a:gd name="T20" fmla="*/ 11796480 w 45"/>
                  <a:gd name="T21" fmla="*/ 342 h 624"/>
                  <a:gd name="T22" fmla="*/ 11010048 w 45"/>
                  <a:gd name="T23" fmla="*/ 381 h 624"/>
                  <a:gd name="T24" fmla="*/ 10223616 w 45"/>
                  <a:gd name="T25" fmla="*/ 411 h 624"/>
                  <a:gd name="T26" fmla="*/ 11010048 w 45"/>
                  <a:gd name="T27" fmla="*/ 441 h 624"/>
                  <a:gd name="T28" fmla="*/ 11796480 w 45"/>
                  <a:gd name="T29" fmla="*/ 480 h 624"/>
                  <a:gd name="T30" fmla="*/ 11010048 w 45"/>
                  <a:gd name="T31" fmla="*/ 516 h 624"/>
                  <a:gd name="T32" fmla="*/ 11796480 w 45"/>
                  <a:gd name="T33" fmla="*/ 552 h 624"/>
                  <a:gd name="T34" fmla="*/ 11796480 w 45"/>
                  <a:gd name="T35" fmla="*/ 594 h 624"/>
                  <a:gd name="T36" fmla="*/ 11010048 w 45"/>
                  <a:gd name="T37" fmla="*/ 615 h 624"/>
                  <a:gd name="T38" fmla="*/ 6291456 w 45"/>
                  <a:gd name="T39" fmla="*/ 624 h 624"/>
                  <a:gd name="T40" fmla="*/ 2359296 w 45"/>
                  <a:gd name="T41" fmla="*/ 600 h 624"/>
                  <a:gd name="T42" fmla="*/ 2359296 w 45"/>
                  <a:gd name="T43" fmla="*/ 579 h 624"/>
                  <a:gd name="T44" fmla="*/ 3145728 w 45"/>
                  <a:gd name="T45" fmla="*/ 555 h 624"/>
                  <a:gd name="T46" fmla="*/ 3145728 w 45"/>
                  <a:gd name="T47" fmla="*/ 528 h 624"/>
                  <a:gd name="T48" fmla="*/ 2359296 w 45"/>
                  <a:gd name="T49" fmla="*/ 468 h 624"/>
                  <a:gd name="T50" fmla="*/ 3145728 w 45"/>
                  <a:gd name="T51" fmla="*/ 429 h 624"/>
                  <a:gd name="T52" fmla="*/ 2359296 w 45"/>
                  <a:gd name="T53" fmla="*/ 390 h 624"/>
                  <a:gd name="T54" fmla="*/ 2359296 w 45"/>
                  <a:gd name="T55" fmla="*/ 351 h 624"/>
                  <a:gd name="T56" fmla="*/ 2359296 w 45"/>
                  <a:gd name="T57" fmla="*/ 315 h 624"/>
                  <a:gd name="T58" fmla="*/ 2359296 w 45"/>
                  <a:gd name="T59" fmla="*/ 285 h 624"/>
                  <a:gd name="T60" fmla="*/ 1572864 w 45"/>
                  <a:gd name="T61" fmla="*/ 252 h 624"/>
                  <a:gd name="T62" fmla="*/ 3145728 w 45"/>
                  <a:gd name="T63" fmla="*/ 213 h 624"/>
                  <a:gd name="T64" fmla="*/ 2359296 w 45"/>
                  <a:gd name="T65" fmla="*/ 171 h 624"/>
                  <a:gd name="T66" fmla="*/ 0 w 45"/>
                  <a:gd name="T67" fmla="*/ 123 h 624"/>
                  <a:gd name="T68" fmla="*/ 2359296 w 45"/>
                  <a:gd name="T69" fmla="*/ 87 h 624"/>
                  <a:gd name="T70" fmla="*/ 2359296 w 45"/>
                  <a:gd name="T71" fmla="*/ 39 h 624"/>
                  <a:gd name="T72" fmla="*/ 1572864 w 45"/>
                  <a:gd name="T73" fmla="*/ 0 h 62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45" h="624">
                    <a:moveTo>
                      <a:pt x="6" y="0"/>
                    </a:moveTo>
                    <a:lnTo>
                      <a:pt x="42" y="0"/>
                    </a:lnTo>
                    <a:lnTo>
                      <a:pt x="45" y="39"/>
                    </a:lnTo>
                    <a:lnTo>
                      <a:pt x="39" y="75"/>
                    </a:lnTo>
                    <a:lnTo>
                      <a:pt x="42" y="114"/>
                    </a:lnTo>
                    <a:lnTo>
                      <a:pt x="42" y="159"/>
                    </a:lnTo>
                    <a:lnTo>
                      <a:pt x="45" y="198"/>
                    </a:lnTo>
                    <a:lnTo>
                      <a:pt x="39" y="234"/>
                    </a:lnTo>
                    <a:lnTo>
                      <a:pt x="42" y="276"/>
                    </a:lnTo>
                    <a:lnTo>
                      <a:pt x="45" y="306"/>
                    </a:lnTo>
                    <a:lnTo>
                      <a:pt x="45" y="342"/>
                    </a:lnTo>
                    <a:lnTo>
                      <a:pt x="42" y="381"/>
                    </a:lnTo>
                    <a:lnTo>
                      <a:pt x="39" y="411"/>
                    </a:lnTo>
                    <a:lnTo>
                      <a:pt x="42" y="441"/>
                    </a:lnTo>
                    <a:lnTo>
                      <a:pt x="45" y="480"/>
                    </a:lnTo>
                    <a:lnTo>
                      <a:pt x="42" y="516"/>
                    </a:lnTo>
                    <a:lnTo>
                      <a:pt x="45" y="552"/>
                    </a:lnTo>
                    <a:lnTo>
                      <a:pt x="45" y="594"/>
                    </a:lnTo>
                    <a:lnTo>
                      <a:pt x="42" y="615"/>
                    </a:lnTo>
                    <a:lnTo>
                      <a:pt x="24" y="624"/>
                    </a:lnTo>
                    <a:lnTo>
                      <a:pt x="9" y="600"/>
                    </a:lnTo>
                    <a:lnTo>
                      <a:pt x="9" y="579"/>
                    </a:lnTo>
                    <a:lnTo>
                      <a:pt x="12" y="555"/>
                    </a:lnTo>
                    <a:lnTo>
                      <a:pt x="12" y="528"/>
                    </a:lnTo>
                    <a:lnTo>
                      <a:pt x="9" y="468"/>
                    </a:lnTo>
                    <a:lnTo>
                      <a:pt x="12" y="429"/>
                    </a:lnTo>
                    <a:lnTo>
                      <a:pt x="9" y="390"/>
                    </a:lnTo>
                    <a:lnTo>
                      <a:pt x="9" y="351"/>
                    </a:lnTo>
                    <a:lnTo>
                      <a:pt x="9" y="315"/>
                    </a:lnTo>
                    <a:lnTo>
                      <a:pt x="9" y="285"/>
                    </a:lnTo>
                    <a:lnTo>
                      <a:pt x="6" y="252"/>
                    </a:lnTo>
                    <a:lnTo>
                      <a:pt x="12" y="213"/>
                    </a:lnTo>
                    <a:lnTo>
                      <a:pt x="9" y="171"/>
                    </a:lnTo>
                    <a:lnTo>
                      <a:pt x="0" y="123"/>
                    </a:lnTo>
                    <a:lnTo>
                      <a:pt x="9" y="87"/>
                    </a:lnTo>
                    <a:lnTo>
                      <a:pt x="9" y="39"/>
                    </a:lnTo>
                    <a:lnTo>
                      <a:pt x="6" y="0"/>
                    </a:lnTo>
                    <a:close/>
                  </a:path>
                </a:pathLst>
              </a:cu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8544" name="Freeform 124" descr="75%"/>
              <p:cNvSpPr>
                <a:spLocks/>
              </p:cNvSpPr>
              <p:nvPr/>
            </p:nvSpPr>
            <p:spPr bwMode="auto">
              <a:xfrm>
                <a:off x="1074" y="1728"/>
                <a:ext cx="54" cy="624"/>
              </a:xfrm>
              <a:custGeom>
                <a:avLst/>
                <a:gdLst>
                  <a:gd name="T0" fmla="*/ 149 w 45"/>
                  <a:gd name="T1" fmla="*/ 0 h 624"/>
                  <a:gd name="T2" fmla="*/ 1109 w 45"/>
                  <a:gd name="T3" fmla="*/ 0 h 624"/>
                  <a:gd name="T4" fmla="*/ 1211 w 45"/>
                  <a:gd name="T5" fmla="*/ 39 h 624"/>
                  <a:gd name="T6" fmla="*/ 1028 w 45"/>
                  <a:gd name="T7" fmla="*/ 75 h 624"/>
                  <a:gd name="T8" fmla="*/ 1109 w 45"/>
                  <a:gd name="T9" fmla="*/ 114 h 624"/>
                  <a:gd name="T10" fmla="*/ 1109 w 45"/>
                  <a:gd name="T11" fmla="*/ 159 h 624"/>
                  <a:gd name="T12" fmla="*/ 1211 w 45"/>
                  <a:gd name="T13" fmla="*/ 198 h 624"/>
                  <a:gd name="T14" fmla="*/ 1028 w 45"/>
                  <a:gd name="T15" fmla="*/ 234 h 624"/>
                  <a:gd name="T16" fmla="*/ 1109 w 45"/>
                  <a:gd name="T17" fmla="*/ 276 h 624"/>
                  <a:gd name="T18" fmla="*/ 1211 w 45"/>
                  <a:gd name="T19" fmla="*/ 306 h 624"/>
                  <a:gd name="T20" fmla="*/ 1211 w 45"/>
                  <a:gd name="T21" fmla="*/ 342 h 624"/>
                  <a:gd name="T22" fmla="*/ 1109 w 45"/>
                  <a:gd name="T23" fmla="*/ 381 h 624"/>
                  <a:gd name="T24" fmla="*/ 1028 w 45"/>
                  <a:gd name="T25" fmla="*/ 411 h 624"/>
                  <a:gd name="T26" fmla="*/ 1109 w 45"/>
                  <a:gd name="T27" fmla="*/ 441 h 624"/>
                  <a:gd name="T28" fmla="*/ 1211 w 45"/>
                  <a:gd name="T29" fmla="*/ 480 h 624"/>
                  <a:gd name="T30" fmla="*/ 1109 w 45"/>
                  <a:gd name="T31" fmla="*/ 516 h 624"/>
                  <a:gd name="T32" fmla="*/ 1211 w 45"/>
                  <a:gd name="T33" fmla="*/ 552 h 624"/>
                  <a:gd name="T34" fmla="*/ 1211 w 45"/>
                  <a:gd name="T35" fmla="*/ 594 h 624"/>
                  <a:gd name="T36" fmla="*/ 1109 w 45"/>
                  <a:gd name="T37" fmla="*/ 615 h 624"/>
                  <a:gd name="T38" fmla="*/ 642 w 45"/>
                  <a:gd name="T39" fmla="*/ 624 h 624"/>
                  <a:gd name="T40" fmla="*/ 252 w 45"/>
                  <a:gd name="T41" fmla="*/ 600 h 624"/>
                  <a:gd name="T42" fmla="*/ 252 w 45"/>
                  <a:gd name="T43" fmla="*/ 579 h 624"/>
                  <a:gd name="T44" fmla="*/ 310 w 45"/>
                  <a:gd name="T45" fmla="*/ 555 h 624"/>
                  <a:gd name="T46" fmla="*/ 310 w 45"/>
                  <a:gd name="T47" fmla="*/ 528 h 624"/>
                  <a:gd name="T48" fmla="*/ 252 w 45"/>
                  <a:gd name="T49" fmla="*/ 468 h 624"/>
                  <a:gd name="T50" fmla="*/ 310 w 45"/>
                  <a:gd name="T51" fmla="*/ 429 h 624"/>
                  <a:gd name="T52" fmla="*/ 252 w 45"/>
                  <a:gd name="T53" fmla="*/ 390 h 624"/>
                  <a:gd name="T54" fmla="*/ 252 w 45"/>
                  <a:gd name="T55" fmla="*/ 351 h 624"/>
                  <a:gd name="T56" fmla="*/ 252 w 45"/>
                  <a:gd name="T57" fmla="*/ 315 h 624"/>
                  <a:gd name="T58" fmla="*/ 252 w 45"/>
                  <a:gd name="T59" fmla="*/ 285 h 624"/>
                  <a:gd name="T60" fmla="*/ 149 w 45"/>
                  <a:gd name="T61" fmla="*/ 252 h 624"/>
                  <a:gd name="T62" fmla="*/ 310 w 45"/>
                  <a:gd name="T63" fmla="*/ 213 h 624"/>
                  <a:gd name="T64" fmla="*/ 252 w 45"/>
                  <a:gd name="T65" fmla="*/ 171 h 624"/>
                  <a:gd name="T66" fmla="*/ 0 w 45"/>
                  <a:gd name="T67" fmla="*/ 123 h 624"/>
                  <a:gd name="T68" fmla="*/ 252 w 45"/>
                  <a:gd name="T69" fmla="*/ 87 h 624"/>
                  <a:gd name="T70" fmla="*/ 252 w 45"/>
                  <a:gd name="T71" fmla="*/ 39 h 624"/>
                  <a:gd name="T72" fmla="*/ 149 w 45"/>
                  <a:gd name="T73" fmla="*/ 0 h 62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45" h="624">
                    <a:moveTo>
                      <a:pt x="6" y="0"/>
                    </a:moveTo>
                    <a:lnTo>
                      <a:pt x="42" y="0"/>
                    </a:lnTo>
                    <a:lnTo>
                      <a:pt x="45" y="39"/>
                    </a:lnTo>
                    <a:lnTo>
                      <a:pt x="39" y="75"/>
                    </a:lnTo>
                    <a:lnTo>
                      <a:pt x="42" y="114"/>
                    </a:lnTo>
                    <a:lnTo>
                      <a:pt x="42" y="159"/>
                    </a:lnTo>
                    <a:lnTo>
                      <a:pt x="45" y="198"/>
                    </a:lnTo>
                    <a:lnTo>
                      <a:pt x="39" y="234"/>
                    </a:lnTo>
                    <a:lnTo>
                      <a:pt x="42" y="276"/>
                    </a:lnTo>
                    <a:lnTo>
                      <a:pt x="45" y="306"/>
                    </a:lnTo>
                    <a:lnTo>
                      <a:pt x="45" y="342"/>
                    </a:lnTo>
                    <a:lnTo>
                      <a:pt x="42" y="381"/>
                    </a:lnTo>
                    <a:lnTo>
                      <a:pt x="39" y="411"/>
                    </a:lnTo>
                    <a:lnTo>
                      <a:pt x="42" y="441"/>
                    </a:lnTo>
                    <a:lnTo>
                      <a:pt x="45" y="480"/>
                    </a:lnTo>
                    <a:lnTo>
                      <a:pt x="42" y="516"/>
                    </a:lnTo>
                    <a:lnTo>
                      <a:pt x="45" y="552"/>
                    </a:lnTo>
                    <a:lnTo>
                      <a:pt x="45" y="594"/>
                    </a:lnTo>
                    <a:lnTo>
                      <a:pt x="42" y="615"/>
                    </a:lnTo>
                    <a:lnTo>
                      <a:pt x="24" y="624"/>
                    </a:lnTo>
                    <a:lnTo>
                      <a:pt x="9" y="600"/>
                    </a:lnTo>
                    <a:lnTo>
                      <a:pt x="9" y="579"/>
                    </a:lnTo>
                    <a:lnTo>
                      <a:pt x="12" y="555"/>
                    </a:lnTo>
                    <a:lnTo>
                      <a:pt x="12" y="528"/>
                    </a:lnTo>
                    <a:lnTo>
                      <a:pt x="9" y="468"/>
                    </a:lnTo>
                    <a:lnTo>
                      <a:pt x="12" y="429"/>
                    </a:lnTo>
                    <a:lnTo>
                      <a:pt x="9" y="390"/>
                    </a:lnTo>
                    <a:lnTo>
                      <a:pt x="9" y="351"/>
                    </a:lnTo>
                    <a:lnTo>
                      <a:pt x="9" y="315"/>
                    </a:lnTo>
                    <a:lnTo>
                      <a:pt x="9" y="285"/>
                    </a:lnTo>
                    <a:lnTo>
                      <a:pt x="6" y="252"/>
                    </a:lnTo>
                    <a:lnTo>
                      <a:pt x="12" y="213"/>
                    </a:lnTo>
                    <a:lnTo>
                      <a:pt x="9" y="171"/>
                    </a:lnTo>
                    <a:lnTo>
                      <a:pt x="0" y="123"/>
                    </a:lnTo>
                    <a:lnTo>
                      <a:pt x="9" y="87"/>
                    </a:lnTo>
                    <a:lnTo>
                      <a:pt x="9" y="39"/>
                    </a:lnTo>
                    <a:lnTo>
                      <a:pt x="6" y="0"/>
                    </a:lnTo>
                    <a:close/>
                  </a:path>
                </a:pathLst>
              </a:custGeom>
              <a:blipFill dpi="0" rotWithShape="0">
                <a:blip r:embed="rId5"/>
                <a:srcRect/>
                <a:tile tx="0" ty="0" sx="100000" sy="100000" flip="none" algn="tl"/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grpSp>
          <p:nvGrpSpPr>
            <p:cNvPr id="18540" name="Group 125"/>
            <p:cNvGrpSpPr>
              <a:grpSpLocks/>
            </p:cNvGrpSpPr>
            <p:nvPr/>
          </p:nvGrpSpPr>
          <p:grpSpPr bwMode="auto">
            <a:xfrm>
              <a:off x="2478" y="2454"/>
              <a:ext cx="626" cy="704"/>
              <a:chOff x="2462" y="2502"/>
              <a:chExt cx="626" cy="704"/>
            </a:xfrm>
          </p:grpSpPr>
          <p:sp>
            <p:nvSpPr>
              <p:cNvPr id="18541" name="Text Box 126"/>
              <p:cNvSpPr txBox="1">
                <a:spLocks noChangeArrowheads="1"/>
              </p:cNvSpPr>
              <p:nvPr/>
            </p:nvSpPr>
            <p:spPr bwMode="auto">
              <a:xfrm>
                <a:off x="2499" y="2502"/>
                <a:ext cx="589" cy="291"/>
              </a:xfrm>
              <a:prstGeom prst="rect">
                <a:avLst/>
              </a:prstGeom>
              <a:noFill/>
              <a:ln>
                <a:noFill/>
              </a:ln>
              <a:effectLst>
                <a:outerShdw dist="12700" algn="ctr" rotWithShape="0">
                  <a:schemeClr val="tx1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tr-TR" sz="2400" b="1">
                    <a:solidFill>
                      <a:srgbClr val="FF7C80"/>
                    </a:solidFill>
                    <a:latin typeface="Times New Roman" pitchFamily="18" charset="0"/>
                  </a:rPr>
                  <a:t>Re</a:t>
                </a:r>
                <a:r>
                  <a:rPr lang="tr-TR" altLang="tr-TR" sz="2400" b="1">
                    <a:solidFill>
                      <a:srgbClr val="FF7C80"/>
                    </a:solidFill>
                    <a:latin typeface="Times New Roman" pitchFamily="18" charset="0"/>
                  </a:rPr>
                  <a:t>k</a:t>
                </a:r>
                <a:r>
                  <a:rPr lang="en-US" altLang="tr-TR" sz="2400" b="1">
                    <a:solidFill>
                      <a:srgbClr val="FF7C80"/>
                    </a:solidFill>
                    <a:latin typeface="Times New Roman" pitchFamily="18" charset="0"/>
                  </a:rPr>
                  <a:t>tum</a:t>
                </a:r>
              </a:p>
            </p:txBody>
          </p:sp>
          <p:sp>
            <p:nvSpPr>
              <p:cNvPr id="18542" name="Freeform 127"/>
              <p:cNvSpPr>
                <a:spLocks/>
              </p:cNvSpPr>
              <p:nvPr/>
            </p:nvSpPr>
            <p:spPr bwMode="auto">
              <a:xfrm>
                <a:off x="2462" y="2760"/>
                <a:ext cx="242" cy="446"/>
              </a:xfrm>
              <a:custGeom>
                <a:avLst/>
                <a:gdLst>
                  <a:gd name="T0" fmla="*/ 242 w 242"/>
                  <a:gd name="T1" fmla="*/ 0 h 446"/>
                  <a:gd name="T2" fmla="*/ 0 w 242"/>
                  <a:gd name="T3" fmla="*/ 446 h 44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42" h="446">
                    <a:moveTo>
                      <a:pt x="242" y="0"/>
                    </a:moveTo>
                    <a:lnTo>
                      <a:pt x="0" y="446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sp>
        <p:nvSpPr>
          <p:cNvPr id="18435" name="Rectangle 128"/>
          <p:cNvSpPr>
            <a:spLocks noGrp="1" noChangeArrowheads="1"/>
          </p:cNvSpPr>
          <p:nvPr>
            <p:ph type="title"/>
          </p:nvPr>
        </p:nvSpPr>
        <p:spPr>
          <a:xfrm>
            <a:off x="1159933" y="188913"/>
            <a:ext cx="10363200" cy="457200"/>
          </a:xfrm>
          <a:solidFill>
            <a:srgbClr val="0070C0"/>
          </a:solidFill>
        </p:spPr>
        <p:txBody>
          <a:bodyPr/>
          <a:lstStyle/>
          <a:p>
            <a:r>
              <a:rPr lang="en-US" altLang="tr-TR" sz="2400" b="1" i="1">
                <a:solidFill>
                  <a:schemeClr val="bg1"/>
                </a:solidFill>
                <a:latin typeface="Comic Sans MS" pitchFamily="66" charset="0"/>
              </a:rPr>
              <a:t>Anorektal </a:t>
            </a:r>
            <a:r>
              <a:rPr lang="tr-TR" altLang="tr-TR" sz="2400" b="1" i="1">
                <a:solidFill>
                  <a:schemeClr val="bg1"/>
                </a:solidFill>
                <a:latin typeface="Comic Sans MS" pitchFamily="66" charset="0"/>
              </a:rPr>
              <a:t>Defekasyon </a:t>
            </a:r>
            <a:r>
              <a:rPr lang="en-US" altLang="tr-TR" sz="2400" b="1" i="1">
                <a:solidFill>
                  <a:schemeClr val="bg1"/>
                </a:solidFill>
                <a:latin typeface="Comic Sans MS" pitchFamily="66" charset="0"/>
              </a:rPr>
              <a:t>Mekanizma</a:t>
            </a:r>
            <a:r>
              <a:rPr lang="tr-TR" altLang="tr-TR" sz="2400" b="1" i="1">
                <a:solidFill>
                  <a:schemeClr val="bg1"/>
                </a:solidFill>
                <a:latin typeface="Comic Sans MS" pitchFamily="66" charset="0"/>
              </a:rPr>
              <a:t>sı</a:t>
            </a:r>
            <a:endParaRPr lang="en-US" altLang="tr-TR" sz="2400" b="1" i="1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57825" name="Rectangle 129"/>
          <p:cNvSpPr>
            <a:spLocks noChangeArrowheads="1"/>
          </p:cNvSpPr>
          <p:nvPr/>
        </p:nvSpPr>
        <p:spPr bwMode="auto">
          <a:xfrm>
            <a:off x="6017687" y="981075"/>
            <a:ext cx="6174316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lnSpc>
                <a:spcPct val="130000"/>
              </a:lnSpc>
              <a:buFont typeface="Monotype Sorts" pitchFamily="2" charset="2"/>
              <a:buNone/>
              <a:defRPr/>
            </a:pPr>
            <a:endParaRPr lang="en-US" altLang="tr-TR" b="1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</a:endParaRPr>
          </a:p>
        </p:txBody>
      </p:sp>
      <p:sp>
        <p:nvSpPr>
          <p:cNvPr id="157826" name="Rectangle 130"/>
          <p:cNvSpPr>
            <a:spLocks noChangeArrowheads="1"/>
          </p:cNvSpPr>
          <p:nvPr/>
        </p:nvSpPr>
        <p:spPr bwMode="auto">
          <a:xfrm>
            <a:off x="5669742" y="1304926"/>
            <a:ext cx="2082302" cy="643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1" hangingPunct="1">
              <a:defRPr/>
            </a:pPr>
            <a:r>
              <a:rPr lang="en-US" altLang="tr-TR" sz="1600" b="1">
                <a:solidFill>
                  <a:schemeClr val="tx2"/>
                </a:solidFill>
                <a:latin typeface="Times New Roman" charset="0"/>
              </a:rPr>
              <a:t>Beyinden gelen uyarı </a:t>
            </a:r>
          </a:p>
          <a:p>
            <a:pPr algn="ctr" eaLnBrk="1" hangingPunct="1">
              <a:defRPr/>
            </a:pPr>
            <a:r>
              <a:rPr lang="en-US" altLang="tr-TR" sz="20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charset="0"/>
              </a:rPr>
              <a:t>“</a:t>
            </a:r>
            <a:r>
              <a:rPr lang="tr-TR" altLang="tr-TR" sz="20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charset="0"/>
              </a:rPr>
              <a:t>İlk Algılama</a:t>
            </a:r>
            <a:r>
              <a:rPr lang="en-US" altLang="tr-TR" sz="20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charset="0"/>
              </a:rPr>
              <a:t>”</a:t>
            </a:r>
          </a:p>
        </p:txBody>
      </p:sp>
      <p:grpSp>
        <p:nvGrpSpPr>
          <p:cNvPr id="157827" name="Group 131"/>
          <p:cNvGrpSpPr>
            <a:grpSpLocks/>
          </p:cNvGrpSpPr>
          <p:nvPr/>
        </p:nvGrpSpPr>
        <p:grpSpPr bwMode="auto">
          <a:xfrm>
            <a:off x="6887666" y="4757787"/>
            <a:ext cx="740833" cy="496887"/>
            <a:chOff x="3491" y="3269"/>
            <a:chExt cx="350" cy="313"/>
          </a:xfrm>
        </p:grpSpPr>
        <p:sp>
          <p:nvSpPr>
            <p:cNvPr id="18509" name="Freeform 132"/>
            <p:cNvSpPr>
              <a:spLocks/>
            </p:cNvSpPr>
            <p:nvPr/>
          </p:nvSpPr>
          <p:spPr bwMode="auto">
            <a:xfrm>
              <a:off x="3520" y="3269"/>
              <a:ext cx="321" cy="256"/>
            </a:xfrm>
            <a:custGeom>
              <a:avLst/>
              <a:gdLst>
                <a:gd name="T0" fmla="*/ 717 w 297"/>
                <a:gd name="T1" fmla="*/ 1 h 345"/>
                <a:gd name="T2" fmla="*/ 683 w 297"/>
                <a:gd name="T3" fmla="*/ 1 h 345"/>
                <a:gd name="T4" fmla="*/ 590 w 297"/>
                <a:gd name="T5" fmla="*/ 1 h 345"/>
                <a:gd name="T6" fmla="*/ 409 w 297"/>
                <a:gd name="T7" fmla="*/ 1 h 345"/>
                <a:gd name="T8" fmla="*/ 206 w 297"/>
                <a:gd name="T9" fmla="*/ 1 h 345"/>
                <a:gd name="T10" fmla="*/ 58 w 297"/>
                <a:gd name="T11" fmla="*/ 1 h 345"/>
                <a:gd name="T12" fmla="*/ 0 w 297"/>
                <a:gd name="T13" fmla="*/ 1 h 345"/>
                <a:gd name="T14" fmla="*/ 107 w 297"/>
                <a:gd name="T15" fmla="*/ 1 h 345"/>
                <a:gd name="T16" fmla="*/ 122 w 297"/>
                <a:gd name="T17" fmla="*/ 1 h 345"/>
                <a:gd name="T18" fmla="*/ 157 w 297"/>
                <a:gd name="T19" fmla="*/ 1 h 345"/>
                <a:gd name="T20" fmla="*/ 304 w 297"/>
                <a:gd name="T21" fmla="*/ 1 h 345"/>
                <a:gd name="T22" fmla="*/ 429 w 297"/>
                <a:gd name="T23" fmla="*/ 1 h 345"/>
                <a:gd name="T24" fmla="*/ 505 w 297"/>
                <a:gd name="T25" fmla="*/ 1 h 345"/>
                <a:gd name="T26" fmla="*/ 619 w 297"/>
                <a:gd name="T27" fmla="*/ 1 h 345"/>
                <a:gd name="T28" fmla="*/ 653 w 297"/>
                <a:gd name="T29" fmla="*/ 1 h 345"/>
                <a:gd name="T30" fmla="*/ 717 w 297"/>
                <a:gd name="T31" fmla="*/ 1 h 345"/>
                <a:gd name="T32" fmla="*/ 814 w 297"/>
                <a:gd name="T33" fmla="*/ 1 h 345"/>
                <a:gd name="T34" fmla="*/ 1007 w 297"/>
                <a:gd name="T35" fmla="*/ 1 h 345"/>
                <a:gd name="T36" fmla="*/ 1108 w 297"/>
                <a:gd name="T37" fmla="*/ 1 h 345"/>
                <a:gd name="T38" fmla="*/ 1154 w 297"/>
                <a:gd name="T39" fmla="*/ 1 h 345"/>
                <a:gd name="T40" fmla="*/ 1080 w 297"/>
                <a:gd name="T41" fmla="*/ 1 h 345"/>
                <a:gd name="T42" fmla="*/ 986 w 297"/>
                <a:gd name="T43" fmla="*/ 1 h 345"/>
                <a:gd name="T44" fmla="*/ 1007 w 297"/>
                <a:gd name="T45" fmla="*/ 1 h 345"/>
                <a:gd name="T46" fmla="*/ 1068 w 297"/>
                <a:gd name="T47" fmla="*/ 1 h 345"/>
                <a:gd name="T48" fmla="*/ 1154 w 297"/>
                <a:gd name="T49" fmla="*/ 1 h 345"/>
                <a:gd name="T50" fmla="*/ 1201 w 297"/>
                <a:gd name="T51" fmla="*/ 1 h 345"/>
                <a:gd name="T52" fmla="*/ 1176 w 297"/>
                <a:gd name="T53" fmla="*/ 1 h 345"/>
                <a:gd name="T54" fmla="*/ 994 w 297"/>
                <a:gd name="T55" fmla="*/ 1 h 345"/>
                <a:gd name="T56" fmla="*/ 862 w 297"/>
                <a:gd name="T57" fmla="*/ 1 h 345"/>
                <a:gd name="T58" fmla="*/ 781 w 297"/>
                <a:gd name="T59" fmla="*/ 0 h 345"/>
                <a:gd name="T60" fmla="*/ 717 w 297"/>
                <a:gd name="T61" fmla="*/ 1 h 34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97" h="345">
                  <a:moveTo>
                    <a:pt x="177" y="12"/>
                  </a:moveTo>
                  <a:lnTo>
                    <a:pt x="168" y="54"/>
                  </a:lnTo>
                  <a:lnTo>
                    <a:pt x="144" y="81"/>
                  </a:lnTo>
                  <a:lnTo>
                    <a:pt x="102" y="102"/>
                  </a:lnTo>
                  <a:lnTo>
                    <a:pt x="51" y="138"/>
                  </a:lnTo>
                  <a:lnTo>
                    <a:pt x="15" y="171"/>
                  </a:lnTo>
                  <a:lnTo>
                    <a:pt x="0" y="210"/>
                  </a:lnTo>
                  <a:lnTo>
                    <a:pt x="27" y="246"/>
                  </a:lnTo>
                  <a:lnTo>
                    <a:pt x="30" y="282"/>
                  </a:lnTo>
                  <a:lnTo>
                    <a:pt x="39" y="306"/>
                  </a:lnTo>
                  <a:lnTo>
                    <a:pt x="75" y="306"/>
                  </a:lnTo>
                  <a:lnTo>
                    <a:pt x="105" y="282"/>
                  </a:lnTo>
                  <a:lnTo>
                    <a:pt x="123" y="258"/>
                  </a:lnTo>
                  <a:lnTo>
                    <a:pt x="153" y="258"/>
                  </a:lnTo>
                  <a:lnTo>
                    <a:pt x="162" y="300"/>
                  </a:lnTo>
                  <a:lnTo>
                    <a:pt x="177" y="333"/>
                  </a:lnTo>
                  <a:lnTo>
                    <a:pt x="201" y="345"/>
                  </a:lnTo>
                  <a:lnTo>
                    <a:pt x="249" y="342"/>
                  </a:lnTo>
                  <a:lnTo>
                    <a:pt x="273" y="309"/>
                  </a:lnTo>
                  <a:lnTo>
                    <a:pt x="285" y="270"/>
                  </a:lnTo>
                  <a:lnTo>
                    <a:pt x="267" y="240"/>
                  </a:lnTo>
                  <a:lnTo>
                    <a:pt x="243" y="210"/>
                  </a:lnTo>
                  <a:lnTo>
                    <a:pt x="249" y="156"/>
                  </a:lnTo>
                  <a:lnTo>
                    <a:pt x="264" y="132"/>
                  </a:lnTo>
                  <a:lnTo>
                    <a:pt x="285" y="111"/>
                  </a:lnTo>
                  <a:lnTo>
                    <a:pt x="297" y="93"/>
                  </a:lnTo>
                  <a:lnTo>
                    <a:pt x="291" y="69"/>
                  </a:lnTo>
                  <a:lnTo>
                    <a:pt x="246" y="51"/>
                  </a:lnTo>
                  <a:lnTo>
                    <a:pt x="213" y="36"/>
                  </a:lnTo>
                  <a:lnTo>
                    <a:pt x="192" y="0"/>
                  </a:lnTo>
                  <a:lnTo>
                    <a:pt x="177" y="12"/>
                  </a:lnTo>
                  <a:close/>
                </a:path>
              </a:pathLst>
            </a:custGeom>
            <a:gradFill rotWithShape="0">
              <a:gsLst>
                <a:gs pos="0">
                  <a:srgbClr val="000000"/>
                </a:gs>
                <a:gs pos="50000">
                  <a:srgbClr val="CC6600"/>
                </a:gs>
                <a:gs pos="100000">
                  <a:srgbClr val="0000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10" name="Freeform 133"/>
            <p:cNvSpPr>
              <a:spLocks/>
            </p:cNvSpPr>
            <p:nvPr/>
          </p:nvSpPr>
          <p:spPr bwMode="auto">
            <a:xfrm flipV="1">
              <a:off x="3491" y="3357"/>
              <a:ext cx="286" cy="225"/>
            </a:xfrm>
            <a:custGeom>
              <a:avLst/>
              <a:gdLst>
                <a:gd name="T0" fmla="*/ 1 w 441"/>
                <a:gd name="T1" fmla="*/ 1 h 378"/>
                <a:gd name="T2" fmla="*/ 1 w 441"/>
                <a:gd name="T3" fmla="*/ 1 h 378"/>
                <a:gd name="T4" fmla="*/ 1 w 441"/>
                <a:gd name="T5" fmla="*/ 0 h 378"/>
                <a:gd name="T6" fmla="*/ 1 w 441"/>
                <a:gd name="T7" fmla="*/ 1 h 378"/>
                <a:gd name="T8" fmla="*/ 1 w 441"/>
                <a:gd name="T9" fmla="*/ 1 h 378"/>
                <a:gd name="T10" fmla="*/ 1 w 441"/>
                <a:gd name="T11" fmla="*/ 1 h 378"/>
                <a:gd name="T12" fmla="*/ 1 w 441"/>
                <a:gd name="T13" fmla="*/ 1 h 378"/>
                <a:gd name="T14" fmla="*/ 1 w 441"/>
                <a:gd name="T15" fmla="*/ 1 h 378"/>
                <a:gd name="T16" fmla="*/ 1 w 441"/>
                <a:gd name="T17" fmla="*/ 1 h 378"/>
                <a:gd name="T18" fmla="*/ 1 w 441"/>
                <a:gd name="T19" fmla="*/ 1 h 378"/>
                <a:gd name="T20" fmla="*/ 1 w 441"/>
                <a:gd name="T21" fmla="*/ 1 h 378"/>
                <a:gd name="T22" fmla="*/ 1 w 441"/>
                <a:gd name="T23" fmla="*/ 1 h 378"/>
                <a:gd name="T24" fmla="*/ 1 w 441"/>
                <a:gd name="T25" fmla="*/ 1 h 378"/>
                <a:gd name="T26" fmla="*/ 1 w 441"/>
                <a:gd name="T27" fmla="*/ 1 h 378"/>
                <a:gd name="T28" fmla="*/ 1 w 441"/>
                <a:gd name="T29" fmla="*/ 1 h 378"/>
                <a:gd name="T30" fmla="*/ 1 w 441"/>
                <a:gd name="T31" fmla="*/ 1 h 378"/>
                <a:gd name="T32" fmla="*/ 1 w 441"/>
                <a:gd name="T33" fmla="*/ 1 h 378"/>
                <a:gd name="T34" fmla="*/ 1 w 441"/>
                <a:gd name="T35" fmla="*/ 1 h 378"/>
                <a:gd name="T36" fmla="*/ 1 w 441"/>
                <a:gd name="T37" fmla="*/ 1 h 378"/>
                <a:gd name="T38" fmla="*/ 1 w 441"/>
                <a:gd name="T39" fmla="*/ 1 h 378"/>
                <a:gd name="T40" fmla="*/ 1 w 441"/>
                <a:gd name="T41" fmla="*/ 1 h 378"/>
                <a:gd name="T42" fmla="*/ 1 w 441"/>
                <a:gd name="T43" fmla="*/ 1 h 378"/>
                <a:gd name="T44" fmla="*/ 1 w 441"/>
                <a:gd name="T45" fmla="*/ 1 h 378"/>
                <a:gd name="T46" fmla="*/ 1 w 441"/>
                <a:gd name="T47" fmla="*/ 1 h 378"/>
                <a:gd name="T48" fmla="*/ 1 w 441"/>
                <a:gd name="T49" fmla="*/ 1 h 378"/>
                <a:gd name="T50" fmla="*/ 1 w 441"/>
                <a:gd name="T51" fmla="*/ 1 h 378"/>
                <a:gd name="T52" fmla="*/ 1 w 441"/>
                <a:gd name="T53" fmla="*/ 1 h 378"/>
                <a:gd name="T54" fmla="*/ 0 w 441"/>
                <a:gd name="T55" fmla="*/ 1 h 378"/>
                <a:gd name="T56" fmla="*/ 1 w 441"/>
                <a:gd name="T57" fmla="*/ 1 h 378"/>
                <a:gd name="T58" fmla="*/ 1 w 441"/>
                <a:gd name="T59" fmla="*/ 1 h 378"/>
                <a:gd name="T60" fmla="*/ 1 w 441"/>
                <a:gd name="T61" fmla="*/ 1 h 378"/>
                <a:gd name="T62" fmla="*/ 1 w 441"/>
                <a:gd name="T63" fmla="*/ 1 h 378"/>
                <a:gd name="T64" fmla="*/ 1 w 441"/>
                <a:gd name="T65" fmla="*/ 1 h 378"/>
                <a:gd name="T66" fmla="*/ 1 w 441"/>
                <a:gd name="T67" fmla="*/ 0 h 378"/>
                <a:gd name="T68" fmla="*/ 1 w 441"/>
                <a:gd name="T69" fmla="*/ 1 h 37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441" h="378">
                  <a:moveTo>
                    <a:pt x="201" y="3"/>
                  </a:moveTo>
                  <a:lnTo>
                    <a:pt x="240" y="12"/>
                  </a:lnTo>
                  <a:lnTo>
                    <a:pt x="273" y="0"/>
                  </a:lnTo>
                  <a:lnTo>
                    <a:pt x="303" y="24"/>
                  </a:lnTo>
                  <a:lnTo>
                    <a:pt x="339" y="42"/>
                  </a:lnTo>
                  <a:lnTo>
                    <a:pt x="381" y="54"/>
                  </a:lnTo>
                  <a:lnTo>
                    <a:pt x="408" y="93"/>
                  </a:lnTo>
                  <a:lnTo>
                    <a:pt x="441" y="135"/>
                  </a:lnTo>
                  <a:lnTo>
                    <a:pt x="438" y="189"/>
                  </a:lnTo>
                  <a:lnTo>
                    <a:pt x="417" y="225"/>
                  </a:lnTo>
                  <a:lnTo>
                    <a:pt x="393" y="249"/>
                  </a:lnTo>
                  <a:lnTo>
                    <a:pt x="360" y="261"/>
                  </a:lnTo>
                  <a:lnTo>
                    <a:pt x="297" y="261"/>
                  </a:lnTo>
                  <a:lnTo>
                    <a:pt x="282" y="243"/>
                  </a:lnTo>
                  <a:lnTo>
                    <a:pt x="240" y="225"/>
                  </a:lnTo>
                  <a:lnTo>
                    <a:pt x="255" y="273"/>
                  </a:lnTo>
                  <a:lnTo>
                    <a:pt x="252" y="327"/>
                  </a:lnTo>
                  <a:lnTo>
                    <a:pt x="243" y="357"/>
                  </a:lnTo>
                  <a:lnTo>
                    <a:pt x="228" y="372"/>
                  </a:lnTo>
                  <a:lnTo>
                    <a:pt x="192" y="378"/>
                  </a:lnTo>
                  <a:lnTo>
                    <a:pt x="159" y="372"/>
                  </a:lnTo>
                  <a:lnTo>
                    <a:pt x="138" y="339"/>
                  </a:lnTo>
                  <a:lnTo>
                    <a:pt x="120" y="300"/>
                  </a:lnTo>
                  <a:lnTo>
                    <a:pt x="81" y="261"/>
                  </a:lnTo>
                  <a:lnTo>
                    <a:pt x="39" y="249"/>
                  </a:lnTo>
                  <a:lnTo>
                    <a:pt x="21" y="219"/>
                  </a:lnTo>
                  <a:lnTo>
                    <a:pt x="9" y="174"/>
                  </a:lnTo>
                  <a:lnTo>
                    <a:pt x="0" y="138"/>
                  </a:lnTo>
                  <a:lnTo>
                    <a:pt x="12" y="114"/>
                  </a:lnTo>
                  <a:lnTo>
                    <a:pt x="48" y="90"/>
                  </a:lnTo>
                  <a:lnTo>
                    <a:pt x="81" y="75"/>
                  </a:lnTo>
                  <a:lnTo>
                    <a:pt x="114" y="45"/>
                  </a:lnTo>
                  <a:lnTo>
                    <a:pt x="129" y="18"/>
                  </a:lnTo>
                  <a:lnTo>
                    <a:pt x="162" y="0"/>
                  </a:lnTo>
                  <a:lnTo>
                    <a:pt x="201" y="3"/>
                  </a:lnTo>
                  <a:close/>
                </a:path>
              </a:pathLst>
            </a:custGeom>
            <a:gradFill rotWithShape="0">
              <a:gsLst>
                <a:gs pos="0">
                  <a:srgbClr val="5E2F00"/>
                </a:gs>
                <a:gs pos="100000">
                  <a:srgbClr val="CC66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CC6600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157830" name="Freeform 134"/>
          <p:cNvSpPr>
            <a:spLocks/>
          </p:cNvSpPr>
          <p:nvPr/>
        </p:nvSpPr>
        <p:spPr bwMode="auto">
          <a:xfrm>
            <a:off x="6959633" y="4437063"/>
            <a:ext cx="537633" cy="557212"/>
          </a:xfrm>
          <a:custGeom>
            <a:avLst/>
            <a:gdLst>
              <a:gd name="T0" fmla="*/ 2147483646 w 1000"/>
              <a:gd name="T1" fmla="*/ 2147483646 h 1065"/>
              <a:gd name="T2" fmla="*/ 0 w 1000"/>
              <a:gd name="T3" fmla="*/ 2147483646 h 1065"/>
              <a:gd name="T4" fmla="*/ 2147483646 w 1000"/>
              <a:gd name="T5" fmla="*/ 2147483646 h 1065"/>
              <a:gd name="T6" fmla="*/ 2147483646 w 1000"/>
              <a:gd name="T7" fmla="*/ 2147483646 h 1065"/>
              <a:gd name="T8" fmla="*/ 2147483646 w 1000"/>
              <a:gd name="T9" fmla="*/ 2147483646 h 1065"/>
              <a:gd name="T10" fmla="*/ 2147483646 w 1000"/>
              <a:gd name="T11" fmla="*/ 2147483646 h 1065"/>
              <a:gd name="T12" fmla="*/ 2147483646 w 1000"/>
              <a:gd name="T13" fmla="*/ 2147483646 h 1065"/>
              <a:gd name="T14" fmla="*/ 2147483646 w 1000"/>
              <a:gd name="T15" fmla="*/ 2147483646 h 1065"/>
              <a:gd name="T16" fmla="*/ 2147483646 w 1000"/>
              <a:gd name="T17" fmla="*/ 2147483646 h 1065"/>
              <a:gd name="T18" fmla="*/ 2147483646 w 1000"/>
              <a:gd name="T19" fmla="*/ 2147483646 h 1065"/>
              <a:gd name="T20" fmla="*/ 2147483646 w 1000"/>
              <a:gd name="T21" fmla="*/ 2147483646 h 1065"/>
              <a:gd name="T22" fmla="*/ 2147483646 w 1000"/>
              <a:gd name="T23" fmla="*/ 2147483646 h 1065"/>
              <a:gd name="T24" fmla="*/ 2147483646 w 1000"/>
              <a:gd name="T25" fmla="*/ 2147483646 h 1065"/>
              <a:gd name="T26" fmla="*/ 2147483646 w 1000"/>
              <a:gd name="T27" fmla="*/ 2147483646 h 1065"/>
              <a:gd name="T28" fmla="*/ 2147483646 w 1000"/>
              <a:gd name="T29" fmla="*/ 2147483646 h 1065"/>
              <a:gd name="T30" fmla="*/ 2147483646 w 1000"/>
              <a:gd name="T31" fmla="*/ 2147483646 h 1065"/>
              <a:gd name="T32" fmla="*/ 2147483646 w 1000"/>
              <a:gd name="T33" fmla="*/ 2147483646 h 1065"/>
              <a:gd name="T34" fmla="*/ 2147483646 w 1000"/>
              <a:gd name="T35" fmla="*/ 2147483646 h 1065"/>
              <a:gd name="T36" fmla="*/ 2147483646 w 1000"/>
              <a:gd name="T37" fmla="*/ 2147483646 h 1065"/>
              <a:gd name="T38" fmla="*/ 2147483646 w 1000"/>
              <a:gd name="T39" fmla="*/ 2147483646 h 1065"/>
              <a:gd name="T40" fmla="*/ 2147483646 w 1000"/>
              <a:gd name="T41" fmla="*/ 2147483646 h 1065"/>
              <a:gd name="T42" fmla="*/ 2147483646 w 1000"/>
              <a:gd name="T43" fmla="*/ 2147483646 h 1065"/>
              <a:gd name="T44" fmla="*/ 2147483646 w 1000"/>
              <a:gd name="T45" fmla="*/ 2147483646 h 1065"/>
              <a:gd name="T46" fmla="*/ 2147483646 w 1000"/>
              <a:gd name="T47" fmla="*/ 0 h 1065"/>
              <a:gd name="T48" fmla="*/ 2147483646 w 1000"/>
              <a:gd name="T49" fmla="*/ 2147483646 h 1065"/>
              <a:gd name="T50" fmla="*/ 2147483646 w 1000"/>
              <a:gd name="T51" fmla="*/ 2147483646 h 1065"/>
              <a:gd name="T52" fmla="*/ 2147483646 w 1000"/>
              <a:gd name="T53" fmla="*/ 2147483646 h 1065"/>
              <a:gd name="T54" fmla="*/ 2147483646 w 1000"/>
              <a:gd name="T55" fmla="*/ 2147483646 h 1065"/>
              <a:gd name="T56" fmla="*/ 2147483646 w 1000"/>
              <a:gd name="T57" fmla="*/ 2147483646 h 1065"/>
              <a:gd name="T58" fmla="*/ 2147483646 w 1000"/>
              <a:gd name="T59" fmla="*/ 2147483646 h 1065"/>
              <a:gd name="T60" fmla="*/ 2147483646 w 1000"/>
              <a:gd name="T61" fmla="*/ 2147483646 h 1065"/>
              <a:gd name="T62" fmla="*/ 2147483646 w 1000"/>
              <a:gd name="T63" fmla="*/ 2147483646 h 1065"/>
              <a:gd name="T64" fmla="*/ 2147483646 w 1000"/>
              <a:gd name="T65" fmla="*/ 2147483646 h 1065"/>
              <a:gd name="T66" fmla="*/ 2147483646 w 1000"/>
              <a:gd name="T67" fmla="*/ 2147483646 h 1065"/>
              <a:gd name="T68" fmla="*/ 2147483646 w 1000"/>
              <a:gd name="T69" fmla="*/ 2147483646 h 1065"/>
              <a:gd name="T70" fmla="*/ 2147483646 w 1000"/>
              <a:gd name="T71" fmla="*/ 2147483646 h 1065"/>
              <a:gd name="T72" fmla="*/ 2147483646 w 1000"/>
              <a:gd name="T73" fmla="*/ 2147483646 h 1065"/>
              <a:gd name="T74" fmla="*/ 2147483646 w 1000"/>
              <a:gd name="T75" fmla="*/ 2147483646 h 1065"/>
              <a:gd name="T76" fmla="*/ 2147483646 w 1000"/>
              <a:gd name="T77" fmla="*/ 2147483646 h 1065"/>
              <a:gd name="T78" fmla="*/ 2147483646 w 1000"/>
              <a:gd name="T79" fmla="*/ 2147483646 h 1065"/>
              <a:gd name="T80" fmla="*/ 2147483646 w 1000"/>
              <a:gd name="T81" fmla="*/ 2147483646 h 1065"/>
              <a:gd name="T82" fmla="*/ 2147483646 w 1000"/>
              <a:gd name="T83" fmla="*/ 2147483646 h 1065"/>
              <a:gd name="T84" fmla="*/ 2147483646 w 1000"/>
              <a:gd name="T85" fmla="*/ 2147483646 h 1065"/>
              <a:gd name="T86" fmla="*/ 2147483646 w 1000"/>
              <a:gd name="T87" fmla="*/ 2147483646 h 1065"/>
              <a:gd name="T88" fmla="*/ 2147483646 w 1000"/>
              <a:gd name="T89" fmla="*/ 2147483646 h 1065"/>
              <a:gd name="T90" fmla="*/ 2147483646 w 1000"/>
              <a:gd name="T91" fmla="*/ 2147483646 h 1065"/>
              <a:gd name="T92" fmla="*/ 2147483646 w 1000"/>
              <a:gd name="T93" fmla="*/ 2147483646 h 1065"/>
              <a:gd name="T94" fmla="*/ 2147483646 w 1000"/>
              <a:gd name="T95" fmla="*/ 2147483646 h 1065"/>
              <a:gd name="T96" fmla="*/ 2147483646 w 1000"/>
              <a:gd name="T97" fmla="*/ 2147483646 h 1065"/>
              <a:gd name="T98" fmla="*/ 2147483646 w 1000"/>
              <a:gd name="T99" fmla="*/ 2147483646 h 1065"/>
              <a:gd name="T100" fmla="*/ 2147483646 w 1000"/>
              <a:gd name="T101" fmla="*/ 2147483646 h 1065"/>
              <a:gd name="T102" fmla="*/ 2147483646 w 1000"/>
              <a:gd name="T103" fmla="*/ 2147483646 h 1065"/>
              <a:gd name="T104" fmla="*/ 2147483646 w 1000"/>
              <a:gd name="T105" fmla="*/ 2147483646 h 1065"/>
              <a:gd name="T106" fmla="*/ 2147483646 w 1000"/>
              <a:gd name="T107" fmla="*/ 2147483646 h 1065"/>
              <a:gd name="T108" fmla="*/ 2147483646 w 1000"/>
              <a:gd name="T109" fmla="*/ 2147483646 h 1065"/>
              <a:gd name="T110" fmla="*/ 2147483646 w 1000"/>
              <a:gd name="T111" fmla="*/ 2147483646 h 1065"/>
              <a:gd name="T112" fmla="*/ 2147483646 w 1000"/>
              <a:gd name="T113" fmla="*/ 2147483646 h 1065"/>
              <a:gd name="T114" fmla="*/ 2147483646 w 1000"/>
              <a:gd name="T115" fmla="*/ 2147483646 h 106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1000" h="1065">
                <a:moveTo>
                  <a:pt x="16" y="1008"/>
                </a:moveTo>
                <a:lnTo>
                  <a:pt x="0" y="960"/>
                </a:lnTo>
                <a:lnTo>
                  <a:pt x="16" y="896"/>
                </a:lnTo>
                <a:lnTo>
                  <a:pt x="48" y="856"/>
                </a:lnTo>
                <a:lnTo>
                  <a:pt x="80" y="816"/>
                </a:lnTo>
                <a:lnTo>
                  <a:pt x="112" y="776"/>
                </a:lnTo>
                <a:lnTo>
                  <a:pt x="168" y="720"/>
                </a:lnTo>
                <a:lnTo>
                  <a:pt x="248" y="672"/>
                </a:lnTo>
                <a:lnTo>
                  <a:pt x="296" y="624"/>
                </a:lnTo>
                <a:lnTo>
                  <a:pt x="352" y="616"/>
                </a:lnTo>
                <a:lnTo>
                  <a:pt x="416" y="616"/>
                </a:lnTo>
                <a:lnTo>
                  <a:pt x="472" y="584"/>
                </a:lnTo>
                <a:lnTo>
                  <a:pt x="496" y="544"/>
                </a:lnTo>
                <a:lnTo>
                  <a:pt x="544" y="496"/>
                </a:lnTo>
                <a:lnTo>
                  <a:pt x="504" y="464"/>
                </a:lnTo>
                <a:lnTo>
                  <a:pt x="456" y="392"/>
                </a:lnTo>
                <a:lnTo>
                  <a:pt x="423" y="354"/>
                </a:lnTo>
                <a:lnTo>
                  <a:pt x="372" y="300"/>
                </a:lnTo>
                <a:lnTo>
                  <a:pt x="360" y="210"/>
                </a:lnTo>
                <a:lnTo>
                  <a:pt x="366" y="144"/>
                </a:lnTo>
                <a:lnTo>
                  <a:pt x="420" y="108"/>
                </a:lnTo>
                <a:lnTo>
                  <a:pt x="441" y="66"/>
                </a:lnTo>
                <a:lnTo>
                  <a:pt x="453" y="12"/>
                </a:lnTo>
                <a:lnTo>
                  <a:pt x="496" y="0"/>
                </a:lnTo>
                <a:lnTo>
                  <a:pt x="544" y="16"/>
                </a:lnTo>
                <a:lnTo>
                  <a:pt x="608" y="40"/>
                </a:lnTo>
                <a:lnTo>
                  <a:pt x="664" y="32"/>
                </a:lnTo>
                <a:lnTo>
                  <a:pt x="728" y="64"/>
                </a:lnTo>
                <a:lnTo>
                  <a:pt x="784" y="112"/>
                </a:lnTo>
                <a:lnTo>
                  <a:pt x="816" y="152"/>
                </a:lnTo>
                <a:lnTo>
                  <a:pt x="824" y="232"/>
                </a:lnTo>
                <a:lnTo>
                  <a:pt x="816" y="320"/>
                </a:lnTo>
                <a:lnTo>
                  <a:pt x="824" y="368"/>
                </a:lnTo>
                <a:lnTo>
                  <a:pt x="832" y="416"/>
                </a:lnTo>
                <a:lnTo>
                  <a:pt x="888" y="488"/>
                </a:lnTo>
                <a:lnTo>
                  <a:pt x="960" y="528"/>
                </a:lnTo>
                <a:lnTo>
                  <a:pt x="992" y="584"/>
                </a:lnTo>
                <a:lnTo>
                  <a:pt x="1000" y="648"/>
                </a:lnTo>
                <a:lnTo>
                  <a:pt x="992" y="744"/>
                </a:lnTo>
                <a:lnTo>
                  <a:pt x="952" y="808"/>
                </a:lnTo>
                <a:lnTo>
                  <a:pt x="879" y="840"/>
                </a:lnTo>
                <a:lnTo>
                  <a:pt x="795" y="882"/>
                </a:lnTo>
                <a:lnTo>
                  <a:pt x="741" y="900"/>
                </a:lnTo>
                <a:lnTo>
                  <a:pt x="666" y="912"/>
                </a:lnTo>
                <a:lnTo>
                  <a:pt x="618" y="972"/>
                </a:lnTo>
                <a:lnTo>
                  <a:pt x="592" y="984"/>
                </a:lnTo>
                <a:lnTo>
                  <a:pt x="544" y="968"/>
                </a:lnTo>
                <a:lnTo>
                  <a:pt x="488" y="968"/>
                </a:lnTo>
                <a:lnTo>
                  <a:pt x="440" y="1000"/>
                </a:lnTo>
                <a:lnTo>
                  <a:pt x="368" y="1024"/>
                </a:lnTo>
                <a:lnTo>
                  <a:pt x="256" y="1032"/>
                </a:lnTo>
                <a:lnTo>
                  <a:pt x="176" y="1048"/>
                </a:lnTo>
                <a:lnTo>
                  <a:pt x="129" y="1065"/>
                </a:lnTo>
                <a:lnTo>
                  <a:pt x="93" y="1059"/>
                </a:lnTo>
                <a:lnTo>
                  <a:pt x="60" y="1050"/>
                </a:lnTo>
                <a:lnTo>
                  <a:pt x="104" y="984"/>
                </a:lnTo>
                <a:lnTo>
                  <a:pt x="48" y="1048"/>
                </a:lnTo>
                <a:lnTo>
                  <a:pt x="16" y="1008"/>
                </a:lnTo>
                <a:close/>
              </a:path>
            </a:pathLst>
          </a:custGeom>
          <a:gradFill rotWithShape="0">
            <a:gsLst>
              <a:gs pos="0">
                <a:srgbClr val="A50021"/>
              </a:gs>
              <a:gs pos="100000">
                <a:srgbClr val="7E001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grpSp>
        <p:nvGrpSpPr>
          <p:cNvPr id="157831" name="Group 135"/>
          <p:cNvGrpSpPr>
            <a:grpSpLocks/>
          </p:cNvGrpSpPr>
          <p:nvPr/>
        </p:nvGrpSpPr>
        <p:grpSpPr bwMode="auto">
          <a:xfrm>
            <a:off x="7056999" y="4292600"/>
            <a:ext cx="351367" cy="573088"/>
            <a:chOff x="3686" y="2939"/>
            <a:chExt cx="166" cy="361"/>
          </a:xfrm>
        </p:grpSpPr>
        <p:sp>
          <p:nvSpPr>
            <p:cNvPr id="18507" name="Freeform 136"/>
            <p:cNvSpPr>
              <a:spLocks/>
            </p:cNvSpPr>
            <p:nvPr/>
          </p:nvSpPr>
          <p:spPr bwMode="auto">
            <a:xfrm>
              <a:off x="3691" y="3074"/>
              <a:ext cx="148" cy="226"/>
            </a:xfrm>
            <a:custGeom>
              <a:avLst/>
              <a:gdLst>
                <a:gd name="T0" fmla="*/ 0 w 339"/>
                <a:gd name="T1" fmla="*/ 22 h 252"/>
                <a:gd name="T2" fmla="*/ 0 w 339"/>
                <a:gd name="T3" fmla="*/ 25 h 252"/>
                <a:gd name="T4" fmla="*/ 0 w 339"/>
                <a:gd name="T5" fmla="*/ 28 h 252"/>
                <a:gd name="T6" fmla="*/ 0 w 339"/>
                <a:gd name="T7" fmla="*/ 31 h 252"/>
                <a:gd name="T8" fmla="*/ 0 w 339"/>
                <a:gd name="T9" fmla="*/ 35 h 252"/>
                <a:gd name="T10" fmla="*/ 0 w 339"/>
                <a:gd name="T11" fmla="*/ 35 h 252"/>
                <a:gd name="T12" fmla="*/ 0 w 339"/>
                <a:gd name="T13" fmla="*/ 35 h 252"/>
                <a:gd name="T14" fmla="*/ 0 w 339"/>
                <a:gd name="T15" fmla="*/ 31 h 252"/>
                <a:gd name="T16" fmla="*/ 0 w 339"/>
                <a:gd name="T17" fmla="*/ 27 h 252"/>
                <a:gd name="T18" fmla="*/ 0 w 339"/>
                <a:gd name="T19" fmla="*/ 20 h 252"/>
                <a:gd name="T20" fmla="*/ 0 w 339"/>
                <a:gd name="T21" fmla="*/ 16 h 252"/>
                <a:gd name="T22" fmla="*/ 0 w 339"/>
                <a:gd name="T23" fmla="*/ 13 h 252"/>
                <a:gd name="T24" fmla="*/ 0 w 339"/>
                <a:gd name="T25" fmla="*/ 7 h 252"/>
                <a:gd name="T26" fmla="*/ 0 w 339"/>
                <a:gd name="T27" fmla="*/ 6 h 252"/>
                <a:gd name="T28" fmla="*/ 0 w 339"/>
                <a:gd name="T29" fmla="*/ 5 h 252"/>
                <a:gd name="T30" fmla="*/ 0 w 339"/>
                <a:gd name="T31" fmla="*/ 6 h 252"/>
                <a:gd name="T32" fmla="*/ 0 w 339"/>
                <a:gd name="T33" fmla="*/ 4 h 252"/>
                <a:gd name="T34" fmla="*/ 0 w 339"/>
                <a:gd name="T35" fmla="*/ 0 h 252"/>
                <a:gd name="T36" fmla="*/ 0 w 339"/>
                <a:gd name="T37" fmla="*/ 4 h 252"/>
                <a:gd name="T38" fmla="*/ 0 w 339"/>
                <a:gd name="T39" fmla="*/ 11 h 252"/>
                <a:gd name="T40" fmla="*/ 0 w 339"/>
                <a:gd name="T41" fmla="*/ 16 h 252"/>
                <a:gd name="T42" fmla="*/ 0 w 339"/>
                <a:gd name="T43" fmla="*/ 22 h 25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39" h="252">
                  <a:moveTo>
                    <a:pt x="0" y="150"/>
                  </a:moveTo>
                  <a:lnTo>
                    <a:pt x="27" y="180"/>
                  </a:lnTo>
                  <a:lnTo>
                    <a:pt x="48" y="204"/>
                  </a:lnTo>
                  <a:lnTo>
                    <a:pt x="84" y="222"/>
                  </a:lnTo>
                  <a:lnTo>
                    <a:pt x="144" y="249"/>
                  </a:lnTo>
                  <a:lnTo>
                    <a:pt x="189" y="252"/>
                  </a:lnTo>
                  <a:lnTo>
                    <a:pt x="237" y="246"/>
                  </a:lnTo>
                  <a:lnTo>
                    <a:pt x="264" y="222"/>
                  </a:lnTo>
                  <a:lnTo>
                    <a:pt x="279" y="192"/>
                  </a:lnTo>
                  <a:lnTo>
                    <a:pt x="315" y="144"/>
                  </a:lnTo>
                  <a:lnTo>
                    <a:pt x="336" y="111"/>
                  </a:lnTo>
                  <a:lnTo>
                    <a:pt x="339" y="87"/>
                  </a:lnTo>
                  <a:lnTo>
                    <a:pt x="318" y="48"/>
                  </a:lnTo>
                  <a:lnTo>
                    <a:pt x="285" y="42"/>
                  </a:lnTo>
                  <a:lnTo>
                    <a:pt x="240" y="39"/>
                  </a:lnTo>
                  <a:lnTo>
                    <a:pt x="195" y="42"/>
                  </a:lnTo>
                  <a:lnTo>
                    <a:pt x="108" y="18"/>
                  </a:lnTo>
                  <a:lnTo>
                    <a:pt x="27" y="0"/>
                  </a:lnTo>
                  <a:lnTo>
                    <a:pt x="9" y="27"/>
                  </a:lnTo>
                  <a:lnTo>
                    <a:pt x="3" y="72"/>
                  </a:lnTo>
                  <a:lnTo>
                    <a:pt x="3" y="111"/>
                  </a:lnTo>
                  <a:lnTo>
                    <a:pt x="0" y="150"/>
                  </a:lnTo>
                  <a:close/>
                </a:path>
              </a:pathLst>
            </a:custGeom>
            <a:gradFill rotWithShape="0">
              <a:gsLst>
                <a:gs pos="0">
                  <a:srgbClr val="CC6600"/>
                </a:gs>
                <a:gs pos="100000">
                  <a:srgbClr val="5E2F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08" name="Freeform 137"/>
            <p:cNvSpPr>
              <a:spLocks/>
            </p:cNvSpPr>
            <p:nvPr/>
          </p:nvSpPr>
          <p:spPr bwMode="auto">
            <a:xfrm>
              <a:off x="3686" y="2939"/>
              <a:ext cx="166" cy="115"/>
            </a:xfrm>
            <a:custGeom>
              <a:avLst/>
              <a:gdLst>
                <a:gd name="T0" fmla="*/ 0 w 342"/>
                <a:gd name="T1" fmla="*/ 1 h 210"/>
                <a:gd name="T2" fmla="*/ 0 w 342"/>
                <a:gd name="T3" fmla="*/ 1 h 210"/>
                <a:gd name="T4" fmla="*/ 0 w 342"/>
                <a:gd name="T5" fmla="*/ 1 h 210"/>
                <a:gd name="T6" fmla="*/ 0 w 342"/>
                <a:gd name="T7" fmla="*/ 1 h 210"/>
                <a:gd name="T8" fmla="*/ 0 w 342"/>
                <a:gd name="T9" fmla="*/ 1 h 210"/>
                <a:gd name="T10" fmla="*/ 0 w 342"/>
                <a:gd name="T11" fmla="*/ 1 h 210"/>
                <a:gd name="T12" fmla="*/ 0 w 342"/>
                <a:gd name="T13" fmla="*/ 1 h 210"/>
                <a:gd name="T14" fmla="*/ 0 w 342"/>
                <a:gd name="T15" fmla="*/ 1 h 210"/>
                <a:gd name="T16" fmla="*/ 0 w 342"/>
                <a:gd name="T17" fmla="*/ 1 h 210"/>
                <a:gd name="T18" fmla="*/ 0 w 342"/>
                <a:gd name="T19" fmla="*/ 1 h 210"/>
                <a:gd name="T20" fmla="*/ 0 w 342"/>
                <a:gd name="T21" fmla="*/ 1 h 210"/>
                <a:gd name="T22" fmla="*/ 0 w 342"/>
                <a:gd name="T23" fmla="*/ 1 h 210"/>
                <a:gd name="T24" fmla="*/ 0 w 342"/>
                <a:gd name="T25" fmla="*/ 1 h 210"/>
                <a:gd name="T26" fmla="*/ 0 w 342"/>
                <a:gd name="T27" fmla="*/ 1 h 210"/>
                <a:gd name="T28" fmla="*/ 0 w 342"/>
                <a:gd name="T29" fmla="*/ 1 h 210"/>
                <a:gd name="T30" fmla="*/ 0 w 342"/>
                <a:gd name="T31" fmla="*/ 1 h 210"/>
                <a:gd name="T32" fmla="*/ 0 w 342"/>
                <a:gd name="T33" fmla="*/ 0 h 210"/>
                <a:gd name="T34" fmla="*/ 0 w 342"/>
                <a:gd name="T35" fmla="*/ 1 h 210"/>
                <a:gd name="T36" fmla="*/ 0 w 342"/>
                <a:gd name="T37" fmla="*/ 1 h 210"/>
                <a:gd name="T38" fmla="*/ 0 w 342"/>
                <a:gd name="T39" fmla="*/ 1 h 210"/>
                <a:gd name="T40" fmla="*/ 0 w 342"/>
                <a:gd name="T41" fmla="*/ 1 h 210"/>
                <a:gd name="T42" fmla="*/ 0 w 342"/>
                <a:gd name="T43" fmla="*/ 1 h 210"/>
                <a:gd name="T44" fmla="*/ 0 w 342"/>
                <a:gd name="T45" fmla="*/ 1 h 210"/>
                <a:gd name="T46" fmla="*/ 0 w 342"/>
                <a:gd name="T47" fmla="*/ 1 h 210"/>
                <a:gd name="T48" fmla="*/ 0 w 342"/>
                <a:gd name="T49" fmla="*/ 1 h 210"/>
                <a:gd name="T50" fmla="*/ 0 w 342"/>
                <a:gd name="T51" fmla="*/ 1 h 2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342" h="210">
                  <a:moveTo>
                    <a:pt x="0" y="84"/>
                  </a:moveTo>
                  <a:lnTo>
                    <a:pt x="36" y="93"/>
                  </a:lnTo>
                  <a:lnTo>
                    <a:pt x="75" y="108"/>
                  </a:lnTo>
                  <a:lnTo>
                    <a:pt x="99" y="135"/>
                  </a:lnTo>
                  <a:lnTo>
                    <a:pt x="117" y="156"/>
                  </a:lnTo>
                  <a:lnTo>
                    <a:pt x="150" y="156"/>
                  </a:lnTo>
                  <a:lnTo>
                    <a:pt x="174" y="165"/>
                  </a:lnTo>
                  <a:lnTo>
                    <a:pt x="198" y="192"/>
                  </a:lnTo>
                  <a:lnTo>
                    <a:pt x="228" y="210"/>
                  </a:lnTo>
                  <a:lnTo>
                    <a:pt x="261" y="198"/>
                  </a:lnTo>
                  <a:lnTo>
                    <a:pt x="267" y="168"/>
                  </a:lnTo>
                  <a:lnTo>
                    <a:pt x="294" y="138"/>
                  </a:lnTo>
                  <a:lnTo>
                    <a:pt x="324" y="111"/>
                  </a:lnTo>
                  <a:lnTo>
                    <a:pt x="342" y="78"/>
                  </a:lnTo>
                  <a:lnTo>
                    <a:pt x="342" y="45"/>
                  </a:lnTo>
                  <a:lnTo>
                    <a:pt x="327" y="18"/>
                  </a:lnTo>
                  <a:lnTo>
                    <a:pt x="282" y="0"/>
                  </a:lnTo>
                  <a:lnTo>
                    <a:pt x="243" y="12"/>
                  </a:lnTo>
                  <a:lnTo>
                    <a:pt x="210" y="42"/>
                  </a:lnTo>
                  <a:lnTo>
                    <a:pt x="186" y="84"/>
                  </a:lnTo>
                  <a:lnTo>
                    <a:pt x="150" y="78"/>
                  </a:lnTo>
                  <a:lnTo>
                    <a:pt x="111" y="60"/>
                  </a:lnTo>
                  <a:lnTo>
                    <a:pt x="75" y="54"/>
                  </a:lnTo>
                  <a:lnTo>
                    <a:pt x="51" y="66"/>
                  </a:lnTo>
                  <a:lnTo>
                    <a:pt x="21" y="63"/>
                  </a:lnTo>
                  <a:lnTo>
                    <a:pt x="0" y="84"/>
                  </a:lnTo>
                  <a:close/>
                </a:path>
              </a:pathLst>
            </a:custGeom>
            <a:gradFill rotWithShape="0">
              <a:gsLst>
                <a:gs pos="0">
                  <a:srgbClr val="CC6600"/>
                </a:gs>
                <a:gs pos="100000">
                  <a:srgbClr val="5E2F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157834" name="Group 138"/>
          <p:cNvGrpSpPr>
            <a:grpSpLocks/>
          </p:cNvGrpSpPr>
          <p:nvPr/>
        </p:nvGrpSpPr>
        <p:grpSpPr bwMode="auto">
          <a:xfrm>
            <a:off x="7152219" y="4149725"/>
            <a:ext cx="450849" cy="827088"/>
            <a:chOff x="2204" y="2733"/>
            <a:chExt cx="213" cy="521"/>
          </a:xfrm>
        </p:grpSpPr>
        <p:sp>
          <p:nvSpPr>
            <p:cNvPr id="18504" name="Freeform 139"/>
            <p:cNvSpPr>
              <a:spLocks/>
            </p:cNvSpPr>
            <p:nvPr/>
          </p:nvSpPr>
          <p:spPr bwMode="auto">
            <a:xfrm>
              <a:off x="2254" y="2837"/>
              <a:ext cx="145" cy="190"/>
            </a:xfrm>
            <a:custGeom>
              <a:avLst/>
              <a:gdLst>
                <a:gd name="T0" fmla="*/ 0 w 297"/>
                <a:gd name="T1" fmla="*/ 1 h 345"/>
                <a:gd name="T2" fmla="*/ 0 w 297"/>
                <a:gd name="T3" fmla="*/ 1 h 345"/>
                <a:gd name="T4" fmla="*/ 0 w 297"/>
                <a:gd name="T5" fmla="*/ 1 h 345"/>
                <a:gd name="T6" fmla="*/ 0 w 297"/>
                <a:gd name="T7" fmla="*/ 1 h 345"/>
                <a:gd name="T8" fmla="*/ 0 w 297"/>
                <a:gd name="T9" fmla="*/ 1 h 345"/>
                <a:gd name="T10" fmla="*/ 0 w 297"/>
                <a:gd name="T11" fmla="*/ 1 h 345"/>
                <a:gd name="T12" fmla="*/ 0 w 297"/>
                <a:gd name="T13" fmla="*/ 1 h 345"/>
                <a:gd name="T14" fmla="*/ 0 w 297"/>
                <a:gd name="T15" fmla="*/ 1 h 345"/>
                <a:gd name="T16" fmla="*/ 0 w 297"/>
                <a:gd name="T17" fmla="*/ 1 h 345"/>
                <a:gd name="T18" fmla="*/ 0 w 297"/>
                <a:gd name="T19" fmla="*/ 1 h 345"/>
                <a:gd name="T20" fmla="*/ 0 w 297"/>
                <a:gd name="T21" fmla="*/ 1 h 345"/>
                <a:gd name="T22" fmla="*/ 0 w 297"/>
                <a:gd name="T23" fmla="*/ 1 h 345"/>
                <a:gd name="T24" fmla="*/ 0 w 297"/>
                <a:gd name="T25" fmla="*/ 1 h 345"/>
                <a:gd name="T26" fmla="*/ 0 w 297"/>
                <a:gd name="T27" fmla="*/ 1 h 345"/>
                <a:gd name="T28" fmla="*/ 0 w 297"/>
                <a:gd name="T29" fmla="*/ 1 h 345"/>
                <a:gd name="T30" fmla="*/ 0 w 297"/>
                <a:gd name="T31" fmla="*/ 1 h 345"/>
                <a:gd name="T32" fmla="*/ 0 w 297"/>
                <a:gd name="T33" fmla="*/ 1 h 345"/>
                <a:gd name="T34" fmla="*/ 0 w 297"/>
                <a:gd name="T35" fmla="*/ 1 h 345"/>
                <a:gd name="T36" fmla="*/ 0 w 297"/>
                <a:gd name="T37" fmla="*/ 1 h 345"/>
                <a:gd name="T38" fmla="*/ 0 w 297"/>
                <a:gd name="T39" fmla="*/ 1 h 345"/>
                <a:gd name="T40" fmla="*/ 0 w 297"/>
                <a:gd name="T41" fmla="*/ 1 h 345"/>
                <a:gd name="T42" fmla="*/ 0 w 297"/>
                <a:gd name="T43" fmla="*/ 1 h 345"/>
                <a:gd name="T44" fmla="*/ 0 w 297"/>
                <a:gd name="T45" fmla="*/ 1 h 345"/>
                <a:gd name="T46" fmla="*/ 0 w 297"/>
                <a:gd name="T47" fmla="*/ 1 h 345"/>
                <a:gd name="T48" fmla="*/ 0 w 297"/>
                <a:gd name="T49" fmla="*/ 1 h 345"/>
                <a:gd name="T50" fmla="*/ 0 w 297"/>
                <a:gd name="T51" fmla="*/ 1 h 345"/>
                <a:gd name="T52" fmla="*/ 0 w 297"/>
                <a:gd name="T53" fmla="*/ 1 h 345"/>
                <a:gd name="T54" fmla="*/ 0 w 297"/>
                <a:gd name="T55" fmla="*/ 1 h 345"/>
                <a:gd name="T56" fmla="*/ 0 w 297"/>
                <a:gd name="T57" fmla="*/ 1 h 345"/>
                <a:gd name="T58" fmla="*/ 0 w 297"/>
                <a:gd name="T59" fmla="*/ 0 h 345"/>
                <a:gd name="T60" fmla="*/ 0 w 297"/>
                <a:gd name="T61" fmla="*/ 1 h 34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97" h="345">
                  <a:moveTo>
                    <a:pt x="177" y="12"/>
                  </a:moveTo>
                  <a:lnTo>
                    <a:pt x="168" y="54"/>
                  </a:lnTo>
                  <a:lnTo>
                    <a:pt x="144" y="81"/>
                  </a:lnTo>
                  <a:lnTo>
                    <a:pt x="102" y="102"/>
                  </a:lnTo>
                  <a:lnTo>
                    <a:pt x="51" y="138"/>
                  </a:lnTo>
                  <a:lnTo>
                    <a:pt x="15" y="171"/>
                  </a:lnTo>
                  <a:lnTo>
                    <a:pt x="0" y="210"/>
                  </a:lnTo>
                  <a:lnTo>
                    <a:pt x="27" y="246"/>
                  </a:lnTo>
                  <a:lnTo>
                    <a:pt x="30" y="282"/>
                  </a:lnTo>
                  <a:lnTo>
                    <a:pt x="39" y="306"/>
                  </a:lnTo>
                  <a:lnTo>
                    <a:pt x="75" y="306"/>
                  </a:lnTo>
                  <a:lnTo>
                    <a:pt x="105" y="282"/>
                  </a:lnTo>
                  <a:lnTo>
                    <a:pt x="123" y="258"/>
                  </a:lnTo>
                  <a:lnTo>
                    <a:pt x="153" y="258"/>
                  </a:lnTo>
                  <a:lnTo>
                    <a:pt x="162" y="300"/>
                  </a:lnTo>
                  <a:lnTo>
                    <a:pt x="177" y="333"/>
                  </a:lnTo>
                  <a:lnTo>
                    <a:pt x="201" y="345"/>
                  </a:lnTo>
                  <a:lnTo>
                    <a:pt x="249" y="342"/>
                  </a:lnTo>
                  <a:lnTo>
                    <a:pt x="273" y="309"/>
                  </a:lnTo>
                  <a:lnTo>
                    <a:pt x="285" y="270"/>
                  </a:lnTo>
                  <a:lnTo>
                    <a:pt x="267" y="240"/>
                  </a:lnTo>
                  <a:lnTo>
                    <a:pt x="243" y="210"/>
                  </a:lnTo>
                  <a:lnTo>
                    <a:pt x="249" y="156"/>
                  </a:lnTo>
                  <a:lnTo>
                    <a:pt x="264" y="132"/>
                  </a:lnTo>
                  <a:lnTo>
                    <a:pt x="285" y="111"/>
                  </a:lnTo>
                  <a:lnTo>
                    <a:pt x="297" y="93"/>
                  </a:lnTo>
                  <a:lnTo>
                    <a:pt x="291" y="69"/>
                  </a:lnTo>
                  <a:lnTo>
                    <a:pt x="246" y="51"/>
                  </a:lnTo>
                  <a:lnTo>
                    <a:pt x="213" y="36"/>
                  </a:lnTo>
                  <a:lnTo>
                    <a:pt x="192" y="0"/>
                  </a:lnTo>
                  <a:lnTo>
                    <a:pt x="177" y="12"/>
                  </a:lnTo>
                  <a:close/>
                </a:path>
              </a:pathLst>
            </a:custGeom>
            <a:gradFill rotWithShape="0">
              <a:gsLst>
                <a:gs pos="0">
                  <a:srgbClr val="CC6600"/>
                </a:gs>
                <a:gs pos="100000">
                  <a:srgbClr val="4A25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05" name="Freeform 140"/>
            <p:cNvSpPr>
              <a:spLocks/>
            </p:cNvSpPr>
            <p:nvPr/>
          </p:nvSpPr>
          <p:spPr bwMode="auto">
            <a:xfrm>
              <a:off x="2204" y="3048"/>
              <a:ext cx="213" cy="206"/>
            </a:xfrm>
            <a:custGeom>
              <a:avLst/>
              <a:gdLst>
                <a:gd name="T0" fmla="*/ 0 w 441"/>
                <a:gd name="T1" fmla="*/ 1 h 378"/>
                <a:gd name="T2" fmla="*/ 0 w 441"/>
                <a:gd name="T3" fmla="*/ 1 h 378"/>
                <a:gd name="T4" fmla="*/ 0 w 441"/>
                <a:gd name="T5" fmla="*/ 0 h 378"/>
                <a:gd name="T6" fmla="*/ 0 w 441"/>
                <a:gd name="T7" fmla="*/ 1 h 378"/>
                <a:gd name="T8" fmla="*/ 0 w 441"/>
                <a:gd name="T9" fmla="*/ 1 h 378"/>
                <a:gd name="T10" fmla="*/ 0 w 441"/>
                <a:gd name="T11" fmla="*/ 1 h 378"/>
                <a:gd name="T12" fmla="*/ 0 w 441"/>
                <a:gd name="T13" fmla="*/ 1 h 378"/>
                <a:gd name="T14" fmla="*/ 0 w 441"/>
                <a:gd name="T15" fmla="*/ 1 h 378"/>
                <a:gd name="T16" fmla="*/ 0 w 441"/>
                <a:gd name="T17" fmla="*/ 1 h 378"/>
                <a:gd name="T18" fmla="*/ 0 w 441"/>
                <a:gd name="T19" fmla="*/ 1 h 378"/>
                <a:gd name="T20" fmla="*/ 0 w 441"/>
                <a:gd name="T21" fmla="*/ 1 h 378"/>
                <a:gd name="T22" fmla="*/ 0 w 441"/>
                <a:gd name="T23" fmla="*/ 1 h 378"/>
                <a:gd name="T24" fmla="*/ 0 w 441"/>
                <a:gd name="T25" fmla="*/ 1 h 378"/>
                <a:gd name="T26" fmla="*/ 0 w 441"/>
                <a:gd name="T27" fmla="*/ 1 h 378"/>
                <a:gd name="T28" fmla="*/ 0 w 441"/>
                <a:gd name="T29" fmla="*/ 1 h 378"/>
                <a:gd name="T30" fmla="*/ 0 w 441"/>
                <a:gd name="T31" fmla="*/ 1 h 378"/>
                <a:gd name="T32" fmla="*/ 0 w 441"/>
                <a:gd name="T33" fmla="*/ 1 h 378"/>
                <a:gd name="T34" fmla="*/ 0 w 441"/>
                <a:gd name="T35" fmla="*/ 1 h 378"/>
                <a:gd name="T36" fmla="*/ 0 w 441"/>
                <a:gd name="T37" fmla="*/ 1 h 378"/>
                <a:gd name="T38" fmla="*/ 0 w 441"/>
                <a:gd name="T39" fmla="*/ 1 h 378"/>
                <a:gd name="T40" fmla="*/ 0 w 441"/>
                <a:gd name="T41" fmla="*/ 1 h 378"/>
                <a:gd name="T42" fmla="*/ 0 w 441"/>
                <a:gd name="T43" fmla="*/ 1 h 378"/>
                <a:gd name="T44" fmla="*/ 0 w 441"/>
                <a:gd name="T45" fmla="*/ 1 h 378"/>
                <a:gd name="T46" fmla="*/ 0 w 441"/>
                <a:gd name="T47" fmla="*/ 1 h 378"/>
                <a:gd name="T48" fmla="*/ 0 w 441"/>
                <a:gd name="T49" fmla="*/ 1 h 378"/>
                <a:gd name="T50" fmla="*/ 0 w 441"/>
                <a:gd name="T51" fmla="*/ 1 h 378"/>
                <a:gd name="T52" fmla="*/ 0 w 441"/>
                <a:gd name="T53" fmla="*/ 1 h 378"/>
                <a:gd name="T54" fmla="*/ 0 w 441"/>
                <a:gd name="T55" fmla="*/ 1 h 378"/>
                <a:gd name="T56" fmla="*/ 0 w 441"/>
                <a:gd name="T57" fmla="*/ 1 h 378"/>
                <a:gd name="T58" fmla="*/ 0 w 441"/>
                <a:gd name="T59" fmla="*/ 1 h 378"/>
                <a:gd name="T60" fmla="*/ 0 w 441"/>
                <a:gd name="T61" fmla="*/ 1 h 378"/>
                <a:gd name="T62" fmla="*/ 0 w 441"/>
                <a:gd name="T63" fmla="*/ 1 h 378"/>
                <a:gd name="T64" fmla="*/ 0 w 441"/>
                <a:gd name="T65" fmla="*/ 1 h 378"/>
                <a:gd name="T66" fmla="*/ 0 w 441"/>
                <a:gd name="T67" fmla="*/ 0 h 378"/>
                <a:gd name="T68" fmla="*/ 0 w 441"/>
                <a:gd name="T69" fmla="*/ 1 h 37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441" h="378">
                  <a:moveTo>
                    <a:pt x="201" y="3"/>
                  </a:moveTo>
                  <a:lnTo>
                    <a:pt x="240" y="12"/>
                  </a:lnTo>
                  <a:lnTo>
                    <a:pt x="273" y="0"/>
                  </a:lnTo>
                  <a:lnTo>
                    <a:pt x="303" y="24"/>
                  </a:lnTo>
                  <a:lnTo>
                    <a:pt x="339" y="42"/>
                  </a:lnTo>
                  <a:lnTo>
                    <a:pt x="381" y="54"/>
                  </a:lnTo>
                  <a:lnTo>
                    <a:pt x="408" y="93"/>
                  </a:lnTo>
                  <a:lnTo>
                    <a:pt x="441" y="135"/>
                  </a:lnTo>
                  <a:lnTo>
                    <a:pt x="438" y="189"/>
                  </a:lnTo>
                  <a:lnTo>
                    <a:pt x="417" y="225"/>
                  </a:lnTo>
                  <a:lnTo>
                    <a:pt x="393" y="249"/>
                  </a:lnTo>
                  <a:lnTo>
                    <a:pt x="360" y="261"/>
                  </a:lnTo>
                  <a:lnTo>
                    <a:pt x="297" y="261"/>
                  </a:lnTo>
                  <a:lnTo>
                    <a:pt x="282" y="243"/>
                  </a:lnTo>
                  <a:lnTo>
                    <a:pt x="240" y="225"/>
                  </a:lnTo>
                  <a:lnTo>
                    <a:pt x="255" y="273"/>
                  </a:lnTo>
                  <a:lnTo>
                    <a:pt x="252" y="327"/>
                  </a:lnTo>
                  <a:lnTo>
                    <a:pt x="243" y="357"/>
                  </a:lnTo>
                  <a:lnTo>
                    <a:pt x="228" y="372"/>
                  </a:lnTo>
                  <a:lnTo>
                    <a:pt x="192" y="378"/>
                  </a:lnTo>
                  <a:lnTo>
                    <a:pt x="159" y="372"/>
                  </a:lnTo>
                  <a:lnTo>
                    <a:pt x="138" y="339"/>
                  </a:lnTo>
                  <a:lnTo>
                    <a:pt x="120" y="300"/>
                  </a:lnTo>
                  <a:lnTo>
                    <a:pt x="81" y="261"/>
                  </a:lnTo>
                  <a:lnTo>
                    <a:pt x="39" y="249"/>
                  </a:lnTo>
                  <a:lnTo>
                    <a:pt x="21" y="219"/>
                  </a:lnTo>
                  <a:lnTo>
                    <a:pt x="9" y="174"/>
                  </a:lnTo>
                  <a:lnTo>
                    <a:pt x="0" y="138"/>
                  </a:lnTo>
                  <a:lnTo>
                    <a:pt x="12" y="114"/>
                  </a:lnTo>
                  <a:lnTo>
                    <a:pt x="48" y="90"/>
                  </a:lnTo>
                  <a:lnTo>
                    <a:pt x="81" y="75"/>
                  </a:lnTo>
                  <a:lnTo>
                    <a:pt x="114" y="45"/>
                  </a:lnTo>
                  <a:lnTo>
                    <a:pt x="129" y="18"/>
                  </a:lnTo>
                  <a:lnTo>
                    <a:pt x="162" y="0"/>
                  </a:lnTo>
                  <a:lnTo>
                    <a:pt x="201" y="3"/>
                  </a:lnTo>
                  <a:close/>
                </a:path>
              </a:pathLst>
            </a:custGeom>
            <a:gradFill rotWithShape="0">
              <a:gsLst>
                <a:gs pos="0">
                  <a:srgbClr val="CC6600"/>
                </a:gs>
                <a:gs pos="100000">
                  <a:srgbClr val="5E2F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CC6600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06" name="Freeform 141"/>
            <p:cNvSpPr>
              <a:spLocks/>
            </p:cNvSpPr>
            <p:nvPr/>
          </p:nvSpPr>
          <p:spPr bwMode="auto">
            <a:xfrm>
              <a:off x="2226" y="2733"/>
              <a:ext cx="102" cy="112"/>
            </a:xfrm>
            <a:custGeom>
              <a:avLst/>
              <a:gdLst>
                <a:gd name="T0" fmla="*/ 0 w 210"/>
                <a:gd name="T1" fmla="*/ 1 h 204"/>
                <a:gd name="T2" fmla="*/ 0 w 210"/>
                <a:gd name="T3" fmla="*/ 0 h 204"/>
                <a:gd name="T4" fmla="*/ 0 w 210"/>
                <a:gd name="T5" fmla="*/ 1 h 204"/>
                <a:gd name="T6" fmla="*/ 0 w 210"/>
                <a:gd name="T7" fmla="*/ 1 h 204"/>
                <a:gd name="T8" fmla="*/ 0 w 210"/>
                <a:gd name="T9" fmla="*/ 1 h 204"/>
                <a:gd name="T10" fmla="*/ 0 w 210"/>
                <a:gd name="T11" fmla="*/ 1 h 204"/>
                <a:gd name="T12" fmla="*/ 0 w 210"/>
                <a:gd name="T13" fmla="*/ 1 h 204"/>
                <a:gd name="T14" fmla="*/ 0 w 210"/>
                <a:gd name="T15" fmla="*/ 1 h 204"/>
                <a:gd name="T16" fmla="*/ 0 w 210"/>
                <a:gd name="T17" fmla="*/ 1 h 204"/>
                <a:gd name="T18" fmla="*/ 0 w 210"/>
                <a:gd name="T19" fmla="*/ 1 h 204"/>
                <a:gd name="T20" fmla="*/ 0 w 210"/>
                <a:gd name="T21" fmla="*/ 1 h 204"/>
                <a:gd name="T22" fmla="*/ 0 w 210"/>
                <a:gd name="T23" fmla="*/ 1 h 204"/>
                <a:gd name="T24" fmla="*/ 0 w 210"/>
                <a:gd name="T25" fmla="*/ 1 h 204"/>
                <a:gd name="T26" fmla="*/ 0 w 210"/>
                <a:gd name="T27" fmla="*/ 1 h 204"/>
                <a:gd name="T28" fmla="*/ 0 w 210"/>
                <a:gd name="T29" fmla="*/ 1 h 204"/>
                <a:gd name="T30" fmla="*/ 0 w 210"/>
                <a:gd name="T31" fmla="*/ 1 h 204"/>
                <a:gd name="T32" fmla="*/ 0 w 210"/>
                <a:gd name="T33" fmla="*/ 1 h 204"/>
                <a:gd name="T34" fmla="*/ 0 w 210"/>
                <a:gd name="T35" fmla="*/ 1 h 204"/>
                <a:gd name="T36" fmla="*/ 0 w 210"/>
                <a:gd name="T37" fmla="*/ 1 h 204"/>
                <a:gd name="T38" fmla="*/ 0 w 210"/>
                <a:gd name="T39" fmla="*/ 1 h 20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10" h="204">
                  <a:moveTo>
                    <a:pt x="57" y="6"/>
                  </a:moveTo>
                  <a:lnTo>
                    <a:pt x="90" y="0"/>
                  </a:lnTo>
                  <a:lnTo>
                    <a:pt x="126" y="18"/>
                  </a:lnTo>
                  <a:lnTo>
                    <a:pt x="153" y="48"/>
                  </a:lnTo>
                  <a:lnTo>
                    <a:pt x="156" y="78"/>
                  </a:lnTo>
                  <a:lnTo>
                    <a:pt x="183" y="108"/>
                  </a:lnTo>
                  <a:lnTo>
                    <a:pt x="210" y="144"/>
                  </a:lnTo>
                  <a:lnTo>
                    <a:pt x="207" y="174"/>
                  </a:lnTo>
                  <a:lnTo>
                    <a:pt x="174" y="192"/>
                  </a:lnTo>
                  <a:lnTo>
                    <a:pt x="132" y="192"/>
                  </a:lnTo>
                  <a:lnTo>
                    <a:pt x="102" y="204"/>
                  </a:lnTo>
                  <a:lnTo>
                    <a:pt x="54" y="198"/>
                  </a:lnTo>
                  <a:lnTo>
                    <a:pt x="57" y="180"/>
                  </a:lnTo>
                  <a:lnTo>
                    <a:pt x="33" y="183"/>
                  </a:lnTo>
                  <a:lnTo>
                    <a:pt x="21" y="162"/>
                  </a:lnTo>
                  <a:lnTo>
                    <a:pt x="0" y="126"/>
                  </a:lnTo>
                  <a:lnTo>
                    <a:pt x="6" y="90"/>
                  </a:lnTo>
                  <a:lnTo>
                    <a:pt x="12" y="66"/>
                  </a:lnTo>
                  <a:lnTo>
                    <a:pt x="36" y="42"/>
                  </a:lnTo>
                  <a:lnTo>
                    <a:pt x="57" y="6"/>
                  </a:lnTo>
                  <a:close/>
                </a:path>
              </a:pathLst>
            </a:custGeom>
            <a:gradFill rotWithShape="0">
              <a:gsLst>
                <a:gs pos="0">
                  <a:srgbClr val="CC6600"/>
                </a:gs>
                <a:gs pos="100000">
                  <a:srgbClr val="8140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CC6600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157838" name="Rectangle 142"/>
          <p:cNvSpPr>
            <a:spLocks noChangeArrowheads="1"/>
          </p:cNvSpPr>
          <p:nvPr/>
        </p:nvSpPr>
        <p:spPr bwMode="auto">
          <a:xfrm>
            <a:off x="6017687" y="1989138"/>
            <a:ext cx="6174316" cy="127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lnSpc>
                <a:spcPct val="130000"/>
              </a:lnSpc>
              <a:buFont typeface="Monotype Sorts" pitchFamily="2" charset="2"/>
              <a:buNone/>
              <a:defRPr/>
            </a:pPr>
            <a:endParaRPr lang="en-US" altLang="tr-TR" b="1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</a:endParaRPr>
          </a:p>
        </p:txBody>
      </p:sp>
      <p:grpSp>
        <p:nvGrpSpPr>
          <p:cNvPr id="157839" name="Group 143"/>
          <p:cNvGrpSpPr>
            <a:grpSpLocks/>
          </p:cNvGrpSpPr>
          <p:nvPr/>
        </p:nvGrpSpPr>
        <p:grpSpPr bwMode="auto">
          <a:xfrm>
            <a:off x="6121400" y="4360912"/>
            <a:ext cx="442384" cy="365125"/>
            <a:chOff x="1665" y="2747"/>
            <a:chExt cx="209" cy="230"/>
          </a:xfrm>
        </p:grpSpPr>
        <p:sp>
          <p:nvSpPr>
            <p:cNvPr id="18502" name="Line 144"/>
            <p:cNvSpPr>
              <a:spLocks noChangeShapeType="1"/>
            </p:cNvSpPr>
            <p:nvPr/>
          </p:nvSpPr>
          <p:spPr bwMode="auto">
            <a:xfrm flipH="1" flipV="1">
              <a:off x="1665" y="2747"/>
              <a:ext cx="135" cy="57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lg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03" name="Line 145"/>
            <p:cNvSpPr>
              <a:spLocks noChangeShapeType="1"/>
            </p:cNvSpPr>
            <p:nvPr/>
          </p:nvSpPr>
          <p:spPr bwMode="auto">
            <a:xfrm flipH="1" flipV="1">
              <a:off x="1780" y="2878"/>
              <a:ext cx="94" cy="99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lg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157842" name="Group 146"/>
          <p:cNvGrpSpPr>
            <a:grpSpLocks/>
          </p:cNvGrpSpPr>
          <p:nvPr/>
        </p:nvGrpSpPr>
        <p:grpSpPr bwMode="auto">
          <a:xfrm>
            <a:off x="4688415" y="2565449"/>
            <a:ext cx="1083733" cy="1552575"/>
            <a:chOff x="982" y="1634"/>
            <a:chExt cx="512" cy="978"/>
          </a:xfrm>
        </p:grpSpPr>
        <p:sp>
          <p:nvSpPr>
            <p:cNvPr id="157843" name="Rectangle 147"/>
            <p:cNvSpPr>
              <a:spLocks noChangeArrowheads="1"/>
            </p:cNvSpPr>
            <p:nvPr/>
          </p:nvSpPr>
          <p:spPr bwMode="auto">
            <a:xfrm>
              <a:off x="1016" y="1752"/>
              <a:ext cx="478" cy="231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eaLnBrk="1" hangingPunct="1">
                <a:defRPr/>
              </a:pPr>
              <a:r>
                <a:rPr lang="en-US" altLang="tr-TR" b="1">
                  <a:solidFill>
                    <a:srgbClr val="22079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charset="0"/>
                </a:rPr>
                <a:t>Afferent</a:t>
              </a:r>
            </a:p>
          </p:txBody>
        </p:sp>
        <p:sp>
          <p:nvSpPr>
            <p:cNvPr id="18501" name="Line 148"/>
            <p:cNvSpPr>
              <a:spLocks noChangeShapeType="1"/>
            </p:cNvSpPr>
            <p:nvPr/>
          </p:nvSpPr>
          <p:spPr bwMode="auto">
            <a:xfrm flipV="1">
              <a:off x="982" y="1634"/>
              <a:ext cx="1" cy="97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157845" name="Rectangle 149"/>
          <p:cNvSpPr>
            <a:spLocks noChangeArrowheads="1"/>
          </p:cNvSpPr>
          <p:nvPr/>
        </p:nvSpPr>
        <p:spPr bwMode="auto">
          <a:xfrm>
            <a:off x="5854703" y="2924175"/>
            <a:ext cx="6337300" cy="85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lnSpc>
                <a:spcPct val="130000"/>
              </a:lnSpc>
              <a:buFont typeface="Monotype Sorts" pitchFamily="2" charset="2"/>
              <a:buNone/>
              <a:defRPr/>
            </a:pPr>
            <a:endParaRPr lang="en-US" altLang="tr-TR" b="1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157846" name="Group 150"/>
          <p:cNvGrpSpPr>
            <a:grpSpLocks/>
          </p:cNvGrpSpPr>
          <p:nvPr/>
        </p:nvGrpSpPr>
        <p:grpSpPr bwMode="auto">
          <a:xfrm>
            <a:off x="2159000" y="3149648"/>
            <a:ext cx="2260600" cy="2260599"/>
            <a:chOff x="81" y="1886"/>
            <a:chExt cx="1068" cy="1424"/>
          </a:xfrm>
        </p:grpSpPr>
        <p:grpSp>
          <p:nvGrpSpPr>
            <p:cNvPr id="18496" name="Group 151"/>
            <p:cNvGrpSpPr>
              <a:grpSpLocks/>
            </p:cNvGrpSpPr>
            <p:nvPr/>
          </p:nvGrpSpPr>
          <p:grpSpPr bwMode="auto">
            <a:xfrm>
              <a:off x="81" y="2311"/>
              <a:ext cx="1068" cy="999"/>
              <a:chOff x="151" y="2215"/>
              <a:chExt cx="1068" cy="999"/>
            </a:xfrm>
          </p:grpSpPr>
          <p:sp>
            <p:nvSpPr>
              <p:cNvPr id="18498" name="Arc 152"/>
              <p:cNvSpPr>
                <a:spLocks/>
              </p:cNvSpPr>
              <p:nvPr/>
            </p:nvSpPr>
            <p:spPr bwMode="auto">
              <a:xfrm rot="-9060000">
                <a:off x="393" y="2215"/>
                <a:ext cx="765" cy="389"/>
              </a:xfrm>
              <a:custGeom>
                <a:avLst/>
                <a:gdLst>
                  <a:gd name="T0" fmla="*/ 0 w 33874"/>
                  <a:gd name="T1" fmla="*/ 0 h 21712"/>
                  <a:gd name="T2" fmla="*/ 0 w 33874"/>
                  <a:gd name="T3" fmla="*/ 0 h 21712"/>
                  <a:gd name="T4" fmla="*/ 0 w 33874"/>
                  <a:gd name="T5" fmla="*/ 0 h 2171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3874" h="21712" fill="none" extrusionOk="0">
                    <a:moveTo>
                      <a:pt x="33873" y="0"/>
                    </a:moveTo>
                    <a:cubicBezTo>
                      <a:pt x="33873" y="37"/>
                      <a:pt x="33874" y="74"/>
                      <a:pt x="33874" y="112"/>
                    </a:cubicBezTo>
                    <a:cubicBezTo>
                      <a:pt x="33874" y="12041"/>
                      <a:pt x="24203" y="21712"/>
                      <a:pt x="12274" y="21712"/>
                    </a:cubicBezTo>
                    <a:cubicBezTo>
                      <a:pt x="7889" y="21712"/>
                      <a:pt x="3608" y="20377"/>
                      <a:pt x="0" y="17885"/>
                    </a:cubicBezTo>
                  </a:path>
                  <a:path w="33874" h="21712" stroke="0" extrusionOk="0">
                    <a:moveTo>
                      <a:pt x="33873" y="0"/>
                    </a:moveTo>
                    <a:cubicBezTo>
                      <a:pt x="33873" y="37"/>
                      <a:pt x="33874" y="74"/>
                      <a:pt x="33874" y="112"/>
                    </a:cubicBezTo>
                    <a:cubicBezTo>
                      <a:pt x="33874" y="12041"/>
                      <a:pt x="24203" y="21712"/>
                      <a:pt x="12274" y="21712"/>
                    </a:cubicBezTo>
                    <a:cubicBezTo>
                      <a:pt x="7889" y="21712"/>
                      <a:pt x="3608" y="20377"/>
                      <a:pt x="0" y="17885"/>
                    </a:cubicBezTo>
                    <a:lnTo>
                      <a:pt x="12274" y="112"/>
                    </a:lnTo>
                    <a:lnTo>
                      <a:pt x="33873" y="0"/>
                    </a:lnTo>
                    <a:close/>
                  </a:path>
                </a:pathLst>
              </a:custGeom>
              <a:noFill/>
              <a:ln w="25400" cap="rnd">
                <a:solidFill>
                  <a:schemeClr val="accent2"/>
                </a:solidFill>
                <a:prstDash val="lgDash"/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8499" name="Arc 153"/>
              <p:cNvSpPr>
                <a:spLocks/>
              </p:cNvSpPr>
              <p:nvPr/>
            </p:nvSpPr>
            <p:spPr bwMode="auto">
              <a:xfrm rot="-9060000">
                <a:off x="151" y="2643"/>
                <a:ext cx="1068" cy="571"/>
              </a:xfrm>
              <a:custGeom>
                <a:avLst/>
                <a:gdLst>
                  <a:gd name="T0" fmla="*/ 0 w 38328"/>
                  <a:gd name="T1" fmla="*/ 0 h 22590"/>
                  <a:gd name="T2" fmla="*/ 0 w 38328"/>
                  <a:gd name="T3" fmla="*/ 0 h 22590"/>
                  <a:gd name="T4" fmla="*/ 0 w 38328"/>
                  <a:gd name="T5" fmla="*/ 0 h 2259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8328" h="22590" fill="none" extrusionOk="0">
                    <a:moveTo>
                      <a:pt x="-1" y="7934"/>
                    </a:moveTo>
                    <a:cubicBezTo>
                      <a:pt x="4102" y="2913"/>
                      <a:pt x="10243" y="-1"/>
                      <a:pt x="16728" y="0"/>
                    </a:cubicBezTo>
                    <a:cubicBezTo>
                      <a:pt x="28657" y="0"/>
                      <a:pt x="38328" y="9670"/>
                      <a:pt x="38328" y="21600"/>
                    </a:cubicBezTo>
                    <a:cubicBezTo>
                      <a:pt x="38328" y="21930"/>
                      <a:pt x="38320" y="22260"/>
                      <a:pt x="38305" y="22590"/>
                    </a:cubicBezTo>
                  </a:path>
                  <a:path w="38328" h="22590" stroke="0" extrusionOk="0">
                    <a:moveTo>
                      <a:pt x="-1" y="7934"/>
                    </a:moveTo>
                    <a:cubicBezTo>
                      <a:pt x="4102" y="2913"/>
                      <a:pt x="10243" y="-1"/>
                      <a:pt x="16728" y="0"/>
                    </a:cubicBezTo>
                    <a:cubicBezTo>
                      <a:pt x="28657" y="0"/>
                      <a:pt x="38328" y="9670"/>
                      <a:pt x="38328" y="21600"/>
                    </a:cubicBezTo>
                    <a:cubicBezTo>
                      <a:pt x="38328" y="21930"/>
                      <a:pt x="38320" y="22260"/>
                      <a:pt x="38305" y="22590"/>
                    </a:cubicBezTo>
                    <a:lnTo>
                      <a:pt x="16728" y="21600"/>
                    </a:lnTo>
                    <a:lnTo>
                      <a:pt x="-1" y="7934"/>
                    </a:lnTo>
                    <a:close/>
                  </a:path>
                </a:pathLst>
              </a:custGeom>
              <a:noFill/>
              <a:ln w="25400" cap="rnd">
                <a:solidFill>
                  <a:schemeClr val="tx1"/>
                </a:solidFill>
                <a:prstDash val="lgDash"/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ot="10800000" wrap="none" anchor="ctr"/>
              <a:lstStyle/>
              <a:p>
                <a:endParaRPr lang="tr-TR"/>
              </a:p>
            </p:txBody>
          </p:sp>
        </p:grpSp>
        <p:sp>
          <p:nvSpPr>
            <p:cNvPr id="18497" name="Rectangle 154"/>
            <p:cNvSpPr>
              <a:spLocks noChangeArrowheads="1"/>
            </p:cNvSpPr>
            <p:nvPr/>
          </p:nvSpPr>
          <p:spPr bwMode="auto">
            <a:xfrm rot="18780000" flipH="1">
              <a:off x="-102" y="2168"/>
              <a:ext cx="955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400" b="1">
                  <a:solidFill>
                    <a:schemeClr val="tx2"/>
                  </a:solidFill>
                  <a:latin typeface="Times New Roman" pitchFamily="18" charset="0"/>
                </a:rPr>
                <a:t>O</a:t>
              </a:r>
              <a:r>
                <a:rPr lang="en-US" altLang="tr-TR" sz="2400" b="1">
                  <a:solidFill>
                    <a:schemeClr val="tx2"/>
                  </a:solidFill>
                  <a:latin typeface="Times New Roman" pitchFamily="18" charset="0"/>
                </a:rPr>
                <a:t>tonomi</a:t>
              </a:r>
              <a:r>
                <a:rPr lang="tr-TR" altLang="tr-TR" sz="2400" b="1">
                  <a:solidFill>
                    <a:schemeClr val="tx2"/>
                  </a:solidFill>
                  <a:latin typeface="Times New Roman" pitchFamily="18" charset="0"/>
                </a:rPr>
                <a:t>k</a:t>
              </a:r>
              <a:endParaRPr lang="en-US" altLang="tr-TR" sz="2400" b="1">
                <a:solidFill>
                  <a:schemeClr val="tx2"/>
                </a:solidFill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tr-TR" sz="2400" b="1">
                  <a:solidFill>
                    <a:schemeClr val="tx2"/>
                  </a:solidFill>
                  <a:latin typeface="Times New Roman" pitchFamily="18" charset="0"/>
                </a:rPr>
                <a:t>Refle</a:t>
              </a:r>
              <a:r>
                <a:rPr lang="tr-TR" altLang="tr-TR" sz="2400" b="1">
                  <a:solidFill>
                    <a:schemeClr val="tx2"/>
                  </a:solidFill>
                  <a:latin typeface="Times New Roman" pitchFamily="18" charset="0"/>
                </a:rPr>
                <a:t>ks</a:t>
              </a:r>
              <a:endParaRPr lang="en-US" altLang="tr-TR" sz="2400" b="1">
                <a:solidFill>
                  <a:schemeClr val="tx2"/>
                </a:solidFill>
                <a:latin typeface="Times New Roman" pitchFamily="18" charset="0"/>
              </a:endParaRPr>
            </a:p>
          </p:txBody>
        </p:sp>
      </p:grpSp>
      <p:sp>
        <p:nvSpPr>
          <p:cNvPr id="157851" name="Line 155"/>
          <p:cNvSpPr>
            <a:spLocks noChangeShapeType="1"/>
          </p:cNvSpPr>
          <p:nvPr/>
        </p:nvSpPr>
        <p:spPr bwMode="auto">
          <a:xfrm>
            <a:off x="5240900" y="5562649"/>
            <a:ext cx="207433" cy="157163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 type="triangle" w="lg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7852" name="Rectangle 156"/>
          <p:cNvSpPr>
            <a:spLocks noChangeArrowheads="1"/>
          </p:cNvSpPr>
          <p:nvPr/>
        </p:nvSpPr>
        <p:spPr bwMode="auto">
          <a:xfrm>
            <a:off x="6451600" y="3860800"/>
            <a:ext cx="5740400" cy="88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lnSpc>
                <a:spcPct val="130000"/>
              </a:lnSpc>
              <a:buFont typeface="Monotype Sorts" pitchFamily="2" charset="2"/>
              <a:buNone/>
              <a:defRPr/>
            </a:pPr>
            <a:r>
              <a:rPr lang="tr-TR" altLang="tr-TR" b="1">
                <a:latin typeface="Comic Sans MS" pitchFamily="66" charset="0"/>
              </a:rPr>
              <a:t>‘</a:t>
            </a:r>
            <a:endParaRPr lang="en-US" altLang="tr-TR" b="1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</a:endParaRPr>
          </a:p>
        </p:txBody>
      </p:sp>
      <p:sp>
        <p:nvSpPr>
          <p:cNvPr id="157853" name="Rectangle 157"/>
          <p:cNvSpPr>
            <a:spLocks noChangeArrowheads="1"/>
          </p:cNvSpPr>
          <p:nvPr/>
        </p:nvSpPr>
        <p:spPr bwMode="auto">
          <a:xfrm>
            <a:off x="6010722" y="1901828"/>
            <a:ext cx="1330493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1" hangingPunct="1">
              <a:defRPr/>
            </a:pPr>
            <a:r>
              <a:rPr lang="en-US" altLang="tr-TR" sz="16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“</a:t>
            </a:r>
            <a:r>
              <a:rPr lang="tr-TR" altLang="tr-TR" sz="16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Acil uyarı</a:t>
            </a:r>
            <a:r>
              <a:rPr lang="en-US" altLang="tr-TR" sz="16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!”</a:t>
            </a:r>
          </a:p>
        </p:txBody>
      </p:sp>
      <p:grpSp>
        <p:nvGrpSpPr>
          <p:cNvPr id="157854" name="Group 158"/>
          <p:cNvGrpSpPr>
            <a:grpSpLocks/>
          </p:cNvGrpSpPr>
          <p:nvPr/>
        </p:nvGrpSpPr>
        <p:grpSpPr bwMode="auto">
          <a:xfrm rot="599396">
            <a:off x="6330951" y="5519787"/>
            <a:ext cx="1500716" cy="604837"/>
            <a:chOff x="3436" y="3445"/>
            <a:chExt cx="709" cy="381"/>
          </a:xfrm>
        </p:grpSpPr>
        <p:sp>
          <p:nvSpPr>
            <p:cNvPr id="18494" name="AutoShape 159"/>
            <p:cNvSpPr>
              <a:spLocks noChangeArrowheads="1"/>
            </p:cNvSpPr>
            <p:nvPr/>
          </p:nvSpPr>
          <p:spPr bwMode="auto">
            <a:xfrm rot="-1355042">
              <a:off x="3436" y="3618"/>
              <a:ext cx="336" cy="208"/>
            </a:xfrm>
            <a:prstGeom prst="rightArrow">
              <a:avLst>
                <a:gd name="adj1" fmla="val 50000"/>
                <a:gd name="adj2" fmla="val 40385"/>
              </a:avLst>
            </a:prstGeom>
            <a:solidFill>
              <a:srgbClr val="FF0000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2400">
                <a:latin typeface="Times New Roman" pitchFamily="18" charset="0"/>
              </a:endParaRPr>
            </a:p>
          </p:txBody>
        </p:sp>
        <p:sp>
          <p:nvSpPr>
            <p:cNvPr id="18495" name="AutoShape 160"/>
            <p:cNvSpPr>
              <a:spLocks noChangeArrowheads="1"/>
            </p:cNvSpPr>
            <p:nvPr/>
          </p:nvSpPr>
          <p:spPr bwMode="auto">
            <a:xfrm rot="9343587">
              <a:off x="3809" y="3445"/>
              <a:ext cx="336" cy="208"/>
            </a:xfrm>
            <a:prstGeom prst="rightArrow">
              <a:avLst>
                <a:gd name="adj1" fmla="val 50000"/>
                <a:gd name="adj2" fmla="val 40385"/>
              </a:avLst>
            </a:prstGeom>
            <a:solidFill>
              <a:srgbClr val="FF0000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2400">
                <a:latin typeface="Times New Roman" pitchFamily="18" charset="0"/>
              </a:endParaRPr>
            </a:p>
          </p:txBody>
        </p:sp>
      </p:grpSp>
      <p:grpSp>
        <p:nvGrpSpPr>
          <p:cNvPr id="157857" name="Group 161"/>
          <p:cNvGrpSpPr>
            <a:grpSpLocks/>
          </p:cNvGrpSpPr>
          <p:nvPr/>
        </p:nvGrpSpPr>
        <p:grpSpPr bwMode="auto">
          <a:xfrm>
            <a:off x="1295433" y="2636887"/>
            <a:ext cx="2688167" cy="1514475"/>
            <a:chOff x="-32" y="1650"/>
            <a:chExt cx="838" cy="954"/>
          </a:xfrm>
        </p:grpSpPr>
        <p:sp>
          <p:nvSpPr>
            <p:cNvPr id="157858" name="Rectangle 162"/>
            <p:cNvSpPr>
              <a:spLocks noChangeArrowheads="1"/>
            </p:cNvSpPr>
            <p:nvPr/>
          </p:nvSpPr>
          <p:spPr bwMode="auto">
            <a:xfrm>
              <a:off x="-32" y="1744"/>
              <a:ext cx="383" cy="231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eaLnBrk="1" hangingPunct="1">
                <a:defRPr/>
              </a:pPr>
              <a:r>
                <a:rPr lang="en-US" altLang="tr-TR" b="1">
                  <a:solidFill>
                    <a:srgbClr val="3399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charset="0"/>
                </a:rPr>
                <a:t>    Efferent</a:t>
              </a:r>
            </a:p>
          </p:txBody>
        </p:sp>
        <p:sp>
          <p:nvSpPr>
            <p:cNvPr id="18493" name="Line 163"/>
            <p:cNvSpPr>
              <a:spLocks noChangeShapeType="1"/>
            </p:cNvSpPr>
            <p:nvPr/>
          </p:nvSpPr>
          <p:spPr bwMode="auto">
            <a:xfrm flipH="1">
              <a:off x="806" y="1650"/>
              <a:ext cx="0" cy="95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157860" name="Rectangle 164"/>
          <p:cNvSpPr>
            <a:spLocks noChangeArrowheads="1"/>
          </p:cNvSpPr>
          <p:nvPr/>
        </p:nvSpPr>
        <p:spPr bwMode="auto">
          <a:xfrm>
            <a:off x="6536268" y="4868863"/>
            <a:ext cx="565573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lnSpc>
                <a:spcPct val="130000"/>
              </a:lnSpc>
              <a:buFont typeface="Monotype Sorts" pitchFamily="2" charset="2"/>
              <a:buNone/>
              <a:defRPr/>
            </a:pPr>
            <a:r>
              <a:rPr lang="en-US" altLang="tr-TR" b="1">
                <a:latin typeface="Times New Roman" charset="0"/>
              </a:rPr>
              <a:t> </a:t>
            </a:r>
            <a:endParaRPr lang="en-US" altLang="tr-TR" b="1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</a:endParaRPr>
          </a:p>
        </p:txBody>
      </p:sp>
      <p:grpSp>
        <p:nvGrpSpPr>
          <p:cNvPr id="157864" name="Group 168"/>
          <p:cNvGrpSpPr>
            <a:grpSpLocks/>
          </p:cNvGrpSpPr>
          <p:nvPr/>
        </p:nvGrpSpPr>
        <p:grpSpPr bwMode="auto">
          <a:xfrm>
            <a:off x="7164920" y="5314999"/>
            <a:ext cx="1083733" cy="892175"/>
            <a:chOff x="2158" y="3348"/>
            <a:chExt cx="512" cy="562"/>
          </a:xfrm>
        </p:grpSpPr>
        <p:sp>
          <p:nvSpPr>
            <p:cNvPr id="18490" name="Freeform 169"/>
            <p:cNvSpPr>
              <a:spLocks/>
            </p:cNvSpPr>
            <p:nvPr/>
          </p:nvSpPr>
          <p:spPr bwMode="auto">
            <a:xfrm>
              <a:off x="2158" y="3348"/>
              <a:ext cx="512" cy="562"/>
            </a:xfrm>
            <a:custGeom>
              <a:avLst/>
              <a:gdLst>
                <a:gd name="T0" fmla="*/ 512 w 512"/>
                <a:gd name="T1" fmla="*/ 0 h 562"/>
                <a:gd name="T2" fmla="*/ 0 w 512"/>
                <a:gd name="T3" fmla="*/ 44 h 562"/>
                <a:gd name="T4" fmla="*/ 38 w 512"/>
                <a:gd name="T5" fmla="*/ 562 h 56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12" h="562">
                  <a:moveTo>
                    <a:pt x="512" y="0"/>
                  </a:moveTo>
                  <a:lnTo>
                    <a:pt x="0" y="44"/>
                  </a:lnTo>
                  <a:lnTo>
                    <a:pt x="38" y="562"/>
                  </a:lnTo>
                </a:path>
              </a:pathLst>
            </a:custGeom>
            <a:noFill/>
            <a:ln w="19050" cap="flat" cmpd="sng">
              <a:solidFill>
                <a:srgbClr val="EAEAEA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91" name="Arc 170"/>
            <p:cNvSpPr>
              <a:spLocks/>
            </p:cNvSpPr>
            <p:nvPr/>
          </p:nvSpPr>
          <p:spPr bwMode="auto">
            <a:xfrm>
              <a:off x="2187" y="3369"/>
              <a:ext cx="318" cy="340"/>
            </a:xfrm>
            <a:custGeom>
              <a:avLst/>
              <a:gdLst>
                <a:gd name="T0" fmla="*/ 0 w 24076"/>
                <a:gd name="T1" fmla="*/ 0 h 23025"/>
                <a:gd name="T2" fmla="*/ 0 w 24076"/>
                <a:gd name="T3" fmla="*/ 0 h 23025"/>
                <a:gd name="T4" fmla="*/ 0 w 24076"/>
                <a:gd name="T5" fmla="*/ 0 h 2302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4076" h="23025" fill="none" extrusionOk="0">
                  <a:moveTo>
                    <a:pt x="24028" y="0"/>
                  </a:moveTo>
                  <a:cubicBezTo>
                    <a:pt x="24060" y="474"/>
                    <a:pt x="24076" y="949"/>
                    <a:pt x="24076" y="1425"/>
                  </a:cubicBezTo>
                  <a:cubicBezTo>
                    <a:pt x="24076" y="13354"/>
                    <a:pt x="14405" y="23025"/>
                    <a:pt x="2476" y="23025"/>
                  </a:cubicBezTo>
                  <a:cubicBezTo>
                    <a:pt x="1648" y="23025"/>
                    <a:pt x="821" y="22977"/>
                    <a:pt x="0" y="22882"/>
                  </a:cubicBezTo>
                </a:path>
                <a:path w="24076" h="23025" stroke="0" extrusionOk="0">
                  <a:moveTo>
                    <a:pt x="24028" y="0"/>
                  </a:moveTo>
                  <a:cubicBezTo>
                    <a:pt x="24060" y="474"/>
                    <a:pt x="24076" y="949"/>
                    <a:pt x="24076" y="1425"/>
                  </a:cubicBezTo>
                  <a:cubicBezTo>
                    <a:pt x="24076" y="13354"/>
                    <a:pt x="14405" y="23025"/>
                    <a:pt x="2476" y="23025"/>
                  </a:cubicBezTo>
                  <a:cubicBezTo>
                    <a:pt x="1648" y="23025"/>
                    <a:pt x="821" y="22977"/>
                    <a:pt x="0" y="22882"/>
                  </a:cubicBezTo>
                  <a:lnTo>
                    <a:pt x="2476" y="1425"/>
                  </a:lnTo>
                  <a:lnTo>
                    <a:pt x="24028" y="0"/>
                  </a:lnTo>
                  <a:close/>
                </a:path>
              </a:pathLst>
            </a:custGeom>
            <a:noFill/>
            <a:ln w="12700">
              <a:solidFill>
                <a:srgbClr val="EAEAEA"/>
              </a:solidFill>
              <a:round/>
              <a:headEnd type="stealth" w="med" len="med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157867" name="Group 171"/>
          <p:cNvGrpSpPr>
            <a:grpSpLocks/>
          </p:cNvGrpSpPr>
          <p:nvPr/>
        </p:nvGrpSpPr>
        <p:grpSpPr bwMode="auto">
          <a:xfrm rot="-844131">
            <a:off x="5903384" y="5648325"/>
            <a:ext cx="2150533" cy="342900"/>
            <a:chOff x="1960" y="3968"/>
            <a:chExt cx="1016" cy="216"/>
          </a:xfrm>
        </p:grpSpPr>
        <p:sp>
          <p:nvSpPr>
            <p:cNvPr id="18488" name="AutoShape 172"/>
            <p:cNvSpPr>
              <a:spLocks noChangeArrowheads="1"/>
            </p:cNvSpPr>
            <p:nvPr/>
          </p:nvSpPr>
          <p:spPr bwMode="auto">
            <a:xfrm>
              <a:off x="1960" y="3968"/>
              <a:ext cx="424" cy="208"/>
            </a:xfrm>
            <a:prstGeom prst="leftArrow">
              <a:avLst>
                <a:gd name="adj1" fmla="val 50000"/>
                <a:gd name="adj2" fmla="val 50962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2400">
                <a:latin typeface="Times New Roman" pitchFamily="18" charset="0"/>
              </a:endParaRPr>
            </a:p>
          </p:txBody>
        </p:sp>
        <p:sp>
          <p:nvSpPr>
            <p:cNvPr id="18489" name="AutoShape 173"/>
            <p:cNvSpPr>
              <a:spLocks noChangeArrowheads="1"/>
            </p:cNvSpPr>
            <p:nvPr/>
          </p:nvSpPr>
          <p:spPr bwMode="auto">
            <a:xfrm flipH="1">
              <a:off x="2552" y="3976"/>
              <a:ext cx="424" cy="208"/>
            </a:xfrm>
            <a:prstGeom prst="leftArrow">
              <a:avLst>
                <a:gd name="adj1" fmla="val 50000"/>
                <a:gd name="adj2" fmla="val 50962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2400">
                <a:latin typeface="Times New Roman" pitchFamily="18" charset="0"/>
              </a:endParaRPr>
            </a:p>
          </p:txBody>
        </p:sp>
      </p:grpSp>
      <p:sp>
        <p:nvSpPr>
          <p:cNvPr id="157870" name="AutoShape 174"/>
          <p:cNvSpPr>
            <a:spLocks noChangeArrowheads="1"/>
          </p:cNvSpPr>
          <p:nvPr/>
        </p:nvSpPr>
        <p:spPr bwMode="auto">
          <a:xfrm rot="3411139">
            <a:off x="6040179" y="3582724"/>
            <a:ext cx="973137" cy="929217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grpSp>
        <p:nvGrpSpPr>
          <p:cNvPr id="157871" name="Group 175"/>
          <p:cNvGrpSpPr>
            <a:grpSpLocks/>
          </p:cNvGrpSpPr>
          <p:nvPr/>
        </p:nvGrpSpPr>
        <p:grpSpPr bwMode="auto">
          <a:xfrm>
            <a:off x="6468539" y="4005312"/>
            <a:ext cx="1259417" cy="2035175"/>
            <a:chOff x="1966" y="2513"/>
            <a:chExt cx="595" cy="1282"/>
          </a:xfrm>
        </p:grpSpPr>
        <p:grpSp>
          <p:nvGrpSpPr>
            <p:cNvPr id="18474" name="Group 176"/>
            <p:cNvGrpSpPr>
              <a:grpSpLocks/>
            </p:cNvGrpSpPr>
            <p:nvPr/>
          </p:nvGrpSpPr>
          <p:grpSpPr bwMode="auto">
            <a:xfrm>
              <a:off x="1966" y="2513"/>
              <a:ext cx="595" cy="1282"/>
              <a:chOff x="2713" y="2648"/>
              <a:chExt cx="595" cy="1282"/>
            </a:xfrm>
          </p:grpSpPr>
          <p:grpSp>
            <p:nvGrpSpPr>
              <p:cNvPr id="18479" name="Group 177"/>
              <p:cNvGrpSpPr>
                <a:grpSpLocks/>
              </p:cNvGrpSpPr>
              <p:nvPr/>
            </p:nvGrpSpPr>
            <p:grpSpPr bwMode="auto">
              <a:xfrm>
                <a:off x="2713" y="2648"/>
                <a:ext cx="595" cy="1282"/>
                <a:chOff x="1969" y="2516"/>
                <a:chExt cx="595" cy="1282"/>
              </a:xfrm>
            </p:grpSpPr>
            <p:sp>
              <p:nvSpPr>
                <p:cNvPr id="18483" name="Freeform 178"/>
                <p:cNvSpPr>
                  <a:spLocks/>
                </p:cNvSpPr>
                <p:nvPr/>
              </p:nvSpPr>
              <p:spPr bwMode="auto">
                <a:xfrm>
                  <a:off x="1969" y="2516"/>
                  <a:ext cx="595" cy="1282"/>
                </a:xfrm>
                <a:custGeom>
                  <a:avLst/>
                  <a:gdLst>
                    <a:gd name="T0" fmla="*/ 167 w 595"/>
                    <a:gd name="T1" fmla="*/ 144 h 1282"/>
                    <a:gd name="T2" fmla="*/ 198 w 595"/>
                    <a:gd name="T3" fmla="*/ 197 h 1282"/>
                    <a:gd name="T4" fmla="*/ 194 w 595"/>
                    <a:gd name="T5" fmla="*/ 263 h 1282"/>
                    <a:gd name="T6" fmla="*/ 191 w 595"/>
                    <a:gd name="T7" fmla="*/ 372 h 1282"/>
                    <a:gd name="T8" fmla="*/ 202 w 595"/>
                    <a:gd name="T9" fmla="*/ 442 h 1282"/>
                    <a:gd name="T10" fmla="*/ 206 w 595"/>
                    <a:gd name="T11" fmla="*/ 516 h 1282"/>
                    <a:gd name="T12" fmla="*/ 159 w 595"/>
                    <a:gd name="T13" fmla="*/ 560 h 1282"/>
                    <a:gd name="T14" fmla="*/ 74 w 595"/>
                    <a:gd name="T15" fmla="*/ 582 h 1282"/>
                    <a:gd name="T16" fmla="*/ 35 w 595"/>
                    <a:gd name="T17" fmla="*/ 617 h 1282"/>
                    <a:gd name="T18" fmla="*/ 8 w 595"/>
                    <a:gd name="T19" fmla="*/ 691 h 1282"/>
                    <a:gd name="T20" fmla="*/ 0 w 595"/>
                    <a:gd name="T21" fmla="*/ 774 h 1282"/>
                    <a:gd name="T22" fmla="*/ 12 w 595"/>
                    <a:gd name="T23" fmla="*/ 866 h 1282"/>
                    <a:gd name="T24" fmla="*/ 35 w 595"/>
                    <a:gd name="T25" fmla="*/ 941 h 1282"/>
                    <a:gd name="T26" fmla="*/ 54 w 595"/>
                    <a:gd name="T27" fmla="*/ 1019 h 1282"/>
                    <a:gd name="T28" fmla="*/ 78 w 595"/>
                    <a:gd name="T29" fmla="*/ 1085 h 1282"/>
                    <a:gd name="T30" fmla="*/ 97 w 595"/>
                    <a:gd name="T31" fmla="*/ 1142 h 1282"/>
                    <a:gd name="T32" fmla="*/ 109 w 595"/>
                    <a:gd name="T33" fmla="*/ 1212 h 1282"/>
                    <a:gd name="T34" fmla="*/ 82 w 595"/>
                    <a:gd name="T35" fmla="*/ 1282 h 1282"/>
                    <a:gd name="T36" fmla="*/ 152 w 595"/>
                    <a:gd name="T37" fmla="*/ 1247 h 1282"/>
                    <a:gd name="T38" fmla="*/ 206 w 595"/>
                    <a:gd name="T39" fmla="*/ 1243 h 1282"/>
                    <a:gd name="T40" fmla="*/ 257 w 595"/>
                    <a:gd name="T41" fmla="*/ 1247 h 1282"/>
                    <a:gd name="T42" fmla="*/ 206 w 595"/>
                    <a:gd name="T43" fmla="*/ 1199 h 1282"/>
                    <a:gd name="T44" fmla="*/ 176 w 595"/>
                    <a:gd name="T45" fmla="*/ 1069 h 1282"/>
                    <a:gd name="T46" fmla="*/ 188 w 595"/>
                    <a:gd name="T47" fmla="*/ 934 h 1282"/>
                    <a:gd name="T48" fmla="*/ 248 w 595"/>
                    <a:gd name="T49" fmla="*/ 874 h 1282"/>
                    <a:gd name="T50" fmla="*/ 326 w 595"/>
                    <a:gd name="T51" fmla="*/ 838 h 1282"/>
                    <a:gd name="T52" fmla="*/ 419 w 595"/>
                    <a:gd name="T53" fmla="*/ 814 h 1282"/>
                    <a:gd name="T54" fmla="*/ 521 w 595"/>
                    <a:gd name="T55" fmla="*/ 781 h 1282"/>
                    <a:gd name="T56" fmla="*/ 576 w 595"/>
                    <a:gd name="T57" fmla="*/ 713 h 1282"/>
                    <a:gd name="T58" fmla="*/ 595 w 595"/>
                    <a:gd name="T59" fmla="*/ 617 h 1282"/>
                    <a:gd name="T60" fmla="*/ 568 w 595"/>
                    <a:gd name="T61" fmla="*/ 464 h 1282"/>
                    <a:gd name="T62" fmla="*/ 529 w 595"/>
                    <a:gd name="T63" fmla="*/ 328 h 1282"/>
                    <a:gd name="T64" fmla="*/ 486 w 595"/>
                    <a:gd name="T65" fmla="*/ 214 h 1282"/>
                    <a:gd name="T66" fmla="*/ 451 w 595"/>
                    <a:gd name="T67" fmla="*/ 140 h 1282"/>
                    <a:gd name="T68" fmla="*/ 439 w 595"/>
                    <a:gd name="T69" fmla="*/ 61 h 1282"/>
                    <a:gd name="T70" fmla="*/ 416 w 595"/>
                    <a:gd name="T71" fmla="*/ 0 h 1282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0" t="0" r="r" b="b"/>
                  <a:pathLst>
                    <a:path w="595" h="1282">
                      <a:moveTo>
                        <a:pt x="136" y="123"/>
                      </a:moveTo>
                      <a:lnTo>
                        <a:pt x="167" y="144"/>
                      </a:lnTo>
                      <a:lnTo>
                        <a:pt x="194" y="162"/>
                      </a:lnTo>
                      <a:lnTo>
                        <a:pt x="198" y="197"/>
                      </a:lnTo>
                      <a:lnTo>
                        <a:pt x="194" y="232"/>
                      </a:lnTo>
                      <a:lnTo>
                        <a:pt x="194" y="263"/>
                      </a:lnTo>
                      <a:lnTo>
                        <a:pt x="191" y="328"/>
                      </a:lnTo>
                      <a:lnTo>
                        <a:pt x="191" y="372"/>
                      </a:lnTo>
                      <a:lnTo>
                        <a:pt x="198" y="407"/>
                      </a:lnTo>
                      <a:lnTo>
                        <a:pt x="202" y="442"/>
                      </a:lnTo>
                      <a:lnTo>
                        <a:pt x="206" y="473"/>
                      </a:lnTo>
                      <a:lnTo>
                        <a:pt x="206" y="516"/>
                      </a:lnTo>
                      <a:lnTo>
                        <a:pt x="183" y="538"/>
                      </a:lnTo>
                      <a:lnTo>
                        <a:pt x="159" y="560"/>
                      </a:lnTo>
                      <a:lnTo>
                        <a:pt x="105" y="573"/>
                      </a:lnTo>
                      <a:lnTo>
                        <a:pt x="74" y="582"/>
                      </a:lnTo>
                      <a:lnTo>
                        <a:pt x="54" y="599"/>
                      </a:lnTo>
                      <a:lnTo>
                        <a:pt x="35" y="617"/>
                      </a:lnTo>
                      <a:lnTo>
                        <a:pt x="19" y="652"/>
                      </a:lnTo>
                      <a:lnTo>
                        <a:pt x="8" y="691"/>
                      </a:lnTo>
                      <a:lnTo>
                        <a:pt x="0" y="731"/>
                      </a:lnTo>
                      <a:lnTo>
                        <a:pt x="0" y="774"/>
                      </a:lnTo>
                      <a:lnTo>
                        <a:pt x="0" y="818"/>
                      </a:lnTo>
                      <a:lnTo>
                        <a:pt x="12" y="866"/>
                      </a:lnTo>
                      <a:lnTo>
                        <a:pt x="19" y="906"/>
                      </a:lnTo>
                      <a:lnTo>
                        <a:pt x="35" y="941"/>
                      </a:lnTo>
                      <a:lnTo>
                        <a:pt x="47" y="984"/>
                      </a:lnTo>
                      <a:lnTo>
                        <a:pt x="54" y="1019"/>
                      </a:lnTo>
                      <a:lnTo>
                        <a:pt x="66" y="1054"/>
                      </a:lnTo>
                      <a:lnTo>
                        <a:pt x="78" y="1085"/>
                      </a:lnTo>
                      <a:lnTo>
                        <a:pt x="89" y="1116"/>
                      </a:lnTo>
                      <a:lnTo>
                        <a:pt x="97" y="1142"/>
                      </a:lnTo>
                      <a:lnTo>
                        <a:pt x="105" y="1181"/>
                      </a:lnTo>
                      <a:lnTo>
                        <a:pt x="109" y="1212"/>
                      </a:lnTo>
                      <a:lnTo>
                        <a:pt x="97" y="1256"/>
                      </a:lnTo>
                      <a:lnTo>
                        <a:pt x="82" y="1282"/>
                      </a:lnTo>
                      <a:lnTo>
                        <a:pt x="124" y="1256"/>
                      </a:lnTo>
                      <a:lnTo>
                        <a:pt x="152" y="1247"/>
                      </a:lnTo>
                      <a:lnTo>
                        <a:pt x="175" y="1243"/>
                      </a:lnTo>
                      <a:lnTo>
                        <a:pt x="206" y="1243"/>
                      </a:lnTo>
                      <a:lnTo>
                        <a:pt x="229" y="1243"/>
                      </a:lnTo>
                      <a:lnTo>
                        <a:pt x="257" y="1247"/>
                      </a:lnTo>
                      <a:lnTo>
                        <a:pt x="222" y="1221"/>
                      </a:lnTo>
                      <a:lnTo>
                        <a:pt x="206" y="1199"/>
                      </a:lnTo>
                      <a:lnTo>
                        <a:pt x="187" y="1159"/>
                      </a:lnTo>
                      <a:lnTo>
                        <a:pt x="176" y="1069"/>
                      </a:lnTo>
                      <a:lnTo>
                        <a:pt x="173" y="1006"/>
                      </a:lnTo>
                      <a:lnTo>
                        <a:pt x="188" y="934"/>
                      </a:lnTo>
                      <a:lnTo>
                        <a:pt x="212" y="904"/>
                      </a:lnTo>
                      <a:lnTo>
                        <a:pt x="248" y="874"/>
                      </a:lnTo>
                      <a:lnTo>
                        <a:pt x="284" y="856"/>
                      </a:lnTo>
                      <a:lnTo>
                        <a:pt x="326" y="838"/>
                      </a:lnTo>
                      <a:lnTo>
                        <a:pt x="374" y="826"/>
                      </a:lnTo>
                      <a:lnTo>
                        <a:pt x="419" y="814"/>
                      </a:lnTo>
                      <a:lnTo>
                        <a:pt x="467" y="805"/>
                      </a:lnTo>
                      <a:lnTo>
                        <a:pt x="521" y="781"/>
                      </a:lnTo>
                      <a:lnTo>
                        <a:pt x="552" y="744"/>
                      </a:lnTo>
                      <a:lnTo>
                        <a:pt x="576" y="713"/>
                      </a:lnTo>
                      <a:lnTo>
                        <a:pt x="587" y="674"/>
                      </a:lnTo>
                      <a:lnTo>
                        <a:pt x="595" y="617"/>
                      </a:lnTo>
                      <a:lnTo>
                        <a:pt x="583" y="529"/>
                      </a:lnTo>
                      <a:lnTo>
                        <a:pt x="568" y="464"/>
                      </a:lnTo>
                      <a:lnTo>
                        <a:pt x="548" y="407"/>
                      </a:lnTo>
                      <a:lnTo>
                        <a:pt x="529" y="328"/>
                      </a:lnTo>
                      <a:lnTo>
                        <a:pt x="506" y="267"/>
                      </a:lnTo>
                      <a:lnTo>
                        <a:pt x="486" y="214"/>
                      </a:lnTo>
                      <a:lnTo>
                        <a:pt x="467" y="171"/>
                      </a:lnTo>
                      <a:lnTo>
                        <a:pt x="451" y="140"/>
                      </a:lnTo>
                      <a:lnTo>
                        <a:pt x="439" y="109"/>
                      </a:lnTo>
                      <a:lnTo>
                        <a:pt x="439" y="61"/>
                      </a:lnTo>
                      <a:lnTo>
                        <a:pt x="432" y="35"/>
                      </a:lnTo>
                      <a:lnTo>
                        <a:pt x="416" y="0"/>
                      </a:lnTo>
                    </a:path>
                  </a:pathLst>
                </a:custGeom>
                <a:gradFill rotWithShape="0">
                  <a:gsLst>
                    <a:gs pos="0">
                      <a:srgbClr val="FFF3EC"/>
                    </a:gs>
                    <a:gs pos="100000">
                      <a:srgbClr val="FF9966"/>
                    </a:gs>
                  </a:gsLst>
                  <a:lin ang="5400000" scaled="1"/>
                </a:gradFill>
                <a:ln w="12700" cap="flat" cmpd="sng">
                  <a:solidFill>
                    <a:srgbClr val="CC66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grpSp>
              <p:nvGrpSpPr>
                <p:cNvPr id="18484" name="Group 179"/>
                <p:cNvGrpSpPr>
                  <a:grpSpLocks/>
                </p:cNvGrpSpPr>
                <p:nvPr/>
              </p:nvGrpSpPr>
              <p:grpSpPr bwMode="auto">
                <a:xfrm rot="-10529967">
                  <a:off x="2028" y="3203"/>
                  <a:ext cx="159" cy="521"/>
                  <a:chOff x="2204" y="2733"/>
                  <a:chExt cx="213" cy="521"/>
                </a:xfrm>
              </p:grpSpPr>
              <p:sp>
                <p:nvSpPr>
                  <p:cNvPr id="18485" name="Freeform 180"/>
                  <p:cNvSpPr>
                    <a:spLocks/>
                  </p:cNvSpPr>
                  <p:nvPr/>
                </p:nvSpPr>
                <p:spPr bwMode="auto">
                  <a:xfrm>
                    <a:off x="2254" y="2837"/>
                    <a:ext cx="145" cy="190"/>
                  </a:xfrm>
                  <a:custGeom>
                    <a:avLst/>
                    <a:gdLst>
                      <a:gd name="T0" fmla="*/ 0 w 297"/>
                      <a:gd name="T1" fmla="*/ 1 h 345"/>
                      <a:gd name="T2" fmla="*/ 0 w 297"/>
                      <a:gd name="T3" fmla="*/ 1 h 345"/>
                      <a:gd name="T4" fmla="*/ 0 w 297"/>
                      <a:gd name="T5" fmla="*/ 1 h 345"/>
                      <a:gd name="T6" fmla="*/ 0 w 297"/>
                      <a:gd name="T7" fmla="*/ 1 h 345"/>
                      <a:gd name="T8" fmla="*/ 0 w 297"/>
                      <a:gd name="T9" fmla="*/ 1 h 345"/>
                      <a:gd name="T10" fmla="*/ 0 w 297"/>
                      <a:gd name="T11" fmla="*/ 1 h 345"/>
                      <a:gd name="T12" fmla="*/ 0 w 297"/>
                      <a:gd name="T13" fmla="*/ 1 h 345"/>
                      <a:gd name="T14" fmla="*/ 0 w 297"/>
                      <a:gd name="T15" fmla="*/ 1 h 345"/>
                      <a:gd name="T16" fmla="*/ 0 w 297"/>
                      <a:gd name="T17" fmla="*/ 1 h 345"/>
                      <a:gd name="T18" fmla="*/ 0 w 297"/>
                      <a:gd name="T19" fmla="*/ 1 h 345"/>
                      <a:gd name="T20" fmla="*/ 0 w 297"/>
                      <a:gd name="T21" fmla="*/ 1 h 345"/>
                      <a:gd name="T22" fmla="*/ 0 w 297"/>
                      <a:gd name="T23" fmla="*/ 1 h 345"/>
                      <a:gd name="T24" fmla="*/ 0 w 297"/>
                      <a:gd name="T25" fmla="*/ 1 h 345"/>
                      <a:gd name="T26" fmla="*/ 0 w 297"/>
                      <a:gd name="T27" fmla="*/ 1 h 345"/>
                      <a:gd name="T28" fmla="*/ 0 w 297"/>
                      <a:gd name="T29" fmla="*/ 1 h 345"/>
                      <a:gd name="T30" fmla="*/ 0 w 297"/>
                      <a:gd name="T31" fmla="*/ 1 h 345"/>
                      <a:gd name="T32" fmla="*/ 0 w 297"/>
                      <a:gd name="T33" fmla="*/ 1 h 345"/>
                      <a:gd name="T34" fmla="*/ 0 w 297"/>
                      <a:gd name="T35" fmla="*/ 1 h 345"/>
                      <a:gd name="T36" fmla="*/ 0 w 297"/>
                      <a:gd name="T37" fmla="*/ 1 h 345"/>
                      <a:gd name="T38" fmla="*/ 0 w 297"/>
                      <a:gd name="T39" fmla="*/ 1 h 345"/>
                      <a:gd name="T40" fmla="*/ 0 w 297"/>
                      <a:gd name="T41" fmla="*/ 1 h 345"/>
                      <a:gd name="T42" fmla="*/ 0 w 297"/>
                      <a:gd name="T43" fmla="*/ 1 h 345"/>
                      <a:gd name="T44" fmla="*/ 0 w 297"/>
                      <a:gd name="T45" fmla="*/ 1 h 345"/>
                      <a:gd name="T46" fmla="*/ 0 w 297"/>
                      <a:gd name="T47" fmla="*/ 1 h 345"/>
                      <a:gd name="T48" fmla="*/ 0 w 297"/>
                      <a:gd name="T49" fmla="*/ 1 h 345"/>
                      <a:gd name="T50" fmla="*/ 0 w 297"/>
                      <a:gd name="T51" fmla="*/ 1 h 345"/>
                      <a:gd name="T52" fmla="*/ 0 w 297"/>
                      <a:gd name="T53" fmla="*/ 1 h 345"/>
                      <a:gd name="T54" fmla="*/ 0 w 297"/>
                      <a:gd name="T55" fmla="*/ 1 h 345"/>
                      <a:gd name="T56" fmla="*/ 0 w 297"/>
                      <a:gd name="T57" fmla="*/ 1 h 345"/>
                      <a:gd name="T58" fmla="*/ 0 w 297"/>
                      <a:gd name="T59" fmla="*/ 0 h 345"/>
                      <a:gd name="T60" fmla="*/ 0 w 297"/>
                      <a:gd name="T61" fmla="*/ 1 h 345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</a:gdLst>
                    <a:ahLst/>
                    <a:cxnLst>
                      <a:cxn ang="T62">
                        <a:pos x="T0" y="T1"/>
                      </a:cxn>
                      <a:cxn ang="T63">
                        <a:pos x="T2" y="T3"/>
                      </a:cxn>
                      <a:cxn ang="T64">
                        <a:pos x="T4" y="T5"/>
                      </a:cxn>
                      <a:cxn ang="T65">
                        <a:pos x="T6" y="T7"/>
                      </a:cxn>
                      <a:cxn ang="T66">
                        <a:pos x="T8" y="T9"/>
                      </a:cxn>
                      <a:cxn ang="T67">
                        <a:pos x="T10" y="T11"/>
                      </a:cxn>
                      <a:cxn ang="T68">
                        <a:pos x="T12" y="T13"/>
                      </a:cxn>
                      <a:cxn ang="T69">
                        <a:pos x="T14" y="T15"/>
                      </a:cxn>
                      <a:cxn ang="T70">
                        <a:pos x="T16" y="T17"/>
                      </a:cxn>
                      <a:cxn ang="T71">
                        <a:pos x="T18" y="T19"/>
                      </a:cxn>
                      <a:cxn ang="T72">
                        <a:pos x="T20" y="T21"/>
                      </a:cxn>
                      <a:cxn ang="T73">
                        <a:pos x="T22" y="T23"/>
                      </a:cxn>
                      <a:cxn ang="T74">
                        <a:pos x="T24" y="T25"/>
                      </a:cxn>
                      <a:cxn ang="T75">
                        <a:pos x="T26" y="T27"/>
                      </a:cxn>
                      <a:cxn ang="T76">
                        <a:pos x="T28" y="T29"/>
                      </a:cxn>
                      <a:cxn ang="T77">
                        <a:pos x="T30" y="T31"/>
                      </a:cxn>
                      <a:cxn ang="T78">
                        <a:pos x="T32" y="T33"/>
                      </a:cxn>
                      <a:cxn ang="T79">
                        <a:pos x="T34" y="T35"/>
                      </a:cxn>
                      <a:cxn ang="T80">
                        <a:pos x="T36" y="T37"/>
                      </a:cxn>
                      <a:cxn ang="T81">
                        <a:pos x="T38" y="T39"/>
                      </a:cxn>
                      <a:cxn ang="T82">
                        <a:pos x="T40" y="T41"/>
                      </a:cxn>
                      <a:cxn ang="T83">
                        <a:pos x="T42" y="T43"/>
                      </a:cxn>
                      <a:cxn ang="T84">
                        <a:pos x="T44" y="T45"/>
                      </a:cxn>
                      <a:cxn ang="T85">
                        <a:pos x="T46" y="T47"/>
                      </a:cxn>
                      <a:cxn ang="T86">
                        <a:pos x="T48" y="T49"/>
                      </a:cxn>
                      <a:cxn ang="T87">
                        <a:pos x="T50" y="T51"/>
                      </a:cxn>
                      <a:cxn ang="T88">
                        <a:pos x="T52" y="T53"/>
                      </a:cxn>
                      <a:cxn ang="T89">
                        <a:pos x="T54" y="T55"/>
                      </a:cxn>
                      <a:cxn ang="T90">
                        <a:pos x="T56" y="T57"/>
                      </a:cxn>
                      <a:cxn ang="T91">
                        <a:pos x="T58" y="T59"/>
                      </a:cxn>
                      <a:cxn ang="T92">
                        <a:pos x="T60" y="T61"/>
                      </a:cxn>
                    </a:cxnLst>
                    <a:rect l="0" t="0" r="r" b="b"/>
                    <a:pathLst>
                      <a:path w="297" h="345">
                        <a:moveTo>
                          <a:pt x="177" y="12"/>
                        </a:moveTo>
                        <a:lnTo>
                          <a:pt x="168" y="54"/>
                        </a:lnTo>
                        <a:lnTo>
                          <a:pt x="144" y="81"/>
                        </a:lnTo>
                        <a:lnTo>
                          <a:pt x="102" y="102"/>
                        </a:lnTo>
                        <a:lnTo>
                          <a:pt x="51" y="138"/>
                        </a:lnTo>
                        <a:lnTo>
                          <a:pt x="15" y="171"/>
                        </a:lnTo>
                        <a:lnTo>
                          <a:pt x="0" y="210"/>
                        </a:lnTo>
                        <a:lnTo>
                          <a:pt x="27" y="246"/>
                        </a:lnTo>
                        <a:lnTo>
                          <a:pt x="30" y="282"/>
                        </a:lnTo>
                        <a:lnTo>
                          <a:pt x="39" y="306"/>
                        </a:lnTo>
                        <a:lnTo>
                          <a:pt x="75" y="306"/>
                        </a:lnTo>
                        <a:lnTo>
                          <a:pt x="105" y="282"/>
                        </a:lnTo>
                        <a:lnTo>
                          <a:pt x="123" y="258"/>
                        </a:lnTo>
                        <a:lnTo>
                          <a:pt x="153" y="258"/>
                        </a:lnTo>
                        <a:lnTo>
                          <a:pt x="162" y="300"/>
                        </a:lnTo>
                        <a:lnTo>
                          <a:pt x="177" y="333"/>
                        </a:lnTo>
                        <a:lnTo>
                          <a:pt x="201" y="345"/>
                        </a:lnTo>
                        <a:lnTo>
                          <a:pt x="249" y="342"/>
                        </a:lnTo>
                        <a:lnTo>
                          <a:pt x="273" y="309"/>
                        </a:lnTo>
                        <a:lnTo>
                          <a:pt x="285" y="270"/>
                        </a:lnTo>
                        <a:lnTo>
                          <a:pt x="267" y="240"/>
                        </a:lnTo>
                        <a:lnTo>
                          <a:pt x="243" y="210"/>
                        </a:lnTo>
                        <a:lnTo>
                          <a:pt x="249" y="156"/>
                        </a:lnTo>
                        <a:lnTo>
                          <a:pt x="264" y="132"/>
                        </a:lnTo>
                        <a:lnTo>
                          <a:pt x="285" y="111"/>
                        </a:lnTo>
                        <a:lnTo>
                          <a:pt x="297" y="93"/>
                        </a:lnTo>
                        <a:lnTo>
                          <a:pt x="291" y="69"/>
                        </a:lnTo>
                        <a:lnTo>
                          <a:pt x="246" y="51"/>
                        </a:lnTo>
                        <a:lnTo>
                          <a:pt x="213" y="36"/>
                        </a:lnTo>
                        <a:lnTo>
                          <a:pt x="192" y="0"/>
                        </a:lnTo>
                        <a:lnTo>
                          <a:pt x="177" y="12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CC6600"/>
                      </a:gs>
                      <a:gs pos="100000">
                        <a:srgbClr val="4A25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2700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8486" name="Freeform 181"/>
                  <p:cNvSpPr>
                    <a:spLocks/>
                  </p:cNvSpPr>
                  <p:nvPr/>
                </p:nvSpPr>
                <p:spPr bwMode="auto">
                  <a:xfrm>
                    <a:off x="2204" y="3048"/>
                    <a:ext cx="213" cy="206"/>
                  </a:xfrm>
                  <a:custGeom>
                    <a:avLst/>
                    <a:gdLst>
                      <a:gd name="T0" fmla="*/ 0 w 441"/>
                      <a:gd name="T1" fmla="*/ 1 h 378"/>
                      <a:gd name="T2" fmla="*/ 0 w 441"/>
                      <a:gd name="T3" fmla="*/ 1 h 378"/>
                      <a:gd name="T4" fmla="*/ 0 w 441"/>
                      <a:gd name="T5" fmla="*/ 0 h 378"/>
                      <a:gd name="T6" fmla="*/ 0 w 441"/>
                      <a:gd name="T7" fmla="*/ 1 h 378"/>
                      <a:gd name="T8" fmla="*/ 0 w 441"/>
                      <a:gd name="T9" fmla="*/ 1 h 378"/>
                      <a:gd name="T10" fmla="*/ 0 w 441"/>
                      <a:gd name="T11" fmla="*/ 1 h 378"/>
                      <a:gd name="T12" fmla="*/ 0 w 441"/>
                      <a:gd name="T13" fmla="*/ 1 h 378"/>
                      <a:gd name="T14" fmla="*/ 0 w 441"/>
                      <a:gd name="T15" fmla="*/ 1 h 378"/>
                      <a:gd name="T16" fmla="*/ 0 w 441"/>
                      <a:gd name="T17" fmla="*/ 1 h 378"/>
                      <a:gd name="T18" fmla="*/ 0 w 441"/>
                      <a:gd name="T19" fmla="*/ 1 h 378"/>
                      <a:gd name="T20" fmla="*/ 0 w 441"/>
                      <a:gd name="T21" fmla="*/ 1 h 378"/>
                      <a:gd name="T22" fmla="*/ 0 w 441"/>
                      <a:gd name="T23" fmla="*/ 1 h 378"/>
                      <a:gd name="T24" fmla="*/ 0 w 441"/>
                      <a:gd name="T25" fmla="*/ 1 h 378"/>
                      <a:gd name="T26" fmla="*/ 0 w 441"/>
                      <a:gd name="T27" fmla="*/ 1 h 378"/>
                      <a:gd name="T28" fmla="*/ 0 w 441"/>
                      <a:gd name="T29" fmla="*/ 1 h 378"/>
                      <a:gd name="T30" fmla="*/ 0 w 441"/>
                      <a:gd name="T31" fmla="*/ 1 h 378"/>
                      <a:gd name="T32" fmla="*/ 0 w 441"/>
                      <a:gd name="T33" fmla="*/ 1 h 378"/>
                      <a:gd name="T34" fmla="*/ 0 w 441"/>
                      <a:gd name="T35" fmla="*/ 1 h 378"/>
                      <a:gd name="T36" fmla="*/ 0 w 441"/>
                      <a:gd name="T37" fmla="*/ 1 h 378"/>
                      <a:gd name="T38" fmla="*/ 0 w 441"/>
                      <a:gd name="T39" fmla="*/ 1 h 378"/>
                      <a:gd name="T40" fmla="*/ 0 w 441"/>
                      <a:gd name="T41" fmla="*/ 1 h 378"/>
                      <a:gd name="T42" fmla="*/ 0 w 441"/>
                      <a:gd name="T43" fmla="*/ 1 h 378"/>
                      <a:gd name="T44" fmla="*/ 0 w 441"/>
                      <a:gd name="T45" fmla="*/ 1 h 378"/>
                      <a:gd name="T46" fmla="*/ 0 w 441"/>
                      <a:gd name="T47" fmla="*/ 1 h 378"/>
                      <a:gd name="T48" fmla="*/ 0 w 441"/>
                      <a:gd name="T49" fmla="*/ 1 h 378"/>
                      <a:gd name="T50" fmla="*/ 0 w 441"/>
                      <a:gd name="T51" fmla="*/ 1 h 378"/>
                      <a:gd name="T52" fmla="*/ 0 w 441"/>
                      <a:gd name="T53" fmla="*/ 1 h 378"/>
                      <a:gd name="T54" fmla="*/ 0 w 441"/>
                      <a:gd name="T55" fmla="*/ 1 h 378"/>
                      <a:gd name="T56" fmla="*/ 0 w 441"/>
                      <a:gd name="T57" fmla="*/ 1 h 378"/>
                      <a:gd name="T58" fmla="*/ 0 w 441"/>
                      <a:gd name="T59" fmla="*/ 1 h 378"/>
                      <a:gd name="T60" fmla="*/ 0 w 441"/>
                      <a:gd name="T61" fmla="*/ 1 h 378"/>
                      <a:gd name="T62" fmla="*/ 0 w 441"/>
                      <a:gd name="T63" fmla="*/ 1 h 378"/>
                      <a:gd name="T64" fmla="*/ 0 w 441"/>
                      <a:gd name="T65" fmla="*/ 1 h 378"/>
                      <a:gd name="T66" fmla="*/ 0 w 441"/>
                      <a:gd name="T67" fmla="*/ 0 h 378"/>
                      <a:gd name="T68" fmla="*/ 0 w 441"/>
                      <a:gd name="T69" fmla="*/ 1 h 378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</a:gdLst>
                    <a:ahLst/>
                    <a:cxnLst>
                      <a:cxn ang="T70">
                        <a:pos x="T0" y="T1"/>
                      </a:cxn>
                      <a:cxn ang="T71">
                        <a:pos x="T2" y="T3"/>
                      </a:cxn>
                      <a:cxn ang="T72">
                        <a:pos x="T4" y="T5"/>
                      </a:cxn>
                      <a:cxn ang="T73">
                        <a:pos x="T6" y="T7"/>
                      </a:cxn>
                      <a:cxn ang="T74">
                        <a:pos x="T8" y="T9"/>
                      </a:cxn>
                      <a:cxn ang="T75">
                        <a:pos x="T10" y="T11"/>
                      </a:cxn>
                      <a:cxn ang="T76">
                        <a:pos x="T12" y="T13"/>
                      </a:cxn>
                      <a:cxn ang="T77">
                        <a:pos x="T14" y="T15"/>
                      </a:cxn>
                      <a:cxn ang="T78">
                        <a:pos x="T16" y="T17"/>
                      </a:cxn>
                      <a:cxn ang="T79">
                        <a:pos x="T18" y="T19"/>
                      </a:cxn>
                      <a:cxn ang="T80">
                        <a:pos x="T20" y="T21"/>
                      </a:cxn>
                      <a:cxn ang="T81">
                        <a:pos x="T22" y="T23"/>
                      </a:cxn>
                      <a:cxn ang="T82">
                        <a:pos x="T24" y="T25"/>
                      </a:cxn>
                      <a:cxn ang="T83">
                        <a:pos x="T26" y="T27"/>
                      </a:cxn>
                      <a:cxn ang="T84">
                        <a:pos x="T28" y="T29"/>
                      </a:cxn>
                      <a:cxn ang="T85">
                        <a:pos x="T30" y="T31"/>
                      </a:cxn>
                      <a:cxn ang="T86">
                        <a:pos x="T32" y="T33"/>
                      </a:cxn>
                      <a:cxn ang="T87">
                        <a:pos x="T34" y="T35"/>
                      </a:cxn>
                      <a:cxn ang="T88">
                        <a:pos x="T36" y="T37"/>
                      </a:cxn>
                      <a:cxn ang="T89">
                        <a:pos x="T38" y="T39"/>
                      </a:cxn>
                      <a:cxn ang="T90">
                        <a:pos x="T40" y="T41"/>
                      </a:cxn>
                      <a:cxn ang="T91">
                        <a:pos x="T42" y="T43"/>
                      </a:cxn>
                      <a:cxn ang="T92">
                        <a:pos x="T44" y="T45"/>
                      </a:cxn>
                      <a:cxn ang="T93">
                        <a:pos x="T46" y="T47"/>
                      </a:cxn>
                      <a:cxn ang="T94">
                        <a:pos x="T48" y="T49"/>
                      </a:cxn>
                      <a:cxn ang="T95">
                        <a:pos x="T50" y="T51"/>
                      </a:cxn>
                      <a:cxn ang="T96">
                        <a:pos x="T52" y="T53"/>
                      </a:cxn>
                      <a:cxn ang="T97">
                        <a:pos x="T54" y="T55"/>
                      </a:cxn>
                      <a:cxn ang="T98">
                        <a:pos x="T56" y="T57"/>
                      </a:cxn>
                      <a:cxn ang="T99">
                        <a:pos x="T58" y="T59"/>
                      </a:cxn>
                      <a:cxn ang="T100">
                        <a:pos x="T60" y="T61"/>
                      </a:cxn>
                      <a:cxn ang="T101">
                        <a:pos x="T62" y="T63"/>
                      </a:cxn>
                      <a:cxn ang="T102">
                        <a:pos x="T64" y="T65"/>
                      </a:cxn>
                      <a:cxn ang="T103">
                        <a:pos x="T66" y="T67"/>
                      </a:cxn>
                      <a:cxn ang="T104">
                        <a:pos x="T68" y="T69"/>
                      </a:cxn>
                    </a:cxnLst>
                    <a:rect l="0" t="0" r="r" b="b"/>
                    <a:pathLst>
                      <a:path w="441" h="378">
                        <a:moveTo>
                          <a:pt x="201" y="3"/>
                        </a:moveTo>
                        <a:lnTo>
                          <a:pt x="240" y="12"/>
                        </a:lnTo>
                        <a:lnTo>
                          <a:pt x="273" y="0"/>
                        </a:lnTo>
                        <a:lnTo>
                          <a:pt x="303" y="24"/>
                        </a:lnTo>
                        <a:lnTo>
                          <a:pt x="339" y="42"/>
                        </a:lnTo>
                        <a:lnTo>
                          <a:pt x="381" y="54"/>
                        </a:lnTo>
                        <a:lnTo>
                          <a:pt x="408" y="93"/>
                        </a:lnTo>
                        <a:lnTo>
                          <a:pt x="441" y="135"/>
                        </a:lnTo>
                        <a:lnTo>
                          <a:pt x="438" y="189"/>
                        </a:lnTo>
                        <a:lnTo>
                          <a:pt x="417" y="225"/>
                        </a:lnTo>
                        <a:lnTo>
                          <a:pt x="393" y="249"/>
                        </a:lnTo>
                        <a:lnTo>
                          <a:pt x="360" y="261"/>
                        </a:lnTo>
                        <a:lnTo>
                          <a:pt x="297" y="261"/>
                        </a:lnTo>
                        <a:lnTo>
                          <a:pt x="282" y="243"/>
                        </a:lnTo>
                        <a:lnTo>
                          <a:pt x="240" y="225"/>
                        </a:lnTo>
                        <a:lnTo>
                          <a:pt x="255" y="273"/>
                        </a:lnTo>
                        <a:lnTo>
                          <a:pt x="252" y="327"/>
                        </a:lnTo>
                        <a:lnTo>
                          <a:pt x="243" y="357"/>
                        </a:lnTo>
                        <a:lnTo>
                          <a:pt x="228" y="372"/>
                        </a:lnTo>
                        <a:lnTo>
                          <a:pt x="192" y="378"/>
                        </a:lnTo>
                        <a:lnTo>
                          <a:pt x="159" y="372"/>
                        </a:lnTo>
                        <a:lnTo>
                          <a:pt x="138" y="339"/>
                        </a:lnTo>
                        <a:lnTo>
                          <a:pt x="120" y="300"/>
                        </a:lnTo>
                        <a:lnTo>
                          <a:pt x="81" y="261"/>
                        </a:lnTo>
                        <a:lnTo>
                          <a:pt x="39" y="249"/>
                        </a:lnTo>
                        <a:lnTo>
                          <a:pt x="21" y="219"/>
                        </a:lnTo>
                        <a:lnTo>
                          <a:pt x="9" y="174"/>
                        </a:lnTo>
                        <a:lnTo>
                          <a:pt x="0" y="138"/>
                        </a:lnTo>
                        <a:lnTo>
                          <a:pt x="12" y="114"/>
                        </a:lnTo>
                        <a:lnTo>
                          <a:pt x="48" y="90"/>
                        </a:lnTo>
                        <a:lnTo>
                          <a:pt x="81" y="75"/>
                        </a:lnTo>
                        <a:lnTo>
                          <a:pt x="114" y="45"/>
                        </a:lnTo>
                        <a:lnTo>
                          <a:pt x="129" y="18"/>
                        </a:lnTo>
                        <a:lnTo>
                          <a:pt x="162" y="0"/>
                        </a:lnTo>
                        <a:lnTo>
                          <a:pt x="201" y="3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CC6600"/>
                      </a:gs>
                      <a:gs pos="100000">
                        <a:srgbClr val="5E2F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2700" cap="flat" cmpd="sng">
                        <a:solidFill>
                          <a:srgbClr val="CC6600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8487" name="Freeform 182"/>
                  <p:cNvSpPr>
                    <a:spLocks/>
                  </p:cNvSpPr>
                  <p:nvPr/>
                </p:nvSpPr>
                <p:spPr bwMode="auto">
                  <a:xfrm>
                    <a:off x="2226" y="2733"/>
                    <a:ext cx="102" cy="112"/>
                  </a:xfrm>
                  <a:custGeom>
                    <a:avLst/>
                    <a:gdLst>
                      <a:gd name="T0" fmla="*/ 0 w 210"/>
                      <a:gd name="T1" fmla="*/ 1 h 204"/>
                      <a:gd name="T2" fmla="*/ 0 w 210"/>
                      <a:gd name="T3" fmla="*/ 0 h 204"/>
                      <a:gd name="T4" fmla="*/ 0 w 210"/>
                      <a:gd name="T5" fmla="*/ 1 h 204"/>
                      <a:gd name="T6" fmla="*/ 0 w 210"/>
                      <a:gd name="T7" fmla="*/ 1 h 204"/>
                      <a:gd name="T8" fmla="*/ 0 w 210"/>
                      <a:gd name="T9" fmla="*/ 1 h 204"/>
                      <a:gd name="T10" fmla="*/ 0 w 210"/>
                      <a:gd name="T11" fmla="*/ 1 h 204"/>
                      <a:gd name="T12" fmla="*/ 0 w 210"/>
                      <a:gd name="T13" fmla="*/ 1 h 204"/>
                      <a:gd name="T14" fmla="*/ 0 w 210"/>
                      <a:gd name="T15" fmla="*/ 1 h 204"/>
                      <a:gd name="T16" fmla="*/ 0 w 210"/>
                      <a:gd name="T17" fmla="*/ 1 h 204"/>
                      <a:gd name="T18" fmla="*/ 0 w 210"/>
                      <a:gd name="T19" fmla="*/ 1 h 204"/>
                      <a:gd name="T20" fmla="*/ 0 w 210"/>
                      <a:gd name="T21" fmla="*/ 1 h 204"/>
                      <a:gd name="T22" fmla="*/ 0 w 210"/>
                      <a:gd name="T23" fmla="*/ 1 h 204"/>
                      <a:gd name="T24" fmla="*/ 0 w 210"/>
                      <a:gd name="T25" fmla="*/ 1 h 204"/>
                      <a:gd name="T26" fmla="*/ 0 w 210"/>
                      <a:gd name="T27" fmla="*/ 1 h 204"/>
                      <a:gd name="T28" fmla="*/ 0 w 210"/>
                      <a:gd name="T29" fmla="*/ 1 h 204"/>
                      <a:gd name="T30" fmla="*/ 0 w 210"/>
                      <a:gd name="T31" fmla="*/ 1 h 204"/>
                      <a:gd name="T32" fmla="*/ 0 w 210"/>
                      <a:gd name="T33" fmla="*/ 1 h 204"/>
                      <a:gd name="T34" fmla="*/ 0 w 210"/>
                      <a:gd name="T35" fmla="*/ 1 h 204"/>
                      <a:gd name="T36" fmla="*/ 0 w 210"/>
                      <a:gd name="T37" fmla="*/ 1 h 204"/>
                      <a:gd name="T38" fmla="*/ 0 w 210"/>
                      <a:gd name="T39" fmla="*/ 1 h 204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</a:gdLst>
                    <a:ahLst/>
                    <a:cxnLst>
                      <a:cxn ang="T40">
                        <a:pos x="T0" y="T1"/>
                      </a:cxn>
                      <a:cxn ang="T41">
                        <a:pos x="T2" y="T3"/>
                      </a:cxn>
                      <a:cxn ang="T42">
                        <a:pos x="T4" y="T5"/>
                      </a:cxn>
                      <a:cxn ang="T43">
                        <a:pos x="T6" y="T7"/>
                      </a:cxn>
                      <a:cxn ang="T44">
                        <a:pos x="T8" y="T9"/>
                      </a:cxn>
                      <a:cxn ang="T45">
                        <a:pos x="T10" y="T11"/>
                      </a:cxn>
                      <a:cxn ang="T46">
                        <a:pos x="T12" y="T13"/>
                      </a:cxn>
                      <a:cxn ang="T47">
                        <a:pos x="T14" y="T15"/>
                      </a:cxn>
                      <a:cxn ang="T48">
                        <a:pos x="T16" y="T17"/>
                      </a:cxn>
                      <a:cxn ang="T49">
                        <a:pos x="T18" y="T19"/>
                      </a:cxn>
                      <a:cxn ang="T50">
                        <a:pos x="T20" y="T21"/>
                      </a:cxn>
                      <a:cxn ang="T51">
                        <a:pos x="T22" y="T23"/>
                      </a:cxn>
                      <a:cxn ang="T52">
                        <a:pos x="T24" y="T25"/>
                      </a:cxn>
                      <a:cxn ang="T53">
                        <a:pos x="T26" y="T27"/>
                      </a:cxn>
                      <a:cxn ang="T54">
                        <a:pos x="T28" y="T29"/>
                      </a:cxn>
                      <a:cxn ang="T55">
                        <a:pos x="T30" y="T31"/>
                      </a:cxn>
                      <a:cxn ang="T56">
                        <a:pos x="T32" y="T33"/>
                      </a:cxn>
                      <a:cxn ang="T57">
                        <a:pos x="T34" y="T35"/>
                      </a:cxn>
                      <a:cxn ang="T58">
                        <a:pos x="T36" y="T37"/>
                      </a:cxn>
                      <a:cxn ang="T59">
                        <a:pos x="T38" y="T39"/>
                      </a:cxn>
                    </a:cxnLst>
                    <a:rect l="0" t="0" r="r" b="b"/>
                    <a:pathLst>
                      <a:path w="210" h="204">
                        <a:moveTo>
                          <a:pt x="57" y="6"/>
                        </a:moveTo>
                        <a:lnTo>
                          <a:pt x="90" y="0"/>
                        </a:lnTo>
                        <a:lnTo>
                          <a:pt x="126" y="18"/>
                        </a:lnTo>
                        <a:lnTo>
                          <a:pt x="153" y="48"/>
                        </a:lnTo>
                        <a:lnTo>
                          <a:pt x="156" y="78"/>
                        </a:lnTo>
                        <a:lnTo>
                          <a:pt x="183" y="108"/>
                        </a:lnTo>
                        <a:lnTo>
                          <a:pt x="210" y="144"/>
                        </a:lnTo>
                        <a:lnTo>
                          <a:pt x="207" y="174"/>
                        </a:lnTo>
                        <a:lnTo>
                          <a:pt x="174" y="192"/>
                        </a:lnTo>
                        <a:lnTo>
                          <a:pt x="132" y="192"/>
                        </a:lnTo>
                        <a:lnTo>
                          <a:pt x="102" y="204"/>
                        </a:lnTo>
                        <a:lnTo>
                          <a:pt x="54" y="198"/>
                        </a:lnTo>
                        <a:lnTo>
                          <a:pt x="57" y="180"/>
                        </a:lnTo>
                        <a:lnTo>
                          <a:pt x="33" y="183"/>
                        </a:lnTo>
                        <a:lnTo>
                          <a:pt x="21" y="162"/>
                        </a:lnTo>
                        <a:lnTo>
                          <a:pt x="0" y="126"/>
                        </a:lnTo>
                        <a:lnTo>
                          <a:pt x="6" y="90"/>
                        </a:lnTo>
                        <a:lnTo>
                          <a:pt x="12" y="66"/>
                        </a:lnTo>
                        <a:lnTo>
                          <a:pt x="36" y="42"/>
                        </a:lnTo>
                        <a:lnTo>
                          <a:pt x="57" y="6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CC6600"/>
                      </a:gs>
                      <a:gs pos="100000">
                        <a:srgbClr val="814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2700" cap="flat" cmpd="sng">
                        <a:solidFill>
                          <a:srgbClr val="CC6600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8480" name="Group 183"/>
              <p:cNvGrpSpPr>
                <a:grpSpLocks/>
              </p:cNvGrpSpPr>
              <p:nvPr/>
            </p:nvGrpSpPr>
            <p:grpSpPr bwMode="auto">
              <a:xfrm>
                <a:off x="2952" y="3080"/>
                <a:ext cx="166" cy="361"/>
                <a:chOff x="3686" y="2939"/>
                <a:chExt cx="166" cy="361"/>
              </a:xfrm>
            </p:grpSpPr>
            <p:sp>
              <p:nvSpPr>
                <p:cNvPr id="18481" name="Freeform 184"/>
                <p:cNvSpPr>
                  <a:spLocks/>
                </p:cNvSpPr>
                <p:nvPr/>
              </p:nvSpPr>
              <p:spPr bwMode="auto">
                <a:xfrm>
                  <a:off x="3691" y="3074"/>
                  <a:ext cx="148" cy="226"/>
                </a:xfrm>
                <a:custGeom>
                  <a:avLst/>
                  <a:gdLst>
                    <a:gd name="T0" fmla="*/ 0 w 339"/>
                    <a:gd name="T1" fmla="*/ 22 h 252"/>
                    <a:gd name="T2" fmla="*/ 0 w 339"/>
                    <a:gd name="T3" fmla="*/ 25 h 252"/>
                    <a:gd name="T4" fmla="*/ 0 w 339"/>
                    <a:gd name="T5" fmla="*/ 28 h 252"/>
                    <a:gd name="T6" fmla="*/ 0 w 339"/>
                    <a:gd name="T7" fmla="*/ 31 h 252"/>
                    <a:gd name="T8" fmla="*/ 0 w 339"/>
                    <a:gd name="T9" fmla="*/ 35 h 252"/>
                    <a:gd name="T10" fmla="*/ 0 w 339"/>
                    <a:gd name="T11" fmla="*/ 35 h 252"/>
                    <a:gd name="T12" fmla="*/ 0 w 339"/>
                    <a:gd name="T13" fmla="*/ 35 h 252"/>
                    <a:gd name="T14" fmla="*/ 0 w 339"/>
                    <a:gd name="T15" fmla="*/ 31 h 252"/>
                    <a:gd name="T16" fmla="*/ 0 w 339"/>
                    <a:gd name="T17" fmla="*/ 27 h 252"/>
                    <a:gd name="T18" fmla="*/ 0 w 339"/>
                    <a:gd name="T19" fmla="*/ 20 h 252"/>
                    <a:gd name="T20" fmla="*/ 0 w 339"/>
                    <a:gd name="T21" fmla="*/ 16 h 252"/>
                    <a:gd name="T22" fmla="*/ 0 w 339"/>
                    <a:gd name="T23" fmla="*/ 13 h 252"/>
                    <a:gd name="T24" fmla="*/ 0 w 339"/>
                    <a:gd name="T25" fmla="*/ 7 h 252"/>
                    <a:gd name="T26" fmla="*/ 0 w 339"/>
                    <a:gd name="T27" fmla="*/ 6 h 252"/>
                    <a:gd name="T28" fmla="*/ 0 w 339"/>
                    <a:gd name="T29" fmla="*/ 5 h 252"/>
                    <a:gd name="T30" fmla="*/ 0 w 339"/>
                    <a:gd name="T31" fmla="*/ 6 h 252"/>
                    <a:gd name="T32" fmla="*/ 0 w 339"/>
                    <a:gd name="T33" fmla="*/ 4 h 252"/>
                    <a:gd name="T34" fmla="*/ 0 w 339"/>
                    <a:gd name="T35" fmla="*/ 0 h 252"/>
                    <a:gd name="T36" fmla="*/ 0 w 339"/>
                    <a:gd name="T37" fmla="*/ 4 h 252"/>
                    <a:gd name="T38" fmla="*/ 0 w 339"/>
                    <a:gd name="T39" fmla="*/ 11 h 252"/>
                    <a:gd name="T40" fmla="*/ 0 w 339"/>
                    <a:gd name="T41" fmla="*/ 16 h 252"/>
                    <a:gd name="T42" fmla="*/ 0 w 339"/>
                    <a:gd name="T43" fmla="*/ 22 h 252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339" h="252">
                      <a:moveTo>
                        <a:pt x="0" y="150"/>
                      </a:moveTo>
                      <a:lnTo>
                        <a:pt x="27" y="180"/>
                      </a:lnTo>
                      <a:lnTo>
                        <a:pt x="48" y="204"/>
                      </a:lnTo>
                      <a:lnTo>
                        <a:pt x="84" y="222"/>
                      </a:lnTo>
                      <a:lnTo>
                        <a:pt x="144" y="249"/>
                      </a:lnTo>
                      <a:lnTo>
                        <a:pt x="189" y="252"/>
                      </a:lnTo>
                      <a:lnTo>
                        <a:pt x="237" y="246"/>
                      </a:lnTo>
                      <a:lnTo>
                        <a:pt x="264" y="222"/>
                      </a:lnTo>
                      <a:lnTo>
                        <a:pt x="279" y="192"/>
                      </a:lnTo>
                      <a:lnTo>
                        <a:pt x="315" y="144"/>
                      </a:lnTo>
                      <a:lnTo>
                        <a:pt x="336" y="111"/>
                      </a:lnTo>
                      <a:lnTo>
                        <a:pt x="339" y="87"/>
                      </a:lnTo>
                      <a:lnTo>
                        <a:pt x="318" y="48"/>
                      </a:lnTo>
                      <a:lnTo>
                        <a:pt x="285" y="42"/>
                      </a:lnTo>
                      <a:lnTo>
                        <a:pt x="240" y="39"/>
                      </a:lnTo>
                      <a:lnTo>
                        <a:pt x="195" y="42"/>
                      </a:lnTo>
                      <a:lnTo>
                        <a:pt x="108" y="18"/>
                      </a:lnTo>
                      <a:lnTo>
                        <a:pt x="27" y="0"/>
                      </a:lnTo>
                      <a:lnTo>
                        <a:pt x="9" y="27"/>
                      </a:lnTo>
                      <a:lnTo>
                        <a:pt x="3" y="72"/>
                      </a:lnTo>
                      <a:lnTo>
                        <a:pt x="3" y="111"/>
                      </a:lnTo>
                      <a:lnTo>
                        <a:pt x="0" y="15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CC6600"/>
                    </a:gs>
                    <a:gs pos="100000">
                      <a:srgbClr val="5E2F00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8482" name="Freeform 185"/>
                <p:cNvSpPr>
                  <a:spLocks/>
                </p:cNvSpPr>
                <p:nvPr/>
              </p:nvSpPr>
              <p:spPr bwMode="auto">
                <a:xfrm>
                  <a:off x="3686" y="2939"/>
                  <a:ext cx="166" cy="115"/>
                </a:xfrm>
                <a:custGeom>
                  <a:avLst/>
                  <a:gdLst>
                    <a:gd name="T0" fmla="*/ 0 w 342"/>
                    <a:gd name="T1" fmla="*/ 1 h 210"/>
                    <a:gd name="T2" fmla="*/ 0 w 342"/>
                    <a:gd name="T3" fmla="*/ 1 h 210"/>
                    <a:gd name="T4" fmla="*/ 0 w 342"/>
                    <a:gd name="T5" fmla="*/ 1 h 210"/>
                    <a:gd name="T6" fmla="*/ 0 w 342"/>
                    <a:gd name="T7" fmla="*/ 1 h 210"/>
                    <a:gd name="T8" fmla="*/ 0 w 342"/>
                    <a:gd name="T9" fmla="*/ 1 h 210"/>
                    <a:gd name="T10" fmla="*/ 0 w 342"/>
                    <a:gd name="T11" fmla="*/ 1 h 210"/>
                    <a:gd name="T12" fmla="*/ 0 w 342"/>
                    <a:gd name="T13" fmla="*/ 1 h 210"/>
                    <a:gd name="T14" fmla="*/ 0 w 342"/>
                    <a:gd name="T15" fmla="*/ 1 h 210"/>
                    <a:gd name="T16" fmla="*/ 0 w 342"/>
                    <a:gd name="T17" fmla="*/ 1 h 210"/>
                    <a:gd name="T18" fmla="*/ 0 w 342"/>
                    <a:gd name="T19" fmla="*/ 1 h 210"/>
                    <a:gd name="T20" fmla="*/ 0 w 342"/>
                    <a:gd name="T21" fmla="*/ 1 h 210"/>
                    <a:gd name="T22" fmla="*/ 0 w 342"/>
                    <a:gd name="T23" fmla="*/ 1 h 210"/>
                    <a:gd name="T24" fmla="*/ 0 w 342"/>
                    <a:gd name="T25" fmla="*/ 1 h 210"/>
                    <a:gd name="T26" fmla="*/ 0 w 342"/>
                    <a:gd name="T27" fmla="*/ 1 h 210"/>
                    <a:gd name="T28" fmla="*/ 0 w 342"/>
                    <a:gd name="T29" fmla="*/ 1 h 210"/>
                    <a:gd name="T30" fmla="*/ 0 w 342"/>
                    <a:gd name="T31" fmla="*/ 1 h 210"/>
                    <a:gd name="T32" fmla="*/ 0 w 342"/>
                    <a:gd name="T33" fmla="*/ 0 h 210"/>
                    <a:gd name="T34" fmla="*/ 0 w 342"/>
                    <a:gd name="T35" fmla="*/ 1 h 210"/>
                    <a:gd name="T36" fmla="*/ 0 w 342"/>
                    <a:gd name="T37" fmla="*/ 1 h 210"/>
                    <a:gd name="T38" fmla="*/ 0 w 342"/>
                    <a:gd name="T39" fmla="*/ 1 h 210"/>
                    <a:gd name="T40" fmla="*/ 0 w 342"/>
                    <a:gd name="T41" fmla="*/ 1 h 210"/>
                    <a:gd name="T42" fmla="*/ 0 w 342"/>
                    <a:gd name="T43" fmla="*/ 1 h 210"/>
                    <a:gd name="T44" fmla="*/ 0 w 342"/>
                    <a:gd name="T45" fmla="*/ 1 h 210"/>
                    <a:gd name="T46" fmla="*/ 0 w 342"/>
                    <a:gd name="T47" fmla="*/ 1 h 210"/>
                    <a:gd name="T48" fmla="*/ 0 w 342"/>
                    <a:gd name="T49" fmla="*/ 1 h 210"/>
                    <a:gd name="T50" fmla="*/ 0 w 342"/>
                    <a:gd name="T51" fmla="*/ 1 h 21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342" h="210">
                      <a:moveTo>
                        <a:pt x="0" y="84"/>
                      </a:moveTo>
                      <a:lnTo>
                        <a:pt x="36" y="93"/>
                      </a:lnTo>
                      <a:lnTo>
                        <a:pt x="75" y="108"/>
                      </a:lnTo>
                      <a:lnTo>
                        <a:pt x="99" y="135"/>
                      </a:lnTo>
                      <a:lnTo>
                        <a:pt x="117" y="156"/>
                      </a:lnTo>
                      <a:lnTo>
                        <a:pt x="150" y="156"/>
                      </a:lnTo>
                      <a:lnTo>
                        <a:pt x="174" y="165"/>
                      </a:lnTo>
                      <a:lnTo>
                        <a:pt x="198" y="192"/>
                      </a:lnTo>
                      <a:lnTo>
                        <a:pt x="228" y="210"/>
                      </a:lnTo>
                      <a:lnTo>
                        <a:pt x="261" y="198"/>
                      </a:lnTo>
                      <a:lnTo>
                        <a:pt x="267" y="168"/>
                      </a:lnTo>
                      <a:lnTo>
                        <a:pt x="294" y="138"/>
                      </a:lnTo>
                      <a:lnTo>
                        <a:pt x="324" y="111"/>
                      </a:lnTo>
                      <a:lnTo>
                        <a:pt x="342" y="78"/>
                      </a:lnTo>
                      <a:lnTo>
                        <a:pt x="342" y="45"/>
                      </a:lnTo>
                      <a:lnTo>
                        <a:pt x="327" y="18"/>
                      </a:lnTo>
                      <a:lnTo>
                        <a:pt x="282" y="0"/>
                      </a:lnTo>
                      <a:lnTo>
                        <a:pt x="243" y="12"/>
                      </a:lnTo>
                      <a:lnTo>
                        <a:pt x="210" y="42"/>
                      </a:lnTo>
                      <a:lnTo>
                        <a:pt x="186" y="84"/>
                      </a:lnTo>
                      <a:lnTo>
                        <a:pt x="150" y="78"/>
                      </a:lnTo>
                      <a:lnTo>
                        <a:pt x="111" y="60"/>
                      </a:lnTo>
                      <a:lnTo>
                        <a:pt x="75" y="54"/>
                      </a:lnTo>
                      <a:lnTo>
                        <a:pt x="51" y="66"/>
                      </a:lnTo>
                      <a:lnTo>
                        <a:pt x="21" y="63"/>
                      </a:lnTo>
                      <a:lnTo>
                        <a:pt x="0" y="8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CC6600"/>
                    </a:gs>
                    <a:gs pos="100000">
                      <a:srgbClr val="5E2F00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</p:grpSp>
        <p:grpSp>
          <p:nvGrpSpPr>
            <p:cNvPr id="18475" name="Group 186"/>
            <p:cNvGrpSpPr>
              <a:grpSpLocks/>
            </p:cNvGrpSpPr>
            <p:nvPr/>
          </p:nvGrpSpPr>
          <p:grpSpPr bwMode="auto">
            <a:xfrm>
              <a:off x="2198" y="2665"/>
              <a:ext cx="213" cy="521"/>
              <a:chOff x="2204" y="2733"/>
              <a:chExt cx="213" cy="521"/>
            </a:xfrm>
          </p:grpSpPr>
          <p:sp>
            <p:nvSpPr>
              <p:cNvPr id="18476" name="Freeform 187"/>
              <p:cNvSpPr>
                <a:spLocks/>
              </p:cNvSpPr>
              <p:nvPr/>
            </p:nvSpPr>
            <p:spPr bwMode="auto">
              <a:xfrm>
                <a:off x="2254" y="2837"/>
                <a:ext cx="145" cy="190"/>
              </a:xfrm>
              <a:custGeom>
                <a:avLst/>
                <a:gdLst>
                  <a:gd name="T0" fmla="*/ 0 w 297"/>
                  <a:gd name="T1" fmla="*/ 1 h 345"/>
                  <a:gd name="T2" fmla="*/ 0 w 297"/>
                  <a:gd name="T3" fmla="*/ 1 h 345"/>
                  <a:gd name="T4" fmla="*/ 0 w 297"/>
                  <a:gd name="T5" fmla="*/ 1 h 345"/>
                  <a:gd name="T6" fmla="*/ 0 w 297"/>
                  <a:gd name="T7" fmla="*/ 1 h 345"/>
                  <a:gd name="T8" fmla="*/ 0 w 297"/>
                  <a:gd name="T9" fmla="*/ 1 h 345"/>
                  <a:gd name="T10" fmla="*/ 0 w 297"/>
                  <a:gd name="T11" fmla="*/ 1 h 345"/>
                  <a:gd name="T12" fmla="*/ 0 w 297"/>
                  <a:gd name="T13" fmla="*/ 1 h 345"/>
                  <a:gd name="T14" fmla="*/ 0 w 297"/>
                  <a:gd name="T15" fmla="*/ 1 h 345"/>
                  <a:gd name="T16" fmla="*/ 0 w 297"/>
                  <a:gd name="T17" fmla="*/ 1 h 345"/>
                  <a:gd name="T18" fmla="*/ 0 w 297"/>
                  <a:gd name="T19" fmla="*/ 1 h 345"/>
                  <a:gd name="T20" fmla="*/ 0 w 297"/>
                  <a:gd name="T21" fmla="*/ 1 h 345"/>
                  <a:gd name="T22" fmla="*/ 0 w 297"/>
                  <a:gd name="T23" fmla="*/ 1 h 345"/>
                  <a:gd name="T24" fmla="*/ 0 w 297"/>
                  <a:gd name="T25" fmla="*/ 1 h 345"/>
                  <a:gd name="T26" fmla="*/ 0 w 297"/>
                  <a:gd name="T27" fmla="*/ 1 h 345"/>
                  <a:gd name="T28" fmla="*/ 0 w 297"/>
                  <a:gd name="T29" fmla="*/ 1 h 345"/>
                  <a:gd name="T30" fmla="*/ 0 w 297"/>
                  <a:gd name="T31" fmla="*/ 1 h 345"/>
                  <a:gd name="T32" fmla="*/ 0 w 297"/>
                  <a:gd name="T33" fmla="*/ 1 h 345"/>
                  <a:gd name="T34" fmla="*/ 0 w 297"/>
                  <a:gd name="T35" fmla="*/ 1 h 345"/>
                  <a:gd name="T36" fmla="*/ 0 w 297"/>
                  <a:gd name="T37" fmla="*/ 1 h 345"/>
                  <a:gd name="T38" fmla="*/ 0 w 297"/>
                  <a:gd name="T39" fmla="*/ 1 h 345"/>
                  <a:gd name="T40" fmla="*/ 0 w 297"/>
                  <a:gd name="T41" fmla="*/ 1 h 345"/>
                  <a:gd name="T42" fmla="*/ 0 w 297"/>
                  <a:gd name="T43" fmla="*/ 1 h 345"/>
                  <a:gd name="T44" fmla="*/ 0 w 297"/>
                  <a:gd name="T45" fmla="*/ 1 h 345"/>
                  <a:gd name="T46" fmla="*/ 0 w 297"/>
                  <a:gd name="T47" fmla="*/ 1 h 345"/>
                  <a:gd name="T48" fmla="*/ 0 w 297"/>
                  <a:gd name="T49" fmla="*/ 1 h 345"/>
                  <a:gd name="T50" fmla="*/ 0 w 297"/>
                  <a:gd name="T51" fmla="*/ 1 h 345"/>
                  <a:gd name="T52" fmla="*/ 0 w 297"/>
                  <a:gd name="T53" fmla="*/ 1 h 345"/>
                  <a:gd name="T54" fmla="*/ 0 w 297"/>
                  <a:gd name="T55" fmla="*/ 1 h 345"/>
                  <a:gd name="T56" fmla="*/ 0 w 297"/>
                  <a:gd name="T57" fmla="*/ 1 h 345"/>
                  <a:gd name="T58" fmla="*/ 0 w 297"/>
                  <a:gd name="T59" fmla="*/ 0 h 345"/>
                  <a:gd name="T60" fmla="*/ 0 w 297"/>
                  <a:gd name="T61" fmla="*/ 1 h 34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297" h="345">
                    <a:moveTo>
                      <a:pt x="177" y="12"/>
                    </a:moveTo>
                    <a:lnTo>
                      <a:pt x="168" y="54"/>
                    </a:lnTo>
                    <a:lnTo>
                      <a:pt x="144" y="81"/>
                    </a:lnTo>
                    <a:lnTo>
                      <a:pt x="102" y="102"/>
                    </a:lnTo>
                    <a:lnTo>
                      <a:pt x="51" y="138"/>
                    </a:lnTo>
                    <a:lnTo>
                      <a:pt x="15" y="171"/>
                    </a:lnTo>
                    <a:lnTo>
                      <a:pt x="0" y="210"/>
                    </a:lnTo>
                    <a:lnTo>
                      <a:pt x="27" y="246"/>
                    </a:lnTo>
                    <a:lnTo>
                      <a:pt x="30" y="282"/>
                    </a:lnTo>
                    <a:lnTo>
                      <a:pt x="39" y="306"/>
                    </a:lnTo>
                    <a:lnTo>
                      <a:pt x="75" y="306"/>
                    </a:lnTo>
                    <a:lnTo>
                      <a:pt x="105" y="282"/>
                    </a:lnTo>
                    <a:lnTo>
                      <a:pt x="123" y="258"/>
                    </a:lnTo>
                    <a:lnTo>
                      <a:pt x="153" y="258"/>
                    </a:lnTo>
                    <a:lnTo>
                      <a:pt x="162" y="300"/>
                    </a:lnTo>
                    <a:lnTo>
                      <a:pt x="177" y="333"/>
                    </a:lnTo>
                    <a:lnTo>
                      <a:pt x="201" y="345"/>
                    </a:lnTo>
                    <a:lnTo>
                      <a:pt x="249" y="342"/>
                    </a:lnTo>
                    <a:lnTo>
                      <a:pt x="273" y="309"/>
                    </a:lnTo>
                    <a:lnTo>
                      <a:pt x="285" y="270"/>
                    </a:lnTo>
                    <a:lnTo>
                      <a:pt x="267" y="240"/>
                    </a:lnTo>
                    <a:lnTo>
                      <a:pt x="243" y="210"/>
                    </a:lnTo>
                    <a:lnTo>
                      <a:pt x="249" y="156"/>
                    </a:lnTo>
                    <a:lnTo>
                      <a:pt x="264" y="132"/>
                    </a:lnTo>
                    <a:lnTo>
                      <a:pt x="285" y="111"/>
                    </a:lnTo>
                    <a:lnTo>
                      <a:pt x="297" y="93"/>
                    </a:lnTo>
                    <a:lnTo>
                      <a:pt x="291" y="69"/>
                    </a:lnTo>
                    <a:lnTo>
                      <a:pt x="246" y="51"/>
                    </a:lnTo>
                    <a:lnTo>
                      <a:pt x="213" y="36"/>
                    </a:lnTo>
                    <a:lnTo>
                      <a:pt x="192" y="0"/>
                    </a:lnTo>
                    <a:lnTo>
                      <a:pt x="177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CC6600"/>
                  </a:gs>
                  <a:gs pos="100000">
                    <a:srgbClr val="4A2500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8477" name="Freeform 188"/>
              <p:cNvSpPr>
                <a:spLocks/>
              </p:cNvSpPr>
              <p:nvPr/>
            </p:nvSpPr>
            <p:spPr bwMode="auto">
              <a:xfrm>
                <a:off x="2204" y="3048"/>
                <a:ext cx="213" cy="206"/>
              </a:xfrm>
              <a:custGeom>
                <a:avLst/>
                <a:gdLst>
                  <a:gd name="T0" fmla="*/ 0 w 441"/>
                  <a:gd name="T1" fmla="*/ 1 h 378"/>
                  <a:gd name="T2" fmla="*/ 0 w 441"/>
                  <a:gd name="T3" fmla="*/ 1 h 378"/>
                  <a:gd name="T4" fmla="*/ 0 w 441"/>
                  <a:gd name="T5" fmla="*/ 0 h 378"/>
                  <a:gd name="T6" fmla="*/ 0 w 441"/>
                  <a:gd name="T7" fmla="*/ 1 h 378"/>
                  <a:gd name="T8" fmla="*/ 0 w 441"/>
                  <a:gd name="T9" fmla="*/ 1 h 378"/>
                  <a:gd name="T10" fmla="*/ 0 w 441"/>
                  <a:gd name="T11" fmla="*/ 1 h 378"/>
                  <a:gd name="T12" fmla="*/ 0 w 441"/>
                  <a:gd name="T13" fmla="*/ 1 h 378"/>
                  <a:gd name="T14" fmla="*/ 0 w 441"/>
                  <a:gd name="T15" fmla="*/ 1 h 378"/>
                  <a:gd name="T16" fmla="*/ 0 w 441"/>
                  <a:gd name="T17" fmla="*/ 1 h 378"/>
                  <a:gd name="T18" fmla="*/ 0 w 441"/>
                  <a:gd name="T19" fmla="*/ 1 h 378"/>
                  <a:gd name="T20" fmla="*/ 0 w 441"/>
                  <a:gd name="T21" fmla="*/ 1 h 378"/>
                  <a:gd name="T22" fmla="*/ 0 w 441"/>
                  <a:gd name="T23" fmla="*/ 1 h 378"/>
                  <a:gd name="T24" fmla="*/ 0 w 441"/>
                  <a:gd name="T25" fmla="*/ 1 h 378"/>
                  <a:gd name="T26" fmla="*/ 0 w 441"/>
                  <a:gd name="T27" fmla="*/ 1 h 378"/>
                  <a:gd name="T28" fmla="*/ 0 w 441"/>
                  <a:gd name="T29" fmla="*/ 1 h 378"/>
                  <a:gd name="T30" fmla="*/ 0 w 441"/>
                  <a:gd name="T31" fmla="*/ 1 h 378"/>
                  <a:gd name="T32" fmla="*/ 0 w 441"/>
                  <a:gd name="T33" fmla="*/ 1 h 378"/>
                  <a:gd name="T34" fmla="*/ 0 w 441"/>
                  <a:gd name="T35" fmla="*/ 1 h 378"/>
                  <a:gd name="T36" fmla="*/ 0 w 441"/>
                  <a:gd name="T37" fmla="*/ 1 h 378"/>
                  <a:gd name="T38" fmla="*/ 0 w 441"/>
                  <a:gd name="T39" fmla="*/ 1 h 378"/>
                  <a:gd name="T40" fmla="*/ 0 w 441"/>
                  <a:gd name="T41" fmla="*/ 1 h 378"/>
                  <a:gd name="T42" fmla="*/ 0 w 441"/>
                  <a:gd name="T43" fmla="*/ 1 h 378"/>
                  <a:gd name="T44" fmla="*/ 0 w 441"/>
                  <a:gd name="T45" fmla="*/ 1 h 378"/>
                  <a:gd name="T46" fmla="*/ 0 w 441"/>
                  <a:gd name="T47" fmla="*/ 1 h 378"/>
                  <a:gd name="T48" fmla="*/ 0 w 441"/>
                  <a:gd name="T49" fmla="*/ 1 h 378"/>
                  <a:gd name="T50" fmla="*/ 0 w 441"/>
                  <a:gd name="T51" fmla="*/ 1 h 378"/>
                  <a:gd name="T52" fmla="*/ 0 w 441"/>
                  <a:gd name="T53" fmla="*/ 1 h 378"/>
                  <a:gd name="T54" fmla="*/ 0 w 441"/>
                  <a:gd name="T55" fmla="*/ 1 h 378"/>
                  <a:gd name="T56" fmla="*/ 0 w 441"/>
                  <a:gd name="T57" fmla="*/ 1 h 378"/>
                  <a:gd name="T58" fmla="*/ 0 w 441"/>
                  <a:gd name="T59" fmla="*/ 1 h 378"/>
                  <a:gd name="T60" fmla="*/ 0 w 441"/>
                  <a:gd name="T61" fmla="*/ 1 h 378"/>
                  <a:gd name="T62" fmla="*/ 0 w 441"/>
                  <a:gd name="T63" fmla="*/ 1 h 378"/>
                  <a:gd name="T64" fmla="*/ 0 w 441"/>
                  <a:gd name="T65" fmla="*/ 1 h 378"/>
                  <a:gd name="T66" fmla="*/ 0 w 441"/>
                  <a:gd name="T67" fmla="*/ 0 h 378"/>
                  <a:gd name="T68" fmla="*/ 0 w 441"/>
                  <a:gd name="T69" fmla="*/ 1 h 37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441" h="378">
                    <a:moveTo>
                      <a:pt x="201" y="3"/>
                    </a:moveTo>
                    <a:lnTo>
                      <a:pt x="240" y="12"/>
                    </a:lnTo>
                    <a:lnTo>
                      <a:pt x="273" y="0"/>
                    </a:lnTo>
                    <a:lnTo>
                      <a:pt x="303" y="24"/>
                    </a:lnTo>
                    <a:lnTo>
                      <a:pt x="339" y="42"/>
                    </a:lnTo>
                    <a:lnTo>
                      <a:pt x="381" y="54"/>
                    </a:lnTo>
                    <a:lnTo>
                      <a:pt x="408" y="93"/>
                    </a:lnTo>
                    <a:lnTo>
                      <a:pt x="441" y="135"/>
                    </a:lnTo>
                    <a:lnTo>
                      <a:pt x="438" y="189"/>
                    </a:lnTo>
                    <a:lnTo>
                      <a:pt x="417" y="225"/>
                    </a:lnTo>
                    <a:lnTo>
                      <a:pt x="393" y="249"/>
                    </a:lnTo>
                    <a:lnTo>
                      <a:pt x="360" y="261"/>
                    </a:lnTo>
                    <a:lnTo>
                      <a:pt x="297" y="261"/>
                    </a:lnTo>
                    <a:lnTo>
                      <a:pt x="282" y="243"/>
                    </a:lnTo>
                    <a:lnTo>
                      <a:pt x="240" y="225"/>
                    </a:lnTo>
                    <a:lnTo>
                      <a:pt x="255" y="273"/>
                    </a:lnTo>
                    <a:lnTo>
                      <a:pt x="252" y="327"/>
                    </a:lnTo>
                    <a:lnTo>
                      <a:pt x="243" y="357"/>
                    </a:lnTo>
                    <a:lnTo>
                      <a:pt x="228" y="372"/>
                    </a:lnTo>
                    <a:lnTo>
                      <a:pt x="192" y="378"/>
                    </a:lnTo>
                    <a:lnTo>
                      <a:pt x="159" y="372"/>
                    </a:lnTo>
                    <a:lnTo>
                      <a:pt x="138" y="339"/>
                    </a:lnTo>
                    <a:lnTo>
                      <a:pt x="120" y="300"/>
                    </a:lnTo>
                    <a:lnTo>
                      <a:pt x="81" y="261"/>
                    </a:lnTo>
                    <a:lnTo>
                      <a:pt x="39" y="249"/>
                    </a:lnTo>
                    <a:lnTo>
                      <a:pt x="21" y="219"/>
                    </a:lnTo>
                    <a:lnTo>
                      <a:pt x="9" y="174"/>
                    </a:lnTo>
                    <a:lnTo>
                      <a:pt x="0" y="138"/>
                    </a:lnTo>
                    <a:lnTo>
                      <a:pt x="12" y="114"/>
                    </a:lnTo>
                    <a:lnTo>
                      <a:pt x="48" y="90"/>
                    </a:lnTo>
                    <a:lnTo>
                      <a:pt x="81" y="75"/>
                    </a:lnTo>
                    <a:lnTo>
                      <a:pt x="114" y="45"/>
                    </a:lnTo>
                    <a:lnTo>
                      <a:pt x="129" y="18"/>
                    </a:lnTo>
                    <a:lnTo>
                      <a:pt x="162" y="0"/>
                    </a:lnTo>
                    <a:lnTo>
                      <a:pt x="201" y="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CC6600"/>
                  </a:gs>
                  <a:gs pos="100000">
                    <a:srgbClr val="5E2F00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CC66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8478" name="Freeform 189"/>
              <p:cNvSpPr>
                <a:spLocks/>
              </p:cNvSpPr>
              <p:nvPr/>
            </p:nvSpPr>
            <p:spPr bwMode="auto">
              <a:xfrm>
                <a:off x="2226" y="2733"/>
                <a:ext cx="102" cy="112"/>
              </a:xfrm>
              <a:custGeom>
                <a:avLst/>
                <a:gdLst>
                  <a:gd name="T0" fmla="*/ 0 w 210"/>
                  <a:gd name="T1" fmla="*/ 1 h 204"/>
                  <a:gd name="T2" fmla="*/ 0 w 210"/>
                  <a:gd name="T3" fmla="*/ 0 h 204"/>
                  <a:gd name="T4" fmla="*/ 0 w 210"/>
                  <a:gd name="T5" fmla="*/ 1 h 204"/>
                  <a:gd name="T6" fmla="*/ 0 w 210"/>
                  <a:gd name="T7" fmla="*/ 1 h 204"/>
                  <a:gd name="T8" fmla="*/ 0 w 210"/>
                  <a:gd name="T9" fmla="*/ 1 h 204"/>
                  <a:gd name="T10" fmla="*/ 0 w 210"/>
                  <a:gd name="T11" fmla="*/ 1 h 204"/>
                  <a:gd name="T12" fmla="*/ 0 w 210"/>
                  <a:gd name="T13" fmla="*/ 1 h 204"/>
                  <a:gd name="T14" fmla="*/ 0 w 210"/>
                  <a:gd name="T15" fmla="*/ 1 h 204"/>
                  <a:gd name="T16" fmla="*/ 0 w 210"/>
                  <a:gd name="T17" fmla="*/ 1 h 204"/>
                  <a:gd name="T18" fmla="*/ 0 w 210"/>
                  <a:gd name="T19" fmla="*/ 1 h 204"/>
                  <a:gd name="T20" fmla="*/ 0 w 210"/>
                  <a:gd name="T21" fmla="*/ 1 h 204"/>
                  <a:gd name="T22" fmla="*/ 0 w 210"/>
                  <a:gd name="T23" fmla="*/ 1 h 204"/>
                  <a:gd name="T24" fmla="*/ 0 w 210"/>
                  <a:gd name="T25" fmla="*/ 1 h 204"/>
                  <a:gd name="T26" fmla="*/ 0 w 210"/>
                  <a:gd name="T27" fmla="*/ 1 h 204"/>
                  <a:gd name="T28" fmla="*/ 0 w 210"/>
                  <a:gd name="T29" fmla="*/ 1 h 204"/>
                  <a:gd name="T30" fmla="*/ 0 w 210"/>
                  <a:gd name="T31" fmla="*/ 1 h 204"/>
                  <a:gd name="T32" fmla="*/ 0 w 210"/>
                  <a:gd name="T33" fmla="*/ 1 h 204"/>
                  <a:gd name="T34" fmla="*/ 0 w 210"/>
                  <a:gd name="T35" fmla="*/ 1 h 204"/>
                  <a:gd name="T36" fmla="*/ 0 w 210"/>
                  <a:gd name="T37" fmla="*/ 1 h 204"/>
                  <a:gd name="T38" fmla="*/ 0 w 210"/>
                  <a:gd name="T39" fmla="*/ 1 h 20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10" h="204">
                    <a:moveTo>
                      <a:pt x="57" y="6"/>
                    </a:moveTo>
                    <a:lnTo>
                      <a:pt x="90" y="0"/>
                    </a:lnTo>
                    <a:lnTo>
                      <a:pt x="126" y="18"/>
                    </a:lnTo>
                    <a:lnTo>
                      <a:pt x="153" y="48"/>
                    </a:lnTo>
                    <a:lnTo>
                      <a:pt x="156" y="78"/>
                    </a:lnTo>
                    <a:lnTo>
                      <a:pt x="183" y="108"/>
                    </a:lnTo>
                    <a:lnTo>
                      <a:pt x="210" y="144"/>
                    </a:lnTo>
                    <a:lnTo>
                      <a:pt x="207" y="174"/>
                    </a:lnTo>
                    <a:lnTo>
                      <a:pt x="174" y="192"/>
                    </a:lnTo>
                    <a:lnTo>
                      <a:pt x="132" y="192"/>
                    </a:lnTo>
                    <a:lnTo>
                      <a:pt x="102" y="204"/>
                    </a:lnTo>
                    <a:lnTo>
                      <a:pt x="54" y="198"/>
                    </a:lnTo>
                    <a:lnTo>
                      <a:pt x="57" y="180"/>
                    </a:lnTo>
                    <a:lnTo>
                      <a:pt x="33" y="183"/>
                    </a:lnTo>
                    <a:lnTo>
                      <a:pt x="21" y="162"/>
                    </a:lnTo>
                    <a:lnTo>
                      <a:pt x="0" y="126"/>
                    </a:lnTo>
                    <a:lnTo>
                      <a:pt x="6" y="90"/>
                    </a:lnTo>
                    <a:lnTo>
                      <a:pt x="12" y="66"/>
                    </a:lnTo>
                    <a:lnTo>
                      <a:pt x="36" y="42"/>
                    </a:lnTo>
                    <a:lnTo>
                      <a:pt x="57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CC6600"/>
                  </a:gs>
                  <a:gs pos="100000">
                    <a:srgbClr val="814000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CC66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grpSp>
        <p:nvGrpSpPr>
          <p:cNvPr id="157886" name="Group 190"/>
          <p:cNvGrpSpPr>
            <a:grpSpLocks/>
          </p:cNvGrpSpPr>
          <p:nvPr/>
        </p:nvGrpSpPr>
        <p:grpSpPr bwMode="auto">
          <a:xfrm>
            <a:off x="7177617" y="5003849"/>
            <a:ext cx="762000" cy="1343025"/>
            <a:chOff x="2152" y="3152"/>
            <a:chExt cx="360" cy="846"/>
          </a:xfrm>
        </p:grpSpPr>
        <p:sp>
          <p:nvSpPr>
            <p:cNvPr id="18472" name="Freeform 191"/>
            <p:cNvSpPr>
              <a:spLocks/>
            </p:cNvSpPr>
            <p:nvPr/>
          </p:nvSpPr>
          <p:spPr bwMode="auto">
            <a:xfrm>
              <a:off x="2152" y="3152"/>
              <a:ext cx="360" cy="846"/>
            </a:xfrm>
            <a:custGeom>
              <a:avLst/>
              <a:gdLst>
                <a:gd name="T0" fmla="*/ 360 w 360"/>
                <a:gd name="T1" fmla="*/ 0 h 846"/>
                <a:gd name="T2" fmla="*/ 0 w 360"/>
                <a:gd name="T3" fmla="*/ 328 h 846"/>
                <a:gd name="T4" fmla="*/ 38 w 360"/>
                <a:gd name="T5" fmla="*/ 846 h 84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60" h="846">
                  <a:moveTo>
                    <a:pt x="360" y="0"/>
                  </a:moveTo>
                  <a:lnTo>
                    <a:pt x="0" y="328"/>
                  </a:lnTo>
                  <a:lnTo>
                    <a:pt x="38" y="846"/>
                  </a:lnTo>
                </a:path>
              </a:pathLst>
            </a:custGeom>
            <a:noFill/>
            <a:ln w="25400" cap="flat" cmpd="sng">
              <a:solidFill>
                <a:srgbClr val="FF00FF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73" name="Arc 192"/>
            <p:cNvSpPr>
              <a:spLocks/>
            </p:cNvSpPr>
            <p:nvPr/>
          </p:nvSpPr>
          <p:spPr bwMode="auto">
            <a:xfrm>
              <a:off x="2184" y="3219"/>
              <a:ext cx="325" cy="498"/>
            </a:xfrm>
            <a:custGeom>
              <a:avLst/>
              <a:gdLst>
                <a:gd name="T0" fmla="*/ 0 w 24596"/>
                <a:gd name="T1" fmla="*/ 0 h 33722"/>
                <a:gd name="T2" fmla="*/ 0 w 24596"/>
                <a:gd name="T3" fmla="*/ 0 h 33722"/>
                <a:gd name="T4" fmla="*/ 0 w 24596"/>
                <a:gd name="T5" fmla="*/ 0 h 3372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4596" h="33722" fill="none" extrusionOk="0">
                  <a:moveTo>
                    <a:pt x="20873" y="0"/>
                  </a:moveTo>
                  <a:cubicBezTo>
                    <a:pt x="23299" y="3577"/>
                    <a:pt x="24596" y="7799"/>
                    <a:pt x="24596" y="12122"/>
                  </a:cubicBezTo>
                  <a:cubicBezTo>
                    <a:pt x="24596" y="24051"/>
                    <a:pt x="14925" y="33722"/>
                    <a:pt x="2996" y="33722"/>
                  </a:cubicBezTo>
                  <a:cubicBezTo>
                    <a:pt x="1993" y="33722"/>
                    <a:pt x="992" y="33652"/>
                    <a:pt x="-1" y="33513"/>
                  </a:cubicBezTo>
                </a:path>
                <a:path w="24596" h="33722" stroke="0" extrusionOk="0">
                  <a:moveTo>
                    <a:pt x="20873" y="0"/>
                  </a:moveTo>
                  <a:cubicBezTo>
                    <a:pt x="23299" y="3577"/>
                    <a:pt x="24596" y="7799"/>
                    <a:pt x="24596" y="12122"/>
                  </a:cubicBezTo>
                  <a:cubicBezTo>
                    <a:pt x="24596" y="24051"/>
                    <a:pt x="14925" y="33722"/>
                    <a:pt x="2996" y="33722"/>
                  </a:cubicBezTo>
                  <a:cubicBezTo>
                    <a:pt x="1993" y="33722"/>
                    <a:pt x="992" y="33652"/>
                    <a:pt x="-1" y="33513"/>
                  </a:cubicBezTo>
                  <a:lnTo>
                    <a:pt x="2996" y="12122"/>
                  </a:lnTo>
                  <a:lnTo>
                    <a:pt x="20873" y="0"/>
                  </a:lnTo>
                  <a:close/>
                </a:path>
              </a:pathLst>
            </a:custGeom>
            <a:noFill/>
            <a:ln w="28575">
              <a:solidFill>
                <a:srgbClr val="FF00FF"/>
              </a:solidFill>
              <a:round/>
              <a:headEnd type="stealth" w="med" len="med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157889" name="Group 193"/>
          <p:cNvGrpSpPr>
            <a:grpSpLocks/>
          </p:cNvGrpSpPr>
          <p:nvPr/>
        </p:nvGrpSpPr>
        <p:grpSpPr bwMode="auto">
          <a:xfrm>
            <a:off x="7126944" y="3282952"/>
            <a:ext cx="783167" cy="1182688"/>
            <a:chOff x="2160" y="2071"/>
            <a:chExt cx="370" cy="745"/>
          </a:xfrm>
        </p:grpSpPr>
        <p:sp>
          <p:nvSpPr>
            <p:cNvPr id="18470" name="Text Box 194"/>
            <p:cNvSpPr txBox="1">
              <a:spLocks noChangeArrowheads="1"/>
            </p:cNvSpPr>
            <p:nvPr/>
          </p:nvSpPr>
          <p:spPr bwMode="auto">
            <a:xfrm>
              <a:off x="2160" y="2071"/>
              <a:ext cx="37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tr-TR" sz="2000" b="1">
                  <a:solidFill>
                    <a:srgbClr val="990000"/>
                  </a:solidFill>
                  <a:latin typeface="Times New Roman" pitchFamily="18" charset="0"/>
                </a:rPr>
                <a:t>Fe</a:t>
              </a:r>
              <a:r>
                <a:rPr lang="tr-TR" altLang="tr-TR" sz="2000" b="1">
                  <a:solidFill>
                    <a:srgbClr val="990000"/>
                  </a:solidFill>
                  <a:latin typeface="Times New Roman" pitchFamily="18" charset="0"/>
                </a:rPr>
                <a:t>çes</a:t>
              </a:r>
              <a:endParaRPr lang="en-US" altLang="tr-TR" sz="2000" b="1">
                <a:solidFill>
                  <a:srgbClr val="990000"/>
                </a:solidFill>
                <a:latin typeface="Times New Roman" pitchFamily="18" charset="0"/>
              </a:endParaRPr>
            </a:p>
          </p:txBody>
        </p:sp>
        <p:sp>
          <p:nvSpPr>
            <p:cNvPr id="18471" name="Line 195"/>
            <p:cNvSpPr>
              <a:spLocks noChangeShapeType="1"/>
            </p:cNvSpPr>
            <p:nvPr/>
          </p:nvSpPr>
          <p:spPr bwMode="auto">
            <a:xfrm>
              <a:off x="2312" y="2296"/>
              <a:ext cx="0" cy="5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157899" name="Group 203"/>
          <p:cNvGrpSpPr>
            <a:grpSpLocks/>
          </p:cNvGrpSpPr>
          <p:nvPr/>
        </p:nvGrpSpPr>
        <p:grpSpPr bwMode="auto">
          <a:xfrm>
            <a:off x="6769101" y="6451600"/>
            <a:ext cx="577851" cy="406400"/>
            <a:chOff x="2050" y="3954"/>
            <a:chExt cx="273" cy="367"/>
          </a:xfrm>
        </p:grpSpPr>
        <p:sp>
          <p:nvSpPr>
            <p:cNvPr id="18461" name="Freeform 204"/>
            <p:cNvSpPr>
              <a:spLocks/>
            </p:cNvSpPr>
            <p:nvPr/>
          </p:nvSpPr>
          <p:spPr bwMode="auto">
            <a:xfrm rot="-5400000">
              <a:off x="2127" y="4124"/>
              <a:ext cx="120" cy="273"/>
            </a:xfrm>
            <a:custGeom>
              <a:avLst/>
              <a:gdLst>
                <a:gd name="T0" fmla="*/ 0 w 441"/>
                <a:gd name="T1" fmla="*/ 1 h 378"/>
                <a:gd name="T2" fmla="*/ 0 w 441"/>
                <a:gd name="T3" fmla="*/ 1 h 378"/>
                <a:gd name="T4" fmla="*/ 0 w 441"/>
                <a:gd name="T5" fmla="*/ 0 h 378"/>
                <a:gd name="T6" fmla="*/ 0 w 441"/>
                <a:gd name="T7" fmla="*/ 1 h 378"/>
                <a:gd name="T8" fmla="*/ 0 w 441"/>
                <a:gd name="T9" fmla="*/ 1 h 378"/>
                <a:gd name="T10" fmla="*/ 0 w 441"/>
                <a:gd name="T11" fmla="*/ 1 h 378"/>
                <a:gd name="T12" fmla="*/ 0 w 441"/>
                <a:gd name="T13" fmla="*/ 1 h 378"/>
                <a:gd name="T14" fmla="*/ 0 w 441"/>
                <a:gd name="T15" fmla="*/ 1 h 378"/>
                <a:gd name="T16" fmla="*/ 0 w 441"/>
                <a:gd name="T17" fmla="*/ 1 h 378"/>
                <a:gd name="T18" fmla="*/ 0 w 441"/>
                <a:gd name="T19" fmla="*/ 1 h 378"/>
                <a:gd name="T20" fmla="*/ 0 w 441"/>
                <a:gd name="T21" fmla="*/ 1 h 378"/>
                <a:gd name="T22" fmla="*/ 0 w 441"/>
                <a:gd name="T23" fmla="*/ 1 h 378"/>
                <a:gd name="T24" fmla="*/ 0 w 441"/>
                <a:gd name="T25" fmla="*/ 1 h 378"/>
                <a:gd name="T26" fmla="*/ 0 w 441"/>
                <a:gd name="T27" fmla="*/ 1 h 378"/>
                <a:gd name="T28" fmla="*/ 0 w 441"/>
                <a:gd name="T29" fmla="*/ 1 h 378"/>
                <a:gd name="T30" fmla="*/ 0 w 441"/>
                <a:gd name="T31" fmla="*/ 1 h 378"/>
                <a:gd name="T32" fmla="*/ 0 w 441"/>
                <a:gd name="T33" fmla="*/ 1 h 378"/>
                <a:gd name="T34" fmla="*/ 0 w 441"/>
                <a:gd name="T35" fmla="*/ 1 h 378"/>
                <a:gd name="T36" fmla="*/ 0 w 441"/>
                <a:gd name="T37" fmla="*/ 1 h 378"/>
                <a:gd name="T38" fmla="*/ 0 w 441"/>
                <a:gd name="T39" fmla="*/ 1 h 378"/>
                <a:gd name="T40" fmla="*/ 0 w 441"/>
                <a:gd name="T41" fmla="*/ 1 h 378"/>
                <a:gd name="T42" fmla="*/ 0 w 441"/>
                <a:gd name="T43" fmla="*/ 1 h 378"/>
                <a:gd name="T44" fmla="*/ 0 w 441"/>
                <a:gd name="T45" fmla="*/ 1 h 378"/>
                <a:gd name="T46" fmla="*/ 0 w 441"/>
                <a:gd name="T47" fmla="*/ 1 h 378"/>
                <a:gd name="T48" fmla="*/ 0 w 441"/>
                <a:gd name="T49" fmla="*/ 1 h 378"/>
                <a:gd name="T50" fmla="*/ 0 w 441"/>
                <a:gd name="T51" fmla="*/ 1 h 378"/>
                <a:gd name="T52" fmla="*/ 0 w 441"/>
                <a:gd name="T53" fmla="*/ 1 h 378"/>
                <a:gd name="T54" fmla="*/ 0 w 441"/>
                <a:gd name="T55" fmla="*/ 1 h 378"/>
                <a:gd name="T56" fmla="*/ 0 w 441"/>
                <a:gd name="T57" fmla="*/ 1 h 378"/>
                <a:gd name="T58" fmla="*/ 0 w 441"/>
                <a:gd name="T59" fmla="*/ 1 h 378"/>
                <a:gd name="T60" fmla="*/ 0 w 441"/>
                <a:gd name="T61" fmla="*/ 1 h 378"/>
                <a:gd name="T62" fmla="*/ 0 w 441"/>
                <a:gd name="T63" fmla="*/ 1 h 378"/>
                <a:gd name="T64" fmla="*/ 0 w 441"/>
                <a:gd name="T65" fmla="*/ 1 h 378"/>
                <a:gd name="T66" fmla="*/ 0 w 441"/>
                <a:gd name="T67" fmla="*/ 0 h 378"/>
                <a:gd name="T68" fmla="*/ 0 w 441"/>
                <a:gd name="T69" fmla="*/ 1 h 37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441" h="378">
                  <a:moveTo>
                    <a:pt x="201" y="3"/>
                  </a:moveTo>
                  <a:lnTo>
                    <a:pt x="240" y="12"/>
                  </a:lnTo>
                  <a:lnTo>
                    <a:pt x="273" y="0"/>
                  </a:lnTo>
                  <a:lnTo>
                    <a:pt x="303" y="24"/>
                  </a:lnTo>
                  <a:lnTo>
                    <a:pt x="339" y="42"/>
                  </a:lnTo>
                  <a:lnTo>
                    <a:pt x="381" y="54"/>
                  </a:lnTo>
                  <a:lnTo>
                    <a:pt x="408" y="93"/>
                  </a:lnTo>
                  <a:lnTo>
                    <a:pt x="441" y="135"/>
                  </a:lnTo>
                  <a:lnTo>
                    <a:pt x="438" y="189"/>
                  </a:lnTo>
                  <a:lnTo>
                    <a:pt x="417" y="225"/>
                  </a:lnTo>
                  <a:lnTo>
                    <a:pt x="393" y="249"/>
                  </a:lnTo>
                  <a:lnTo>
                    <a:pt x="360" y="261"/>
                  </a:lnTo>
                  <a:lnTo>
                    <a:pt x="297" y="261"/>
                  </a:lnTo>
                  <a:lnTo>
                    <a:pt x="282" y="243"/>
                  </a:lnTo>
                  <a:lnTo>
                    <a:pt x="240" y="225"/>
                  </a:lnTo>
                  <a:lnTo>
                    <a:pt x="255" y="273"/>
                  </a:lnTo>
                  <a:lnTo>
                    <a:pt x="252" y="327"/>
                  </a:lnTo>
                  <a:lnTo>
                    <a:pt x="243" y="357"/>
                  </a:lnTo>
                  <a:lnTo>
                    <a:pt x="228" y="372"/>
                  </a:lnTo>
                  <a:lnTo>
                    <a:pt x="192" y="378"/>
                  </a:lnTo>
                  <a:lnTo>
                    <a:pt x="159" y="372"/>
                  </a:lnTo>
                  <a:lnTo>
                    <a:pt x="138" y="339"/>
                  </a:lnTo>
                  <a:lnTo>
                    <a:pt x="120" y="300"/>
                  </a:lnTo>
                  <a:lnTo>
                    <a:pt x="81" y="261"/>
                  </a:lnTo>
                  <a:lnTo>
                    <a:pt x="39" y="249"/>
                  </a:lnTo>
                  <a:lnTo>
                    <a:pt x="21" y="219"/>
                  </a:lnTo>
                  <a:lnTo>
                    <a:pt x="9" y="174"/>
                  </a:lnTo>
                  <a:lnTo>
                    <a:pt x="0" y="138"/>
                  </a:lnTo>
                  <a:lnTo>
                    <a:pt x="12" y="114"/>
                  </a:lnTo>
                  <a:lnTo>
                    <a:pt x="48" y="90"/>
                  </a:lnTo>
                  <a:lnTo>
                    <a:pt x="81" y="75"/>
                  </a:lnTo>
                  <a:lnTo>
                    <a:pt x="114" y="45"/>
                  </a:lnTo>
                  <a:lnTo>
                    <a:pt x="129" y="18"/>
                  </a:lnTo>
                  <a:lnTo>
                    <a:pt x="162" y="0"/>
                  </a:lnTo>
                  <a:lnTo>
                    <a:pt x="201" y="3"/>
                  </a:lnTo>
                  <a:close/>
                </a:path>
              </a:pathLst>
            </a:custGeom>
            <a:gradFill rotWithShape="0">
              <a:gsLst>
                <a:gs pos="0">
                  <a:srgbClr val="CC6600"/>
                </a:gs>
                <a:gs pos="100000">
                  <a:srgbClr val="381C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CC6600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62" name="Freeform 205"/>
            <p:cNvSpPr>
              <a:spLocks/>
            </p:cNvSpPr>
            <p:nvPr/>
          </p:nvSpPr>
          <p:spPr bwMode="auto">
            <a:xfrm>
              <a:off x="2159" y="4155"/>
              <a:ext cx="130" cy="131"/>
            </a:xfrm>
            <a:custGeom>
              <a:avLst/>
              <a:gdLst>
                <a:gd name="T0" fmla="*/ 0 w 130"/>
                <a:gd name="T1" fmla="*/ 11 h 131"/>
                <a:gd name="T2" fmla="*/ 5 w 130"/>
                <a:gd name="T3" fmla="*/ 0 h 131"/>
                <a:gd name="T4" fmla="*/ 24 w 130"/>
                <a:gd name="T5" fmla="*/ 3 h 131"/>
                <a:gd name="T6" fmla="*/ 47 w 130"/>
                <a:gd name="T7" fmla="*/ 16 h 131"/>
                <a:gd name="T8" fmla="*/ 64 w 130"/>
                <a:gd name="T9" fmla="*/ 34 h 131"/>
                <a:gd name="T10" fmla="*/ 86 w 130"/>
                <a:gd name="T11" fmla="*/ 47 h 131"/>
                <a:gd name="T12" fmla="*/ 112 w 130"/>
                <a:gd name="T13" fmla="*/ 64 h 131"/>
                <a:gd name="T14" fmla="*/ 128 w 130"/>
                <a:gd name="T15" fmla="*/ 83 h 131"/>
                <a:gd name="T16" fmla="*/ 130 w 130"/>
                <a:gd name="T17" fmla="*/ 102 h 131"/>
                <a:gd name="T18" fmla="*/ 120 w 130"/>
                <a:gd name="T19" fmla="*/ 110 h 131"/>
                <a:gd name="T20" fmla="*/ 119 w 130"/>
                <a:gd name="T21" fmla="*/ 124 h 131"/>
                <a:gd name="T22" fmla="*/ 104 w 130"/>
                <a:gd name="T23" fmla="*/ 131 h 131"/>
                <a:gd name="T24" fmla="*/ 91 w 130"/>
                <a:gd name="T25" fmla="*/ 126 h 131"/>
                <a:gd name="T26" fmla="*/ 76 w 130"/>
                <a:gd name="T27" fmla="*/ 115 h 131"/>
                <a:gd name="T28" fmla="*/ 51 w 130"/>
                <a:gd name="T29" fmla="*/ 97 h 131"/>
                <a:gd name="T30" fmla="*/ 34 w 130"/>
                <a:gd name="T31" fmla="*/ 74 h 131"/>
                <a:gd name="T32" fmla="*/ 22 w 130"/>
                <a:gd name="T33" fmla="*/ 58 h 131"/>
                <a:gd name="T34" fmla="*/ 15 w 130"/>
                <a:gd name="T35" fmla="*/ 37 h 131"/>
                <a:gd name="T36" fmla="*/ 0 w 130"/>
                <a:gd name="T37" fmla="*/ 11 h 13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30" h="131">
                  <a:moveTo>
                    <a:pt x="0" y="11"/>
                  </a:moveTo>
                  <a:lnTo>
                    <a:pt x="5" y="0"/>
                  </a:lnTo>
                  <a:lnTo>
                    <a:pt x="24" y="3"/>
                  </a:lnTo>
                  <a:lnTo>
                    <a:pt x="47" y="16"/>
                  </a:lnTo>
                  <a:lnTo>
                    <a:pt x="64" y="34"/>
                  </a:lnTo>
                  <a:lnTo>
                    <a:pt x="86" y="47"/>
                  </a:lnTo>
                  <a:lnTo>
                    <a:pt x="112" y="64"/>
                  </a:lnTo>
                  <a:lnTo>
                    <a:pt x="128" y="83"/>
                  </a:lnTo>
                  <a:lnTo>
                    <a:pt x="130" y="102"/>
                  </a:lnTo>
                  <a:lnTo>
                    <a:pt x="120" y="110"/>
                  </a:lnTo>
                  <a:lnTo>
                    <a:pt x="119" y="124"/>
                  </a:lnTo>
                  <a:lnTo>
                    <a:pt x="104" y="131"/>
                  </a:lnTo>
                  <a:lnTo>
                    <a:pt x="91" y="126"/>
                  </a:lnTo>
                  <a:lnTo>
                    <a:pt x="76" y="115"/>
                  </a:lnTo>
                  <a:lnTo>
                    <a:pt x="51" y="97"/>
                  </a:lnTo>
                  <a:lnTo>
                    <a:pt x="34" y="74"/>
                  </a:lnTo>
                  <a:lnTo>
                    <a:pt x="22" y="58"/>
                  </a:lnTo>
                  <a:lnTo>
                    <a:pt x="15" y="37"/>
                  </a:lnTo>
                  <a:lnTo>
                    <a:pt x="0" y="11"/>
                  </a:lnTo>
                  <a:close/>
                </a:path>
              </a:pathLst>
            </a:custGeom>
            <a:gradFill rotWithShape="0">
              <a:gsLst>
                <a:gs pos="0">
                  <a:srgbClr val="CC6600"/>
                </a:gs>
                <a:gs pos="100000">
                  <a:srgbClr val="3219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CC6600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63" name="Freeform 206"/>
            <p:cNvSpPr>
              <a:spLocks/>
            </p:cNvSpPr>
            <p:nvPr/>
          </p:nvSpPr>
          <p:spPr bwMode="auto">
            <a:xfrm>
              <a:off x="2098" y="3954"/>
              <a:ext cx="125" cy="286"/>
            </a:xfrm>
            <a:custGeom>
              <a:avLst/>
              <a:gdLst>
                <a:gd name="T0" fmla="*/ 77 w 125"/>
                <a:gd name="T1" fmla="*/ 25 h 286"/>
                <a:gd name="T2" fmla="*/ 72 w 125"/>
                <a:gd name="T3" fmla="*/ 54 h 286"/>
                <a:gd name="T4" fmla="*/ 62 w 125"/>
                <a:gd name="T5" fmla="*/ 76 h 286"/>
                <a:gd name="T6" fmla="*/ 44 w 125"/>
                <a:gd name="T7" fmla="*/ 94 h 286"/>
                <a:gd name="T8" fmla="*/ 22 w 125"/>
                <a:gd name="T9" fmla="*/ 123 h 286"/>
                <a:gd name="T10" fmla="*/ 6 w 125"/>
                <a:gd name="T11" fmla="*/ 151 h 286"/>
                <a:gd name="T12" fmla="*/ 0 w 125"/>
                <a:gd name="T13" fmla="*/ 183 h 286"/>
                <a:gd name="T14" fmla="*/ 12 w 125"/>
                <a:gd name="T15" fmla="*/ 213 h 286"/>
                <a:gd name="T16" fmla="*/ 13 w 125"/>
                <a:gd name="T17" fmla="*/ 243 h 286"/>
                <a:gd name="T18" fmla="*/ 17 w 125"/>
                <a:gd name="T19" fmla="*/ 263 h 286"/>
                <a:gd name="T20" fmla="*/ 37 w 125"/>
                <a:gd name="T21" fmla="*/ 274 h 286"/>
                <a:gd name="T22" fmla="*/ 59 w 125"/>
                <a:gd name="T23" fmla="*/ 283 h 286"/>
                <a:gd name="T24" fmla="*/ 79 w 125"/>
                <a:gd name="T25" fmla="*/ 286 h 286"/>
                <a:gd name="T26" fmla="*/ 101 w 125"/>
                <a:gd name="T27" fmla="*/ 280 h 286"/>
                <a:gd name="T28" fmla="*/ 118 w 125"/>
                <a:gd name="T29" fmla="*/ 265 h 286"/>
                <a:gd name="T30" fmla="*/ 123 w 125"/>
                <a:gd name="T31" fmla="*/ 233 h 286"/>
                <a:gd name="T32" fmla="*/ 115 w 125"/>
                <a:gd name="T33" fmla="*/ 208 h 286"/>
                <a:gd name="T34" fmla="*/ 105 w 125"/>
                <a:gd name="T35" fmla="*/ 183 h 286"/>
                <a:gd name="T36" fmla="*/ 107 w 125"/>
                <a:gd name="T37" fmla="*/ 138 h 286"/>
                <a:gd name="T38" fmla="*/ 114 w 125"/>
                <a:gd name="T39" fmla="*/ 118 h 286"/>
                <a:gd name="T40" fmla="*/ 121 w 125"/>
                <a:gd name="T41" fmla="*/ 103 h 286"/>
                <a:gd name="T42" fmla="*/ 125 w 125"/>
                <a:gd name="T43" fmla="*/ 81 h 286"/>
                <a:gd name="T44" fmla="*/ 115 w 125"/>
                <a:gd name="T45" fmla="*/ 67 h 286"/>
                <a:gd name="T46" fmla="*/ 106 w 125"/>
                <a:gd name="T47" fmla="*/ 51 h 286"/>
                <a:gd name="T48" fmla="*/ 88 w 125"/>
                <a:gd name="T49" fmla="*/ 0 h 286"/>
                <a:gd name="T50" fmla="*/ 83 w 125"/>
                <a:gd name="T51" fmla="*/ 1 h 286"/>
                <a:gd name="T52" fmla="*/ 77 w 125"/>
                <a:gd name="T53" fmla="*/ 25 h 28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25" h="286">
                  <a:moveTo>
                    <a:pt x="77" y="25"/>
                  </a:moveTo>
                  <a:lnTo>
                    <a:pt x="72" y="54"/>
                  </a:lnTo>
                  <a:lnTo>
                    <a:pt x="62" y="76"/>
                  </a:lnTo>
                  <a:lnTo>
                    <a:pt x="44" y="94"/>
                  </a:lnTo>
                  <a:lnTo>
                    <a:pt x="22" y="123"/>
                  </a:lnTo>
                  <a:lnTo>
                    <a:pt x="6" y="151"/>
                  </a:lnTo>
                  <a:lnTo>
                    <a:pt x="0" y="183"/>
                  </a:lnTo>
                  <a:lnTo>
                    <a:pt x="12" y="213"/>
                  </a:lnTo>
                  <a:lnTo>
                    <a:pt x="13" y="243"/>
                  </a:lnTo>
                  <a:lnTo>
                    <a:pt x="17" y="263"/>
                  </a:lnTo>
                  <a:lnTo>
                    <a:pt x="37" y="274"/>
                  </a:lnTo>
                  <a:lnTo>
                    <a:pt x="59" y="283"/>
                  </a:lnTo>
                  <a:lnTo>
                    <a:pt x="79" y="286"/>
                  </a:lnTo>
                  <a:lnTo>
                    <a:pt x="101" y="280"/>
                  </a:lnTo>
                  <a:lnTo>
                    <a:pt x="118" y="265"/>
                  </a:lnTo>
                  <a:lnTo>
                    <a:pt x="123" y="233"/>
                  </a:lnTo>
                  <a:lnTo>
                    <a:pt x="115" y="208"/>
                  </a:lnTo>
                  <a:lnTo>
                    <a:pt x="105" y="183"/>
                  </a:lnTo>
                  <a:lnTo>
                    <a:pt x="107" y="138"/>
                  </a:lnTo>
                  <a:lnTo>
                    <a:pt x="114" y="118"/>
                  </a:lnTo>
                  <a:lnTo>
                    <a:pt x="121" y="103"/>
                  </a:lnTo>
                  <a:lnTo>
                    <a:pt x="125" y="81"/>
                  </a:lnTo>
                  <a:lnTo>
                    <a:pt x="115" y="67"/>
                  </a:lnTo>
                  <a:lnTo>
                    <a:pt x="106" y="51"/>
                  </a:lnTo>
                  <a:lnTo>
                    <a:pt x="88" y="0"/>
                  </a:lnTo>
                  <a:lnTo>
                    <a:pt x="83" y="1"/>
                  </a:lnTo>
                  <a:lnTo>
                    <a:pt x="77" y="25"/>
                  </a:lnTo>
                  <a:close/>
                </a:path>
              </a:pathLst>
            </a:custGeom>
            <a:gradFill rotWithShape="0">
              <a:gsLst>
                <a:gs pos="0">
                  <a:srgbClr val="CC6600"/>
                </a:gs>
                <a:gs pos="100000">
                  <a:srgbClr val="5D2E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pic>
        <p:nvPicPr>
          <p:cNvPr id="197" name="Picture 4" descr="balcali">
            <a:extLst>
              <a:ext uri="{FF2B5EF4-FFF2-40B4-BE49-F238E27FC236}">
                <a16:creationId xmlns:a16="http://schemas.microsoft.com/office/drawing/2014/main" id="{8D4F2312-3730-A845-8EC3-A9B88510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1135" y="151495"/>
            <a:ext cx="970868" cy="97086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019161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7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7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78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78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2" presetClass="entr" presetSubtype="8" fill="hold" grpId="0" nodeType="afterEffect" nodePh="1">
                                  <p:stCondLst>
                                    <p:cond delay="20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78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82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78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83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4" presetClass="entr" presetSubtype="32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157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28" presetID="17" presetClass="entr" presetSubtype="4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7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7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7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7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900"/>
                            </p:stCondLst>
                            <p:childTnLst>
                              <p:par>
                                <p:cTn id="35" presetID="4" presetClass="entr" presetSubtype="32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1578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82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1578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84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4" presetClass="entr" presetSubtype="32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6" dur="500"/>
                                        <p:tgtEl>
                                          <p:spTgt spid="157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48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578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84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78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78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78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78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17" presetClass="entr" presetSubtype="1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78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78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78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578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67" presetID="4" presetClass="entr" presetSubtype="32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9" dur="500"/>
                                        <p:tgtEl>
                                          <p:spTgt spid="157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700"/>
                            </p:stCondLst>
                            <p:childTnLst>
                              <p:par>
                                <p:cTn id="71" presetID="4" presetClass="entr" presetSubtype="32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3" dur="500"/>
                                        <p:tgtEl>
                                          <p:spTgt spid="1578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85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23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578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85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9" presetID="17" presetClass="entr" presetSubtype="1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578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57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578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578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86" presetID="4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1578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578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86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5" presetID="4" presetClass="entr" presetSubtype="32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7" dur="500"/>
                                        <p:tgtEl>
                                          <p:spTgt spid="1578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5"/>
                                            </p:cond>
                                          </p:stCondLst>
                                        </p:cTn>
                                        <p:tgtEl>
                                          <p:spTgt spid="157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99" presetID="4" presetClass="entr" presetSubtype="32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1" dur="500"/>
                                        <p:tgtEl>
                                          <p:spTgt spid="157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700"/>
                            </p:stCondLst>
                            <p:childTnLst>
                              <p:par>
                                <p:cTn id="10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200"/>
                            </p:stCondLst>
                            <p:childTnLst>
                              <p:par>
                                <p:cTn id="106" presetID="23" presetClass="entr" presetSubtype="272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78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578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2800"/>
                            </p:stCondLst>
                            <p:childTnLst>
                              <p:par>
                                <p:cTn id="111" presetID="16" presetClass="entr" presetSubtype="37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3" dur="500"/>
                                        <p:tgtEl>
                                          <p:spTgt spid="157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15" presetID="17" presetClass="entr" presetSubtype="1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57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57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578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578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825" grpId="0" autoUpdateAnimBg="0"/>
      <p:bldP spid="157826" grpId="0" autoUpdateAnimBg="0"/>
      <p:bldP spid="157830" grpId="0" animBg="1"/>
      <p:bldP spid="157838" grpId="0" autoUpdateAnimBg="0"/>
      <p:bldP spid="157845" grpId="0" autoUpdateAnimBg="0"/>
      <p:bldP spid="157851" grpId="0" animBg="1"/>
      <p:bldP spid="157852" grpId="0" autoUpdateAnimBg="0"/>
      <p:bldP spid="157853" grpId="0" autoUpdateAnimBg="0"/>
      <p:bldP spid="157860" grpId="0" autoUpdateAnimBg="0"/>
      <p:bldP spid="157870" grpId="0" animBg="1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6212</TotalTime>
  <Words>1243</Words>
  <Application>Microsoft Macintosh PowerPoint</Application>
  <PresentationFormat>Geniş ekran</PresentationFormat>
  <Paragraphs>223</Paragraphs>
  <Slides>42</Slides>
  <Notes>26</Notes>
  <HiddenSlides>0</HiddenSlides>
  <MMClips>6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7</vt:i4>
      </vt:variant>
      <vt:variant>
        <vt:lpstr>Slayt Başlıkları</vt:lpstr>
      </vt:variant>
      <vt:variant>
        <vt:i4>42</vt:i4>
      </vt:variant>
    </vt:vector>
  </HeadingPairs>
  <TitlesOfParts>
    <vt:vector size="59" baseType="lpstr">
      <vt:lpstr>ＭＳ Ｐゴシック</vt:lpstr>
      <vt:lpstr>American Typewriter</vt:lpstr>
      <vt:lpstr>Arial</vt:lpstr>
      <vt:lpstr>Arial Narrow</vt:lpstr>
      <vt:lpstr>Calibri</vt:lpstr>
      <vt:lpstr>Calibri Light</vt:lpstr>
      <vt:lpstr>Comic Sans MS</vt:lpstr>
      <vt:lpstr>Monotype Sorts</vt:lpstr>
      <vt:lpstr>Times New Roman</vt:lpstr>
      <vt:lpstr>Wingdings</vt:lpstr>
      <vt:lpstr>Office Teması</vt:lpstr>
      <vt:lpstr>1_Office Theme</vt:lpstr>
      <vt:lpstr>2_Office Theme</vt:lpstr>
      <vt:lpstr>3_Office Theme</vt:lpstr>
      <vt:lpstr>4_Office Theme</vt:lpstr>
      <vt:lpstr>5_Office Theme</vt:lpstr>
      <vt:lpstr>Office Theme</vt:lpstr>
      <vt:lpstr>ODS değerlendirmesinde hangi testler gerekli?  </vt:lpstr>
      <vt:lpstr>ODS değerlendirmesinde hangi testler gerekli?  </vt:lpstr>
      <vt:lpstr>PowerPoint Sunusu</vt:lpstr>
      <vt:lpstr>KRONİK KONSTİPASYON</vt:lpstr>
      <vt:lpstr>Konstipasyonda Tanı</vt:lpstr>
      <vt:lpstr>Konstipasyonda Semptomların Ayırıcı Tanısı</vt:lpstr>
      <vt:lpstr>PowerPoint Sunusu</vt:lpstr>
      <vt:lpstr>PowerPoint Sunusu</vt:lpstr>
      <vt:lpstr>Anorektal Defekasyon Mekanizması</vt:lpstr>
      <vt:lpstr>ODS için testler</vt:lpstr>
      <vt:lpstr>Öykü </vt:lpstr>
      <vt:lpstr>DİJİTAL REKTAL MUAYENE </vt:lpstr>
      <vt:lpstr>DİJİTAL REKTAL MUAYENE </vt:lpstr>
      <vt:lpstr>DİJİTAL REKTAL MUAYENE</vt:lpstr>
      <vt:lpstr>PowerPoint Sunusu</vt:lpstr>
      <vt:lpstr>ENDOSKOPİK REKTAL MUAYENE </vt:lpstr>
      <vt:lpstr>PowerPoint Sunusu</vt:lpstr>
      <vt:lpstr>Kolon transit zamanı ölçümü:</vt:lpstr>
      <vt:lpstr>PowerPoint Sunusu</vt:lpstr>
      <vt:lpstr>Anal Manometre</vt:lpstr>
      <vt:lpstr>Anal Manometre</vt:lpstr>
      <vt:lpstr>Anal manometre </vt:lpstr>
      <vt:lpstr>PowerPoint Sunusu</vt:lpstr>
      <vt:lpstr>Balon Ekspulsiyon Testi:</vt:lpstr>
      <vt:lpstr>PowerPoint Sunusu</vt:lpstr>
      <vt:lpstr>Balon Ekspulsiyon Testi:</vt:lpstr>
      <vt:lpstr>Defekografi </vt:lpstr>
      <vt:lpstr>PowerPoint Sunusu</vt:lpstr>
      <vt:lpstr>PowerPoint Sunusu</vt:lpstr>
      <vt:lpstr>PowerPoint Sunusu</vt:lpstr>
      <vt:lpstr>defekografi</vt:lpstr>
      <vt:lpstr>Sinedefekografi-anterior rektosel + intusisepsiyon </vt:lpstr>
      <vt:lpstr>Sinedefekografi-sigmoidosel</vt:lpstr>
      <vt:lpstr>PowerPoint Sunusu</vt:lpstr>
      <vt:lpstr>PowerPoint Sunusu</vt:lpstr>
      <vt:lpstr>MR-Defekografi- dissinerjik defekasyon</vt:lpstr>
      <vt:lpstr>PowerPoint Sunusu</vt:lpstr>
      <vt:lpstr>PowerPoint Sunusu</vt:lpstr>
      <vt:lpstr>PowerPoint Sunusu</vt:lpstr>
      <vt:lpstr>MR-Defekografi</vt:lpstr>
      <vt:lpstr>Dinamik transperineal-US</vt:lpstr>
      <vt:lpstr>PowerPoint Sunusu</vt:lpstr>
    </vt:vector>
  </TitlesOfParts>
  <Company/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ODS değerlendirmesinde hangi testler gerekli?  </dc:title>
  <dc:creator>İsmail Cem Eray</dc:creator>
  <cp:lastModifiedBy>İsmail Cem Eray</cp:lastModifiedBy>
  <cp:revision>123</cp:revision>
  <dcterms:created xsi:type="dcterms:W3CDTF">2018-10-12T16:48:13Z</dcterms:created>
  <dcterms:modified xsi:type="dcterms:W3CDTF">2018-11-24T11:40:37Z</dcterms:modified>
</cp:coreProperties>
</file>