
<file path=[Content_Types].xml><?xml version="1.0" encoding="utf-8"?>
<Types xmlns="http://schemas.openxmlformats.org/package/2006/content-types">
  <Default Extension="png" ContentType="image/png"/>
  <Default Extension="emf" ContentType="image/x-emf"/>
  <Default Extension="mov" ContentType="video/unknown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0"/>
  </p:notesMasterIdLst>
  <p:sldIdLst>
    <p:sldId id="286" r:id="rId2"/>
    <p:sldId id="323" r:id="rId3"/>
    <p:sldId id="317" r:id="rId4"/>
    <p:sldId id="318" r:id="rId5"/>
    <p:sldId id="319" r:id="rId6"/>
    <p:sldId id="278" r:id="rId7"/>
    <p:sldId id="279" r:id="rId8"/>
    <p:sldId id="280" r:id="rId9"/>
    <p:sldId id="281" r:id="rId10"/>
    <p:sldId id="282" r:id="rId11"/>
    <p:sldId id="283" r:id="rId12"/>
    <p:sldId id="284" r:id="rId13"/>
    <p:sldId id="285" r:id="rId14"/>
    <p:sldId id="287" r:id="rId15"/>
    <p:sldId id="288" r:id="rId16"/>
    <p:sldId id="289" r:id="rId17"/>
    <p:sldId id="290" r:id="rId18"/>
    <p:sldId id="291" r:id="rId19"/>
    <p:sldId id="292" r:id="rId20"/>
    <p:sldId id="293" r:id="rId21"/>
    <p:sldId id="294" r:id="rId22"/>
    <p:sldId id="295" r:id="rId23"/>
    <p:sldId id="296" r:id="rId24"/>
    <p:sldId id="297" r:id="rId25"/>
    <p:sldId id="298" r:id="rId26"/>
    <p:sldId id="299" r:id="rId27"/>
    <p:sldId id="300" r:id="rId28"/>
    <p:sldId id="301" r:id="rId29"/>
    <p:sldId id="302" r:id="rId30"/>
    <p:sldId id="306" r:id="rId31"/>
    <p:sldId id="307" r:id="rId32"/>
    <p:sldId id="308" r:id="rId33"/>
    <p:sldId id="309" r:id="rId34"/>
    <p:sldId id="304" r:id="rId35"/>
    <p:sldId id="305" r:id="rId36"/>
    <p:sldId id="310" r:id="rId37"/>
    <p:sldId id="311" r:id="rId38"/>
    <p:sldId id="312" r:id="rId39"/>
    <p:sldId id="313" r:id="rId40"/>
    <p:sldId id="314" r:id="rId41"/>
    <p:sldId id="316" r:id="rId42"/>
    <p:sldId id="321" r:id="rId43"/>
    <p:sldId id="264" r:id="rId44"/>
    <p:sldId id="320" r:id="rId45"/>
    <p:sldId id="267" r:id="rId46"/>
    <p:sldId id="322" r:id="rId47"/>
    <p:sldId id="268" r:id="rId48"/>
    <p:sldId id="269" r:id="rId49"/>
    <p:sldId id="324" r:id="rId50"/>
    <p:sldId id="273" r:id="rId51"/>
    <p:sldId id="262" r:id="rId52"/>
    <p:sldId id="263" r:id="rId53"/>
    <p:sldId id="260" r:id="rId54"/>
    <p:sldId id="261" r:id="rId55"/>
    <p:sldId id="274" r:id="rId56"/>
    <p:sldId id="275" r:id="rId57"/>
    <p:sldId id="258" r:id="rId58"/>
    <p:sldId id="326" r:id="rId59"/>
    <p:sldId id="327" r:id="rId60"/>
    <p:sldId id="328" r:id="rId61"/>
    <p:sldId id="329" r:id="rId62"/>
    <p:sldId id="330" r:id="rId63"/>
    <p:sldId id="331" r:id="rId64"/>
    <p:sldId id="332" r:id="rId65"/>
    <p:sldId id="333" r:id="rId66"/>
    <p:sldId id="334" r:id="rId67"/>
    <p:sldId id="335" r:id="rId68"/>
    <p:sldId id="325" r:id="rId6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81" d="100"/>
          <a:sy n="81" d="100"/>
        </p:scale>
        <p:origin x="-300" y="-3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71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80B90A1-16A6-4A41-B132-1EEF4A35B827}" type="doc">
      <dgm:prSet loTypeId="urn:microsoft.com/office/officeart/2005/8/layout/hierarchy5" loCatId="hierarchy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B3CEBD5-42B0-DF42-8BE6-0CFAD6C19F4B}">
      <dgm:prSet phldrT="[Text]"/>
      <dgm:spPr/>
      <dgm:t>
        <a:bodyPr/>
        <a:lstStyle/>
        <a:p>
          <a:r>
            <a:rPr lang="en-US" dirty="0" smtClean="0"/>
            <a:t>CRC-PC</a:t>
          </a:r>
        </a:p>
        <a:p>
          <a:r>
            <a:rPr lang="en-US" dirty="0" err="1" smtClean="0"/>
            <a:t>n</a:t>
          </a:r>
          <a:r>
            <a:rPr lang="en-US" dirty="0" smtClean="0"/>
            <a:t>=105</a:t>
          </a:r>
          <a:endParaRPr lang="en-US" dirty="0"/>
        </a:p>
      </dgm:t>
    </dgm:pt>
    <dgm:pt modelId="{89777D8B-10A5-E041-99B8-7F25CFC97687}" type="parTrans" cxnId="{20A1A56D-6AD8-7545-9C6F-B6AA126EE74B}">
      <dgm:prSet/>
      <dgm:spPr/>
      <dgm:t>
        <a:bodyPr/>
        <a:lstStyle/>
        <a:p>
          <a:endParaRPr lang="en-US"/>
        </a:p>
      </dgm:t>
    </dgm:pt>
    <dgm:pt modelId="{D61F1B78-58C7-954B-8BAB-07C73FD06279}" type="sibTrans" cxnId="{20A1A56D-6AD8-7545-9C6F-B6AA126EE74B}">
      <dgm:prSet/>
      <dgm:spPr/>
      <dgm:t>
        <a:bodyPr/>
        <a:lstStyle/>
        <a:p>
          <a:endParaRPr lang="en-US"/>
        </a:p>
      </dgm:t>
    </dgm:pt>
    <dgm:pt modelId="{B8EF4BBC-7EBD-9441-A9E5-CC98A676F406}">
      <dgm:prSet phldrT="[Text]"/>
      <dgm:spPr/>
      <dgm:t>
        <a:bodyPr/>
        <a:lstStyle/>
        <a:p>
          <a:r>
            <a:rPr lang="en-US" dirty="0" smtClean="0"/>
            <a:t>Control arm</a:t>
          </a:r>
        </a:p>
        <a:p>
          <a:r>
            <a:rPr lang="en-US" dirty="0" err="1" smtClean="0"/>
            <a:t>n</a:t>
          </a:r>
          <a:r>
            <a:rPr lang="en-US" dirty="0" smtClean="0"/>
            <a:t> = 51</a:t>
          </a:r>
          <a:endParaRPr lang="en-US" dirty="0"/>
        </a:p>
      </dgm:t>
    </dgm:pt>
    <dgm:pt modelId="{5520AF13-F48B-F64D-A20B-89C3C6DD37F9}" type="parTrans" cxnId="{26F6845C-FD0A-AE40-8CDB-DFE8A96A06AE}">
      <dgm:prSet/>
      <dgm:spPr/>
      <dgm:t>
        <a:bodyPr/>
        <a:lstStyle/>
        <a:p>
          <a:endParaRPr lang="en-US"/>
        </a:p>
      </dgm:t>
    </dgm:pt>
    <dgm:pt modelId="{30691993-2D0A-1E4D-B563-3044B8B1D3B1}" type="sibTrans" cxnId="{26F6845C-FD0A-AE40-8CDB-DFE8A96A06AE}">
      <dgm:prSet/>
      <dgm:spPr/>
      <dgm:t>
        <a:bodyPr/>
        <a:lstStyle/>
        <a:p>
          <a:endParaRPr lang="en-US"/>
        </a:p>
      </dgm:t>
    </dgm:pt>
    <dgm:pt modelId="{C67DC823-D5AE-9842-84E9-49290F051CDE}">
      <dgm:prSet phldrT="[Text]"/>
      <dgm:spPr/>
      <dgm:t>
        <a:bodyPr/>
        <a:lstStyle/>
        <a:p>
          <a:r>
            <a:rPr lang="en-US" dirty="0" smtClean="0"/>
            <a:t>Systemic Chemo +/- palliative surgery</a:t>
          </a:r>
          <a:endParaRPr lang="en-US" dirty="0"/>
        </a:p>
      </dgm:t>
    </dgm:pt>
    <dgm:pt modelId="{3270F054-6694-B141-9EB9-C07B2BD40285}" type="parTrans" cxnId="{C898E01B-A0EE-6341-ADFF-EB4F1CC88714}">
      <dgm:prSet/>
      <dgm:spPr/>
      <dgm:t>
        <a:bodyPr/>
        <a:lstStyle/>
        <a:p>
          <a:endParaRPr lang="en-US"/>
        </a:p>
      </dgm:t>
    </dgm:pt>
    <dgm:pt modelId="{DA3063A7-0383-6A4D-99E2-76796A55C291}" type="sibTrans" cxnId="{C898E01B-A0EE-6341-ADFF-EB4F1CC88714}">
      <dgm:prSet/>
      <dgm:spPr/>
      <dgm:t>
        <a:bodyPr/>
        <a:lstStyle/>
        <a:p>
          <a:endParaRPr lang="en-US"/>
        </a:p>
      </dgm:t>
    </dgm:pt>
    <dgm:pt modelId="{C064DE80-7DC4-4A49-957D-E4F96D2200D5}">
      <dgm:prSet phldrT="[Text]"/>
      <dgm:spPr/>
      <dgm:t>
        <a:bodyPr/>
        <a:lstStyle/>
        <a:p>
          <a:r>
            <a:rPr lang="en-US" dirty="0" smtClean="0"/>
            <a:t>Experimental arm</a:t>
          </a:r>
        </a:p>
        <a:p>
          <a:r>
            <a:rPr lang="en-US" dirty="0" err="1" smtClean="0"/>
            <a:t>n</a:t>
          </a:r>
          <a:r>
            <a:rPr lang="en-US" dirty="0" smtClean="0"/>
            <a:t> = 54</a:t>
          </a:r>
          <a:endParaRPr lang="en-US" dirty="0"/>
        </a:p>
      </dgm:t>
    </dgm:pt>
    <dgm:pt modelId="{704F4D6E-F926-0C49-8626-A744DCCB1C6B}" type="parTrans" cxnId="{DB96AE8C-D3DC-C345-8EFA-9F8BBB223134}">
      <dgm:prSet/>
      <dgm:spPr/>
      <dgm:t>
        <a:bodyPr/>
        <a:lstStyle/>
        <a:p>
          <a:endParaRPr lang="en-US"/>
        </a:p>
      </dgm:t>
    </dgm:pt>
    <dgm:pt modelId="{0C1829D2-1C5E-1140-A68F-7F89EF181BF1}" type="sibTrans" cxnId="{DB96AE8C-D3DC-C345-8EFA-9F8BBB223134}">
      <dgm:prSet/>
      <dgm:spPr/>
      <dgm:t>
        <a:bodyPr/>
        <a:lstStyle/>
        <a:p>
          <a:endParaRPr lang="en-US"/>
        </a:p>
      </dgm:t>
    </dgm:pt>
    <dgm:pt modelId="{90CC08E9-E214-C749-9588-85D86C161A6B}">
      <dgm:prSet phldrT="[Text]"/>
      <dgm:spPr/>
      <dgm:t>
        <a:bodyPr/>
        <a:lstStyle/>
        <a:p>
          <a:r>
            <a:rPr lang="en-US" dirty="0" smtClean="0"/>
            <a:t>CRS + HIPEC</a:t>
          </a:r>
          <a:endParaRPr lang="en-US" dirty="0"/>
        </a:p>
      </dgm:t>
    </dgm:pt>
    <dgm:pt modelId="{289D943A-BB10-A445-B589-507513C83BF5}" type="parTrans" cxnId="{05AA1ED3-E0C3-1D4E-9A08-51C9757BC61E}">
      <dgm:prSet/>
      <dgm:spPr/>
      <dgm:t>
        <a:bodyPr/>
        <a:lstStyle/>
        <a:p>
          <a:endParaRPr lang="en-US"/>
        </a:p>
      </dgm:t>
    </dgm:pt>
    <dgm:pt modelId="{B3D7B9B8-DADB-0147-9936-A39098E321D5}" type="sibTrans" cxnId="{05AA1ED3-E0C3-1D4E-9A08-51C9757BC61E}">
      <dgm:prSet/>
      <dgm:spPr/>
      <dgm:t>
        <a:bodyPr/>
        <a:lstStyle/>
        <a:p>
          <a:endParaRPr lang="en-US"/>
        </a:p>
      </dgm:t>
    </dgm:pt>
    <dgm:pt modelId="{E2B93C95-5D0C-9D4C-9D36-6CBCCEFDEBF2}" type="pres">
      <dgm:prSet presAssocID="{C80B90A1-16A6-4A41-B132-1EEF4A35B827}" presName="mainComposite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B43E092F-843C-BC4D-8384-D88D57ADC8AE}" type="pres">
      <dgm:prSet presAssocID="{C80B90A1-16A6-4A41-B132-1EEF4A35B827}" presName="hierFlow" presStyleCnt="0"/>
      <dgm:spPr/>
    </dgm:pt>
    <dgm:pt modelId="{58B1547E-8876-144A-8808-6B1B84DB0005}" type="pres">
      <dgm:prSet presAssocID="{C80B90A1-16A6-4A41-B132-1EEF4A35B827}" presName="hierChild1" presStyleCnt="0">
        <dgm:presLayoutVars>
          <dgm:chPref val="1"/>
          <dgm:animOne val="branch"/>
          <dgm:animLvl val="lvl"/>
        </dgm:presLayoutVars>
      </dgm:prSet>
      <dgm:spPr/>
    </dgm:pt>
    <dgm:pt modelId="{FB13E360-24D6-7945-A81A-0C32D8BD55C0}" type="pres">
      <dgm:prSet presAssocID="{3B3CEBD5-42B0-DF42-8BE6-0CFAD6C19F4B}" presName="Name17" presStyleCnt="0"/>
      <dgm:spPr/>
    </dgm:pt>
    <dgm:pt modelId="{BF9CBF59-CA77-BB45-A23E-A3CE11164A7B}" type="pres">
      <dgm:prSet presAssocID="{3B3CEBD5-42B0-DF42-8BE6-0CFAD6C19F4B}" presName="level1Shap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0688C69A-69FB-184C-9899-E383C057F1AB}" type="pres">
      <dgm:prSet presAssocID="{3B3CEBD5-42B0-DF42-8BE6-0CFAD6C19F4B}" presName="hierChild2" presStyleCnt="0"/>
      <dgm:spPr/>
    </dgm:pt>
    <dgm:pt modelId="{7B8758BE-2BDD-0F4A-A8C0-0165248676A5}" type="pres">
      <dgm:prSet presAssocID="{5520AF13-F48B-F64D-A20B-89C3C6DD37F9}" presName="Name25" presStyleLbl="parChTrans1D2" presStyleIdx="0" presStyleCnt="2"/>
      <dgm:spPr/>
      <dgm:t>
        <a:bodyPr/>
        <a:lstStyle/>
        <a:p>
          <a:endParaRPr lang="en-US"/>
        </a:p>
      </dgm:t>
    </dgm:pt>
    <dgm:pt modelId="{6A86E352-896C-9146-8164-7D1CAE6453F7}" type="pres">
      <dgm:prSet presAssocID="{5520AF13-F48B-F64D-A20B-89C3C6DD37F9}" presName="connTx" presStyleLbl="parChTrans1D2" presStyleIdx="0" presStyleCnt="2"/>
      <dgm:spPr/>
      <dgm:t>
        <a:bodyPr/>
        <a:lstStyle/>
        <a:p>
          <a:endParaRPr lang="en-US"/>
        </a:p>
      </dgm:t>
    </dgm:pt>
    <dgm:pt modelId="{804895FA-EF0F-CC48-9D93-97B3698737D1}" type="pres">
      <dgm:prSet presAssocID="{B8EF4BBC-7EBD-9441-A9E5-CC98A676F406}" presName="Name30" presStyleCnt="0"/>
      <dgm:spPr/>
    </dgm:pt>
    <dgm:pt modelId="{0A5E42EC-3C1B-D846-8E30-768D453E5D7F}" type="pres">
      <dgm:prSet presAssocID="{B8EF4BBC-7EBD-9441-A9E5-CC98A676F406}" presName="level2Shape" presStyleLbl="node2" presStyleIdx="0" presStyleCnt="2" custLinFactNeighborX="-1718" custLinFactNeighborY="-66476"/>
      <dgm:spPr/>
      <dgm:t>
        <a:bodyPr/>
        <a:lstStyle/>
        <a:p>
          <a:endParaRPr lang="en-US"/>
        </a:p>
      </dgm:t>
    </dgm:pt>
    <dgm:pt modelId="{3B6FDB57-876E-1248-BE6B-76E741144643}" type="pres">
      <dgm:prSet presAssocID="{B8EF4BBC-7EBD-9441-A9E5-CC98A676F406}" presName="hierChild3" presStyleCnt="0"/>
      <dgm:spPr/>
    </dgm:pt>
    <dgm:pt modelId="{F77236E7-F1C7-ED43-B699-C8BC3CBDE099}" type="pres">
      <dgm:prSet presAssocID="{3270F054-6694-B141-9EB9-C07B2BD40285}" presName="Name25" presStyleLbl="parChTrans1D3" presStyleIdx="0" presStyleCnt="2"/>
      <dgm:spPr/>
      <dgm:t>
        <a:bodyPr/>
        <a:lstStyle/>
        <a:p>
          <a:endParaRPr lang="en-US"/>
        </a:p>
      </dgm:t>
    </dgm:pt>
    <dgm:pt modelId="{EAA596EA-A78B-A04F-BF06-180810CDCDA7}" type="pres">
      <dgm:prSet presAssocID="{3270F054-6694-B141-9EB9-C07B2BD40285}" presName="connTx" presStyleLbl="parChTrans1D3" presStyleIdx="0" presStyleCnt="2"/>
      <dgm:spPr/>
      <dgm:t>
        <a:bodyPr/>
        <a:lstStyle/>
        <a:p>
          <a:endParaRPr lang="en-US"/>
        </a:p>
      </dgm:t>
    </dgm:pt>
    <dgm:pt modelId="{97F725A3-5989-694E-824A-1A1C640CEA19}" type="pres">
      <dgm:prSet presAssocID="{C67DC823-D5AE-9842-84E9-49290F051CDE}" presName="Name30" presStyleCnt="0"/>
      <dgm:spPr/>
    </dgm:pt>
    <dgm:pt modelId="{4B777E4A-A630-1D43-88C8-7F5F6DBBAA4C}" type="pres">
      <dgm:prSet presAssocID="{C67DC823-D5AE-9842-84E9-49290F051CDE}" presName="level2Shape" presStyleLbl="node3" presStyleIdx="0" presStyleCnt="2" custLinFactNeighborX="-255" custLinFactNeighborY="-66476"/>
      <dgm:spPr/>
      <dgm:t>
        <a:bodyPr/>
        <a:lstStyle/>
        <a:p>
          <a:endParaRPr lang="en-US"/>
        </a:p>
      </dgm:t>
    </dgm:pt>
    <dgm:pt modelId="{49B6FF6F-5F4B-5245-B1C8-4EE255999804}" type="pres">
      <dgm:prSet presAssocID="{C67DC823-D5AE-9842-84E9-49290F051CDE}" presName="hierChild3" presStyleCnt="0"/>
      <dgm:spPr/>
    </dgm:pt>
    <dgm:pt modelId="{828F515A-0BCB-354B-8AE6-85FFC268E135}" type="pres">
      <dgm:prSet presAssocID="{704F4D6E-F926-0C49-8626-A744DCCB1C6B}" presName="Name25" presStyleLbl="parChTrans1D2" presStyleIdx="1" presStyleCnt="2"/>
      <dgm:spPr/>
      <dgm:t>
        <a:bodyPr/>
        <a:lstStyle/>
        <a:p>
          <a:endParaRPr lang="en-US"/>
        </a:p>
      </dgm:t>
    </dgm:pt>
    <dgm:pt modelId="{8A5A89E9-E995-2A45-A0B7-6EA5AE4BAF45}" type="pres">
      <dgm:prSet presAssocID="{704F4D6E-F926-0C49-8626-A744DCCB1C6B}" presName="connTx" presStyleLbl="parChTrans1D2" presStyleIdx="1" presStyleCnt="2"/>
      <dgm:spPr/>
      <dgm:t>
        <a:bodyPr/>
        <a:lstStyle/>
        <a:p>
          <a:endParaRPr lang="en-US"/>
        </a:p>
      </dgm:t>
    </dgm:pt>
    <dgm:pt modelId="{B41784C1-CA42-F84A-8C56-47C28EEB722F}" type="pres">
      <dgm:prSet presAssocID="{C064DE80-7DC4-4A49-957D-E4F96D2200D5}" presName="Name30" presStyleCnt="0"/>
      <dgm:spPr/>
    </dgm:pt>
    <dgm:pt modelId="{EE74258F-62CB-2F4B-A9E2-0190908FCB81}" type="pres">
      <dgm:prSet presAssocID="{C064DE80-7DC4-4A49-957D-E4F96D2200D5}" presName="level2Shape" presStyleLbl="node2" presStyleIdx="1" presStyleCnt="2"/>
      <dgm:spPr/>
      <dgm:t>
        <a:bodyPr/>
        <a:lstStyle/>
        <a:p>
          <a:endParaRPr lang="en-US"/>
        </a:p>
      </dgm:t>
    </dgm:pt>
    <dgm:pt modelId="{9185E645-B542-AB49-94AE-18B8533AFCE9}" type="pres">
      <dgm:prSet presAssocID="{C064DE80-7DC4-4A49-957D-E4F96D2200D5}" presName="hierChild3" presStyleCnt="0"/>
      <dgm:spPr/>
    </dgm:pt>
    <dgm:pt modelId="{C3A04AEB-DBF7-B74F-9FF7-8F42C159B69C}" type="pres">
      <dgm:prSet presAssocID="{289D943A-BB10-A445-B589-507513C83BF5}" presName="Name25" presStyleLbl="parChTrans1D3" presStyleIdx="1" presStyleCnt="2"/>
      <dgm:spPr/>
      <dgm:t>
        <a:bodyPr/>
        <a:lstStyle/>
        <a:p>
          <a:endParaRPr lang="en-US"/>
        </a:p>
      </dgm:t>
    </dgm:pt>
    <dgm:pt modelId="{E4360314-042B-324D-9627-A8F62822738A}" type="pres">
      <dgm:prSet presAssocID="{289D943A-BB10-A445-B589-507513C83BF5}" presName="connTx" presStyleLbl="parChTrans1D3" presStyleIdx="1" presStyleCnt="2"/>
      <dgm:spPr/>
      <dgm:t>
        <a:bodyPr/>
        <a:lstStyle/>
        <a:p>
          <a:endParaRPr lang="en-US"/>
        </a:p>
      </dgm:t>
    </dgm:pt>
    <dgm:pt modelId="{0748C524-1D61-0740-A9CA-AD49017E5C56}" type="pres">
      <dgm:prSet presAssocID="{90CC08E9-E214-C749-9588-85D86C161A6B}" presName="Name30" presStyleCnt="0"/>
      <dgm:spPr/>
    </dgm:pt>
    <dgm:pt modelId="{E6DC5BBE-5213-BA44-A725-8F05F52A5D1D}" type="pres">
      <dgm:prSet presAssocID="{90CC08E9-E214-C749-9588-85D86C161A6B}" presName="level2Shape" presStyleLbl="node3" presStyleIdx="1" presStyleCnt="2"/>
      <dgm:spPr/>
      <dgm:t>
        <a:bodyPr/>
        <a:lstStyle/>
        <a:p>
          <a:endParaRPr lang="en-US"/>
        </a:p>
      </dgm:t>
    </dgm:pt>
    <dgm:pt modelId="{C46207B0-C5A8-4445-A19E-DB52218066C0}" type="pres">
      <dgm:prSet presAssocID="{90CC08E9-E214-C749-9588-85D86C161A6B}" presName="hierChild3" presStyleCnt="0"/>
      <dgm:spPr/>
    </dgm:pt>
    <dgm:pt modelId="{1A111D49-F18B-B344-B8AD-9D4402E7D52E}" type="pres">
      <dgm:prSet presAssocID="{C80B90A1-16A6-4A41-B132-1EEF4A35B827}" presName="bgShapesFlow" presStyleCnt="0"/>
      <dgm:spPr/>
    </dgm:pt>
  </dgm:ptLst>
  <dgm:cxnLst>
    <dgm:cxn modelId="{1D95540D-51B5-4754-9943-1D87158D40BF}" type="presOf" srcId="{704F4D6E-F926-0C49-8626-A744DCCB1C6B}" destId="{828F515A-0BCB-354B-8AE6-85FFC268E135}" srcOrd="0" destOrd="0" presId="urn:microsoft.com/office/officeart/2005/8/layout/hierarchy5"/>
    <dgm:cxn modelId="{BD93771C-F815-42DA-9615-4B9769BBED19}" type="presOf" srcId="{3270F054-6694-B141-9EB9-C07B2BD40285}" destId="{EAA596EA-A78B-A04F-BF06-180810CDCDA7}" srcOrd="1" destOrd="0" presId="urn:microsoft.com/office/officeart/2005/8/layout/hierarchy5"/>
    <dgm:cxn modelId="{4C4284E9-EF91-449F-92F6-6C7AFFACB623}" type="presOf" srcId="{90CC08E9-E214-C749-9588-85D86C161A6B}" destId="{E6DC5BBE-5213-BA44-A725-8F05F52A5D1D}" srcOrd="0" destOrd="0" presId="urn:microsoft.com/office/officeart/2005/8/layout/hierarchy5"/>
    <dgm:cxn modelId="{0C47876F-9891-4DFE-8F75-FC3375AF2527}" type="presOf" srcId="{3270F054-6694-B141-9EB9-C07B2BD40285}" destId="{F77236E7-F1C7-ED43-B699-C8BC3CBDE099}" srcOrd="0" destOrd="0" presId="urn:microsoft.com/office/officeart/2005/8/layout/hierarchy5"/>
    <dgm:cxn modelId="{64C09554-E648-4CD4-B94D-24C9C8439B15}" type="presOf" srcId="{C064DE80-7DC4-4A49-957D-E4F96D2200D5}" destId="{EE74258F-62CB-2F4B-A9E2-0190908FCB81}" srcOrd="0" destOrd="0" presId="urn:microsoft.com/office/officeart/2005/8/layout/hierarchy5"/>
    <dgm:cxn modelId="{3D704FCD-C93B-402A-B26D-8ECC3C162BF2}" type="presOf" srcId="{C80B90A1-16A6-4A41-B132-1EEF4A35B827}" destId="{E2B93C95-5D0C-9D4C-9D36-6CBCCEFDEBF2}" srcOrd="0" destOrd="0" presId="urn:microsoft.com/office/officeart/2005/8/layout/hierarchy5"/>
    <dgm:cxn modelId="{05AA1ED3-E0C3-1D4E-9A08-51C9757BC61E}" srcId="{C064DE80-7DC4-4A49-957D-E4F96D2200D5}" destId="{90CC08E9-E214-C749-9588-85D86C161A6B}" srcOrd="0" destOrd="0" parTransId="{289D943A-BB10-A445-B589-507513C83BF5}" sibTransId="{B3D7B9B8-DADB-0147-9936-A39098E321D5}"/>
    <dgm:cxn modelId="{20A1A56D-6AD8-7545-9C6F-B6AA126EE74B}" srcId="{C80B90A1-16A6-4A41-B132-1EEF4A35B827}" destId="{3B3CEBD5-42B0-DF42-8BE6-0CFAD6C19F4B}" srcOrd="0" destOrd="0" parTransId="{89777D8B-10A5-E041-99B8-7F25CFC97687}" sibTransId="{D61F1B78-58C7-954B-8BAB-07C73FD06279}"/>
    <dgm:cxn modelId="{594055FD-EFE6-4A5B-B9DB-03E80FBCAA8F}" type="presOf" srcId="{C67DC823-D5AE-9842-84E9-49290F051CDE}" destId="{4B777E4A-A630-1D43-88C8-7F5F6DBBAA4C}" srcOrd="0" destOrd="0" presId="urn:microsoft.com/office/officeart/2005/8/layout/hierarchy5"/>
    <dgm:cxn modelId="{884CD47D-19D7-462A-AA1A-16C7EB1E1CE3}" type="presOf" srcId="{289D943A-BB10-A445-B589-507513C83BF5}" destId="{C3A04AEB-DBF7-B74F-9FF7-8F42C159B69C}" srcOrd="0" destOrd="0" presId="urn:microsoft.com/office/officeart/2005/8/layout/hierarchy5"/>
    <dgm:cxn modelId="{DB96AE8C-D3DC-C345-8EFA-9F8BBB223134}" srcId="{3B3CEBD5-42B0-DF42-8BE6-0CFAD6C19F4B}" destId="{C064DE80-7DC4-4A49-957D-E4F96D2200D5}" srcOrd="1" destOrd="0" parTransId="{704F4D6E-F926-0C49-8626-A744DCCB1C6B}" sibTransId="{0C1829D2-1C5E-1140-A68F-7F89EF181BF1}"/>
    <dgm:cxn modelId="{26F6845C-FD0A-AE40-8CDB-DFE8A96A06AE}" srcId="{3B3CEBD5-42B0-DF42-8BE6-0CFAD6C19F4B}" destId="{B8EF4BBC-7EBD-9441-A9E5-CC98A676F406}" srcOrd="0" destOrd="0" parTransId="{5520AF13-F48B-F64D-A20B-89C3C6DD37F9}" sibTransId="{30691993-2D0A-1E4D-B563-3044B8B1D3B1}"/>
    <dgm:cxn modelId="{EFDFBE48-6F8E-4D83-9C2E-4B38B307EAE9}" type="presOf" srcId="{5520AF13-F48B-F64D-A20B-89C3C6DD37F9}" destId="{7B8758BE-2BDD-0F4A-A8C0-0165248676A5}" srcOrd="0" destOrd="0" presId="urn:microsoft.com/office/officeart/2005/8/layout/hierarchy5"/>
    <dgm:cxn modelId="{C0C8A338-275C-4794-8332-D3F00148130A}" type="presOf" srcId="{704F4D6E-F926-0C49-8626-A744DCCB1C6B}" destId="{8A5A89E9-E995-2A45-A0B7-6EA5AE4BAF45}" srcOrd="1" destOrd="0" presId="urn:microsoft.com/office/officeart/2005/8/layout/hierarchy5"/>
    <dgm:cxn modelId="{2D753283-7018-4B50-95D0-FD90B8864AB6}" type="presOf" srcId="{5520AF13-F48B-F64D-A20B-89C3C6DD37F9}" destId="{6A86E352-896C-9146-8164-7D1CAE6453F7}" srcOrd="1" destOrd="0" presId="urn:microsoft.com/office/officeart/2005/8/layout/hierarchy5"/>
    <dgm:cxn modelId="{C898E01B-A0EE-6341-ADFF-EB4F1CC88714}" srcId="{B8EF4BBC-7EBD-9441-A9E5-CC98A676F406}" destId="{C67DC823-D5AE-9842-84E9-49290F051CDE}" srcOrd="0" destOrd="0" parTransId="{3270F054-6694-B141-9EB9-C07B2BD40285}" sibTransId="{DA3063A7-0383-6A4D-99E2-76796A55C291}"/>
    <dgm:cxn modelId="{56E57508-4B11-4061-B971-1B53A3A482A7}" type="presOf" srcId="{289D943A-BB10-A445-B589-507513C83BF5}" destId="{E4360314-042B-324D-9627-A8F62822738A}" srcOrd="1" destOrd="0" presId="urn:microsoft.com/office/officeart/2005/8/layout/hierarchy5"/>
    <dgm:cxn modelId="{F0801E5B-F3C2-4753-87B0-8892079E9DAC}" type="presOf" srcId="{3B3CEBD5-42B0-DF42-8BE6-0CFAD6C19F4B}" destId="{BF9CBF59-CA77-BB45-A23E-A3CE11164A7B}" srcOrd="0" destOrd="0" presId="urn:microsoft.com/office/officeart/2005/8/layout/hierarchy5"/>
    <dgm:cxn modelId="{2067F478-7821-4BFB-9CB1-6D83F978171C}" type="presOf" srcId="{B8EF4BBC-7EBD-9441-A9E5-CC98A676F406}" destId="{0A5E42EC-3C1B-D846-8E30-768D453E5D7F}" srcOrd="0" destOrd="0" presId="urn:microsoft.com/office/officeart/2005/8/layout/hierarchy5"/>
    <dgm:cxn modelId="{DC5F01E4-0BE7-4A13-9A06-69594DAF68FC}" type="presParOf" srcId="{E2B93C95-5D0C-9D4C-9D36-6CBCCEFDEBF2}" destId="{B43E092F-843C-BC4D-8384-D88D57ADC8AE}" srcOrd="0" destOrd="0" presId="urn:microsoft.com/office/officeart/2005/8/layout/hierarchy5"/>
    <dgm:cxn modelId="{506A0086-F19D-4C30-A883-8014B572FBF0}" type="presParOf" srcId="{B43E092F-843C-BC4D-8384-D88D57ADC8AE}" destId="{58B1547E-8876-144A-8808-6B1B84DB0005}" srcOrd="0" destOrd="0" presId="urn:microsoft.com/office/officeart/2005/8/layout/hierarchy5"/>
    <dgm:cxn modelId="{5D41A98B-63C0-47F6-B4B0-D6B5B9E91946}" type="presParOf" srcId="{58B1547E-8876-144A-8808-6B1B84DB0005}" destId="{FB13E360-24D6-7945-A81A-0C32D8BD55C0}" srcOrd="0" destOrd="0" presId="urn:microsoft.com/office/officeart/2005/8/layout/hierarchy5"/>
    <dgm:cxn modelId="{83D242E1-8BCF-44E7-BB68-6BA240720245}" type="presParOf" srcId="{FB13E360-24D6-7945-A81A-0C32D8BD55C0}" destId="{BF9CBF59-CA77-BB45-A23E-A3CE11164A7B}" srcOrd="0" destOrd="0" presId="urn:microsoft.com/office/officeart/2005/8/layout/hierarchy5"/>
    <dgm:cxn modelId="{34EB289D-71AA-4E13-A084-49BEB873157B}" type="presParOf" srcId="{FB13E360-24D6-7945-A81A-0C32D8BD55C0}" destId="{0688C69A-69FB-184C-9899-E383C057F1AB}" srcOrd="1" destOrd="0" presId="urn:microsoft.com/office/officeart/2005/8/layout/hierarchy5"/>
    <dgm:cxn modelId="{5AABF6D7-930E-48B7-B3DE-940637AE1214}" type="presParOf" srcId="{0688C69A-69FB-184C-9899-E383C057F1AB}" destId="{7B8758BE-2BDD-0F4A-A8C0-0165248676A5}" srcOrd="0" destOrd="0" presId="urn:microsoft.com/office/officeart/2005/8/layout/hierarchy5"/>
    <dgm:cxn modelId="{1B775F99-69F4-4AD5-9C9F-0B3AFBD3237D}" type="presParOf" srcId="{7B8758BE-2BDD-0F4A-A8C0-0165248676A5}" destId="{6A86E352-896C-9146-8164-7D1CAE6453F7}" srcOrd="0" destOrd="0" presId="urn:microsoft.com/office/officeart/2005/8/layout/hierarchy5"/>
    <dgm:cxn modelId="{E5226510-3064-4620-BCE0-C8BFF6A35A93}" type="presParOf" srcId="{0688C69A-69FB-184C-9899-E383C057F1AB}" destId="{804895FA-EF0F-CC48-9D93-97B3698737D1}" srcOrd="1" destOrd="0" presId="urn:microsoft.com/office/officeart/2005/8/layout/hierarchy5"/>
    <dgm:cxn modelId="{F8501A47-9C65-4D06-B259-A1007EABE4B9}" type="presParOf" srcId="{804895FA-EF0F-CC48-9D93-97B3698737D1}" destId="{0A5E42EC-3C1B-D846-8E30-768D453E5D7F}" srcOrd="0" destOrd="0" presId="urn:microsoft.com/office/officeart/2005/8/layout/hierarchy5"/>
    <dgm:cxn modelId="{C631C271-B343-42D2-97A2-BF3D3BE0B6AC}" type="presParOf" srcId="{804895FA-EF0F-CC48-9D93-97B3698737D1}" destId="{3B6FDB57-876E-1248-BE6B-76E741144643}" srcOrd="1" destOrd="0" presId="urn:microsoft.com/office/officeart/2005/8/layout/hierarchy5"/>
    <dgm:cxn modelId="{E174FD2F-6564-4BF8-B884-207267455655}" type="presParOf" srcId="{3B6FDB57-876E-1248-BE6B-76E741144643}" destId="{F77236E7-F1C7-ED43-B699-C8BC3CBDE099}" srcOrd="0" destOrd="0" presId="urn:microsoft.com/office/officeart/2005/8/layout/hierarchy5"/>
    <dgm:cxn modelId="{E01A961D-9DFE-41CF-8922-270C2C36C3B0}" type="presParOf" srcId="{F77236E7-F1C7-ED43-B699-C8BC3CBDE099}" destId="{EAA596EA-A78B-A04F-BF06-180810CDCDA7}" srcOrd="0" destOrd="0" presId="urn:microsoft.com/office/officeart/2005/8/layout/hierarchy5"/>
    <dgm:cxn modelId="{69328B30-EBEA-46AE-9365-C57508A96B7A}" type="presParOf" srcId="{3B6FDB57-876E-1248-BE6B-76E741144643}" destId="{97F725A3-5989-694E-824A-1A1C640CEA19}" srcOrd="1" destOrd="0" presId="urn:microsoft.com/office/officeart/2005/8/layout/hierarchy5"/>
    <dgm:cxn modelId="{B0F994BD-8DE4-459B-9D42-D20605910E82}" type="presParOf" srcId="{97F725A3-5989-694E-824A-1A1C640CEA19}" destId="{4B777E4A-A630-1D43-88C8-7F5F6DBBAA4C}" srcOrd="0" destOrd="0" presId="urn:microsoft.com/office/officeart/2005/8/layout/hierarchy5"/>
    <dgm:cxn modelId="{8C1D3A7C-BA00-45D7-9923-E2582A6F374E}" type="presParOf" srcId="{97F725A3-5989-694E-824A-1A1C640CEA19}" destId="{49B6FF6F-5F4B-5245-B1C8-4EE255999804}" srcOrd="1" destOrd="0" presId="urn:microsoft.com/office/officeart/2005/8/layout/hierarchy5"/>
    <dgm:cxn modelId="{F1E4A446-883D-481B-88B1-63A1BDC5FB56}" type="presParOf" srcId="{0688C69A-69FB-184C-9899-E383C057F1AB}" destId="{828F515A-0BCB-354B-8AE6-85FFC268E135}" srcOrd="2" destOrd="0" presId="urn:microsoft.com/office/officeart/2005/8/layout/hierarchy5"/>
    <dgm:cxn modelId="{EDF9B7B6-E546-4551-BA4A-743849C5A5DB}" type="presParOf" srcId="{828F515A-0BCB-354B-8AE6-85FFC268E135}" destId="{8A5A89E9-E995-2A45-A0B7-6EA5AE4BAF45}" srcOrd="0" destOrd="0" presId="urn:microsoft.com/office/officeart/2005/8/layout/hierarchy5"/>
    <dgm:cxn modelId="{C2BB1708-A694-48C6-BBA6-60F8C2D49F9E}" type="presParOf" srcId="{0688C69A-69FB-184C-9899-E383C057F1AB}" destId="{B41784C1-CA42-F84A-8C56-47C28EEB722F}" srcOrd="3" destOrd="0" presId="urn:microsoft.com/office/officeart/2005/8/layout/hierarchy5"/>
    <dgm:cxn modelId="{1EAD3FC8-8A6A-4A72-A634-5C818904E8B3}" type="presParOf" srcId="{B41784C1-CA42-F84A-8C56-47C28EEB722F}" destId="{EE74258F-62CB-2F4B-A9E2-0190908FCB81}" srcOrd="0" destOrd="0" presId="urn:microsoft.com/office/officeart/2005/8/layout/hierarchy5"/>
    <dgm:cxn modelId="{A3BB5836-FACC-4A3F-84F1-0AFCA0EF0D2B}" type="presParOf" srcId="{B41784C1-CA42-F84A-8C56-47C28EEB722F}" destId="{9185E645-B542-AB49-94AE-18B8533AFCE9}" srcOrd="1" destOrd="0" presId="urn:microsoft.com/office/officeart/2005/8/layout/hierarchy5"/>
    <dgm:cxn modelId="{F58A0127-C34C-40C6-9D43-AA72C5C14D59}" type="presParOf" srcId="{9185E645-B542-AB49-94AE-18B8533AFCE9}" destId="{C3A04AEB-DBF7-B74F-9FF7-8F42C159B69C}" srcOrd="0" destOrd="0" presId="urn:microsoft.com/office/officeart/2005/8/layout/hierarchy5"/>
    <dgm:cxn modelId="{E141A21F-A409-461E-B3BC-A07C90D9BD32}" type="presParOf" srcId="{C3A04AEB-DBF7-B74F-9FF7-8F42C159B69C}" destId="{E4360314-042B-324D-9627-A8F62822738A}" srcOrd="0" destOrd="0" presId="urn:microsoft.com/office/officeart/2005/8/layout/hierarchy5"/>
    <dgm:cxn modelId="{03C9AD0C-0CA2-4A0E-8188-2942A5086679}" type="presParOf" srcId="{9185E645-B542-AB49-94AE-18B8533AFCE9}" destId="{0748C524-1D61-0740-A9CA-AD49017E5C56}" srcOrd="1" destOrd="0" presId="urn:microsoft.com/office/officeart/2005/8/layout/hierarchy5"/>
    <dgm:cxn modelId="{C1AEA822-A92B-47A3-AAAA-8D6B6A40856F}" type="presParOf" srcId="{0748C524-1D61-0740-A9CA-AD49017E5C56}" destId="{E6DC5BBE-5213-BA44-A725-8F05F52A5D1D}" srcOrd="0" destOrd="0" presId="urn:microsoft.com/office/officeart/2005/8/layout/hierarchy5"/>
    <dgm:cxn modelId="{2C673E1F-FCF2-4DA5-86F9-EB959C492A74}" type="presParOf" srcId="{0748C524-1D61-0740-A9CA-AD49017E5C56}" destId="{C46207B0-C5A8-4445-A19E-DB52218066C0}" srcOrd="1" destOrd="0" presId="urn:microsoft.com/office/officeart/2005/8/layout/hierarchy5"/>
    <dgm:cxn modelId="{29E57162-2E61-4BBB-B1D6-E4B52A795AB3}" type="presParOf" srcId="{E2B93C95-5D0C-9D4C-9D36-6CBCCEFDEBF2}" destId="{1A111D49-F18B-B344-B8AD-9D4402E7D52E}" srcOrd="1" destOrd="0" presId="urn:microsoft.com/office/officeart/2005/8/layout/hierarchy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5">
  <dgm:title val=""/>
  <dgm:desc val=""/>
  <dgm:catLst>
    <dgm:cat type="hierarchy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</dgm:ptLst>
      <dgm:cxnLst>
        <dgm:cxn modelId="7" srcId="0" destId="1" srcOrd="0" destOrd="0"/>
        <dgm:cxn modelId="8" srcId="1" destId="2" srcOrd="0" destOrd="0"/>
        <dgm:cxn modelId="9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10" srcId="0" destId="4" srcOrd="1" destOrd="0"/>
        <dgm:cxn modelId="11" srcId="0" destId="5" srcOrd="2" destOrd="0"/>
        <dgm:cxn modelId="12" srcId="0" destId="6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3"/>
      </dgm:ptLst>
      <dgm:cxnLst>
        <dgm:cxn modelId="4" srcId="0" destId="1" srcOrd="0" destOrd="0"/>
        <dgm:cxn modelId="13" srcId="1" destId="11" srcOrd="0" destOrd="0"/>
        <dgm:cxn modelId="14" srcId="1" destId="12" srcOrd="1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  <dgm:pt modelId="4"/>
        <dgm:pt modelId="5"/>
        <dgm:pt modelId="6"/>
        <dgm:pt modelId="7"/>
      </dgm:ptLst>
      <dgm:cxnLst>
        <dgm:cxn modelId="8" srcId="0" destId="1" srcOrd="0" destOrd="0"/>
        <dgm:cxn modelId="9" srcId="1" destId="2" srcOrd="0" destOrd="0"/>
        <dgm:cxn modelId="10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  <dgm:cxn modelId="11" srcId="0" destId="4" srcOrd="1" destOrd="0"/>
        <dgm:cxn modelId="12" srcId="0" destId="5" srcOrd="2" destOrd="0"/>
        <dgm:cxn modelId="13" srcId="0" destId="6" srcOrd="3" destOrd="0"/>
        <dgm:cxn modelId="14" srcId="0" destId="7" srcOrd="4" destOrd="0"/>
      </dgm:cxnLst>
      <dgm:bg/>
      <dgm:whole/>
    </dgm:dataModel>
  </dgm:clrData>
  <dgm:layoutNode name="mainComposite">
    <dgm:varLst>
      <dgm:chPref val="1"/>
      <dgm:dir/>
      <dgm:animOne val="branch"/>
      <dgm:animLvl val="lvl"/>
      <dgm:resizeHandles val="exact"/>
    </dgm:varLst>
    <dgm:alg type="composite"/>
    <dgm:presOf/>
    <dgm:shape xmlns:r="http://schemas.openxmlformats.org/officeDocument/2006/relationships" r:blip="">
      <dgm:adjLst/>
    </dgm:shape>
    <dgm:choose name="Name0">
      <dgm:if name="Name1" axis="ch" ptType="node" func="cnt" op="gte" val="2">
        <dgm:choose name="Name2">
          <dgm:if name="Name3" func="var" arg="dir" op="equ" val="norm">
            <dgm:constrLst>
              <dgm:constr type="l" for="ch" forName="hierFlow"/>
              <dgm:constr type="t" for="ch" forName="hierFlow" refType="h" fact="0.3"/>
              <dgm:constr type="r" for="ch" forName="hierFlow" refType="w" fact="0.98"/>
              <dgm:constr type="b" for="ch" forName="hierFlow" refType="h" fact="0.96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h" for="des" forName="level1Shape" refType="h"/>
              <dgm:constr type="w" for="des" forName="level1Shape" refType="h" refFor="des" refForName="level1Shape" fact="2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w" refFor="des" refForName="level1Shape" op="equ" fact="0.4"/>
              <dgm:constr type="sibSp" for="des" forName="hierChild1" refType="h" refFor="des" refForName="level1Shape" op="equ" fact="0.15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w" refFor="des" refForName="level1Shape" op="equ"/>
              <dgm:constr type="userB" for="des" refType="sp" refFor="des" op="equ"/>
              <dgm:constr type="w" for="des" forName="firstBuf" refType="w" refFor="des" refForName="level1Shape" fact="0.1"/>
            </dgm:constrLst>
          </dgm:if>
          <dgm:else name="Name4">
            <dgm:constrLst>
              <dgm:constr type="l" for="ch" forName="hierFlow" refType="w" fact="0.02"/>
              <dgm:constr type="t" for="ch" forName="hierFlow" refType="h" fact="0.3"/>
              <dgm:constr type="r" for="ch" forName="hierFlow" refType="w"/>
              <dgm:constr type="b" for="ch" forName="hierFlow" refType="h" fact="0.96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h" for="des" forName="level1Shape" refType="h"/>
              <dgm:constr type="w" for="des" forName="level1Shape" refType="h" refFor="des" refForName="level1Shape" fact="2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w" refFor="des" refForName="level1Shape" op="equ" fact="0.4"/>
              <dgm:constr type="sibSp" for="des" forName="hierChild1" refType="h" refFor="des" refForName="level1Shape" op="equ" fact="0.15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w" refFor="des" refForName="level1Shape" op="equ"/>
              <dgm:constr type="userB" for="des" refType="sp" refFor="des" op="equ"/>
              <dgm:constr type="w" for="des" forName="firstBuf" refType="w" refFor="des" refForName="level1Shape" fact="0.1"/>
            </dgm:constrLst>
          </dgm:else>
        </dgm:choose>
      </dgm:if>
      <dgm:else name="Name5">
        <dgm:constrLst>
          <dgm:constr type="l" for="ch" forName="hierFlow"/>
          <dgm:constr type="t" for="ch" forName="hierFlow"/>
          <dgm:constr type="r" for="ch" forName="hierFlow" refType="w"/>
          <dgm:constr type="b" for="ch" forName="hierFlow" refType="h"/>
          <dgm:constr type="l" for="ch" forName="bgShapesFlow"/>
          <dgm:constr type="t" for="ch" forName="bgShapesFlow"/>
          <dgm:constr type="r" for="ch" forName="bgShapesFlow" refType="w"/>
          <dgm:constr type="b" for="ch" forName="bgShapesFlow" refType="h"/>
          <dgm:constr type="h" for="des" forName="level1Shape" refType="h"/>
          <dgm:constr type="w" for="des" forName="level1Shape" refType="h" refFor="des" refForName="level1Shape" fact="2"/>
          <dgm:constr type="w" for="des" forName="level2Shape" refType="w" refFor="des" refForName="level1Shape" op="equ"/>
          <dgm:constr type="h" for="des" forName="level2Shape" refType="h" refFor="des" refForName="level1Shape" op="equ"/>
          <dgm:constr type="sp" for="des" refType="w" refFor="des" refForName="level1Shape" op="equ" fact="0.4"/>
          <dgm:constr type="sibSp" for="des" forName="hierChild1" refType="h" refFor="des" refForName="level1Shape" op="equ" fact="0.15"/>
          <dgm:constr type="sibSp" for="des" forName="hierChild2" refType="sibSp" refFor="des" refForName="hierChild1" op="equ"/>
          <dgm:constr type="sibSp" for="des" forName="hierChild3" refType="sibSp" refFor="des" refForName="hierChild1" op="equ"/>
          <dgm:constr type="userA" for="des" refType="w" refFor="des" refForName="level1Shape" op="equ"/>
          <dgm:constr type="userB" for="des" refType="sp" refFor="des" op="equ"/>
          <dgm:constr type="w" for="des" forName="firstBuf" refType="w" refFor="des" refForName="level1Shape" fact="0.1"/>
        </dgm:constrLst>
      </dgm:else>
    </dgm:choose>
    <dgm:ruleLst/>
    <dgm:layoutNode name="hierFlow">
      <dgm:choose name="Name6">
        <dgm:if name="Name7" func="var" arg="dir" op="equ" val="norm">
          <dgm:alg type="lin">
            <dgm:param type="linDir" val="fromL"/>
            <dgm:param type="nodeVertAlign" val="mid"/>
            <dgm:param type="vertAlign" val="mid"/>
            <dgm:param type="nodeHorzAlign" val="l"/>
            <dgm:param type="horzAlign" val="l"/>
            <dgm:param type="fallback" val="2D"/>
          </dgm:alg>
        </dgm:if>
        <dgm:else name="Name8">
          <dgm:alg type="lin">
            <dgm:param type="linDir" val="fromR"/>
            <dgm:param type="nodeVertAlign" val="mid"/>
            <dgm:param type="vertAlign" val="mid"/>
            <dgm:param type="nodeHorzAlign" val="r"/>
            <dgm:param type="horzAlign" val="r"/>
            <dgm:param type="fallback" val="2D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primFontSz" for="des" ptType="node" op="equ" val="65"/>
        <dgm:constr type="primFontSz" for="des" forName="connTx" op="equ" val="55"/>
        <dgm:constr type="primFontSz" for="des" forName="connTx" refType="primFontSz" refFor="des" refPtType="node" op="lte" fact="0.8"/>
      </dgm:constrLst>
      <dgm:ruleLst/>
      <dgm:choose name="Name9">
        <dgm:if name="Name10" axis="ch" ptType="node" func="cnt" op="gte" val="2">
          <dgm:layoutNode name="firstBuf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1"/>
      </dgm:choose>
      <dgm:layoutNode name="hierChild1">
        <dgm:varLst>
          <dgm:chPref val="1"/>
          <dgm:animOne val="branch"/>
          <dgm:animLvl val="lvl"/>
        </dgm:varLst>
        <dgm:choose name="Name12">
          <dgm:if name="Name13" func="var" arg="dir" op="equ" val="norm">
            <dgm:alg type="hierChild">
              <dgm:param type="linDir" val="fromT"/>
              <dgm:param type="chAlign" val="l"/>
            </dgm:alg>
          </dgm:if>
          <dgm:else name="Name14">
            <dgm:alg type="hierChild">
              <dgm:param type="linDir" val="fromT"/>
              <dgm:param type="ch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forEach name="Name15" axis="ch" cnt="3">
          <dgm:forEach name="Name16" axis="self" ptType="node">
            <dgm:layoutNode name="Name17">
              <dgm:choose name="Name18">
                <dgm:if name="Name19" func="var" arg="dir" op="equ" val="norm">
                  <dgm:alg type="hierRoot">
                    <dgm:param type="hierAlign" val="lCtrCh"/>
                  </dgm:alg>
                </dgm:if>
                <dgm:else name="Name20">
                  <dgm:alg type="hierRoot">
                    <dgm:param type="hierAlign" val="rCtrCh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constrLst/>
              <dgm:ruleLst/>
              <dgm:layoutNode name="level1Shape" styleLbl="node0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tMarg" refType="primFontSz" fact="0.05"/>
                  <dgm:constr type="bMarg" refType="primFontSz" fact="0.05"/>
                  <dgm:constr type="lMarg" refType="primFontSz" fact="0.05"/>
                  <dgm:constr type="rMarg" refType="primFontSz" fact="0.05"/>
                </dgm:constrLst>
                <dgm:ruleLst>
                  <dgm:rule type="primFontSz" val="5" fact="NaN" max="NaN"/>
                </dgm:ruleLst>
              </dgm:layoutNode>
              <dgm:layoutNode name="hierChild2">
                <dgm:choose name="Name21">
                  <dgm:if name="Name22" func="var" arg="dir" op="equ" val="norm">
                    <dgm:alg type="hierChild">
                      <dgm:param type="linDir" val="fromT"/>
                      <dgm:param type="chAlign" val="l"/>
                    </dgm:alg>
                  </dgm:if>
                  <dgm:else name="Name23">
                    <dgm:alg type="hierChild">
                      <dgm:param type="linDir" val="fromT"/>
                      <dgm:param type="ch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  <dgm:forEach name="repeat" axis="ch">
                  <dgm:forEach name="Name24" axis="self" ptType="parTrans" cnt="1">
                    <dgm:layoutNode name="Name25">
                      <dgm:choose name="Name26">
                        <dgm:if name="Name27" func="var" arg="dir" op="equ" val="norm">
                          <dgm:alg type="conn">
                            <dgm:param type="dim" val="1D"/>
                            <dgm:param type="begPts" val="midR"/>
                            <dgm:param type="endPts" val="midL"/>
                            <dgm:param type="endSty" val="noArr"/>
                          </dgm:alg>
                        </dgm:if>
                        <dgm:else name="Name28">
                          <dgm:alg type="conn">
                            <dgm:param type="dim" val="1D"/>
                            <dgm:param type="begPts" val="midL"/>
                            <dgm:param type="endPts" val="midR"/>
                            <dgm:param type="endSty" val="noArr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 axis="self"/>
                      <dgm:constrLst>
                        <dgm:constr type="w" val="1"/>
                        <dgm:constr type="h" val="5"/>
                        <dgm:constr type="connDist"/>
                        <dgm:constr type="begPad"/>
                        <dgm:constr type="endPad"/>
                        <dgm:constr type="userA" for="ch" refType="connDist"/>
                      </dgm:constrLst>
                      <dgm:ruleLst/>
                      <dgm:layoutNode name="connTx">
                        <dgm:alg type="tx">
                          <dgm:param type="autoTxRot" val="grav"/>
                        </dgm:alg>
                        <dgm:shape xmlns:r="http://schemas.openxmlformats.org/officeDocument/2006/relationships" type="rect" r:blip="" hideGeom="1">
                          <dgm:adjLst/>
                        </dgm:shape>
                        <dgm:presOf axis="self"/>
                        <dgm:constrLst>
                          <dgm:constr type="userA"/>
                          <dgm:constr type="w" refType="userA" fact="0.05"/>
                          <dgm:constr type="h" refType="userA" fact="0.05"/>
                          <dgm:constr type="lMarg" val="1"/>
                          <dgm:constr type="rMarg" val="1"/>
                          <dgm:constr type="tMarg"/>
                          <dgm:constr type="bMarg"/>
                        </dgm:constrLst>
                        <dgm:ruleLst>
                          <dgm:rule type="h" val="NaN" fact="0.25" max="NaN"/>
                          <dgm:rule type="w" val="NaN" fact="0.8" max="NaN"/>
                          <dgm:rule type="primFontSz" val="5" fact="NaN" max="NaN"/>
                        </dgm:ruleLst>
                      </dgm:layoutNode>
                    </dgm:layoutNode>
                  </dgm:forEach>
                  <dgm:forEach name="Name29" axis="self" ptType="node">
                    <dgm:layoutNode name="Name30">
                      <dgm:choose name="Name31">
                        <dgm:if name="Name32" func="var" arg="dir" op="equ" val="norm">
                          <dgm:alg type="hierRoot">
                            <dgm:param type="hierAlign" val="lCtrCh"/>
                          </dgm:alg>
                        </dgm:if>
                        <dgm:else name="Name33">
                          <dgm:alg type="hierRoot">
                            <dgm:param type="hierAlign" val="rCtrCh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/>
                      <dgm:layoutNode name="level2Shape">
                        <dgm:alg type="tx"/>
                        <dgm:shape xmlns:r="http://schemas.openxmlformats.org/officeDocument/2006/relationships" type="roundRect" r:blip="">
                          <dgm:adjLst>
                            <dgm:adj idx="1" val="0.1"/>
                          </dgm:adjLst>
                        </dgm:shape>
                        <dgm:presOf axis="self"/>
                        <dgm:constrLst>
                          <dgm:constr type="tMarg" refType="primFontSz" fact="0.05"/>
                          <dgm:constr type="bMarg" refType="primFontSz" fact="0.05"/>
                          <dgm:constr type="lMarg" refType="primFontSz" fact="0.05"/>
                          <dgm:constr type="rMarg" refType="primFontSz" fact="0.05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hierChild3">
                        <dgm:choose name="Name34">
                          <dgm:if name="Name35" func="var" arg="dir" op="equ" val="norm">
                            <dgm:alg type="hierChild">
                              <dgm:param type="linDir" val="fromT"/>
                              <dgm:param type="chAlign" val="l"/>
                            </dgm:alg>
                          </dgm:if>
                          <dgm:else name="Name36">
                            <dgm:alg type="hierChild">
                              <dgm:param type="linDir" val="fromT"/>
                              <dgm:param type="chAlign" val="r"/>
                            </dgm:alg>
                          </dgm:else>
                        </dgm:choose>
                        <dgm:shape xmlns:r="http://schemas.openxmlformats.org/officeDocument/2006/relationships" r:blip="">
                          <dgm:adjLst/>
                        </dgm:shape>
                        <dgm:presOf/>
                        <dgm:constrLst/>
                        <dgm:ruleLst/>
                        <dgm:forEach name="Name37" ref="repeat"/>
                      </dgm:layoutNode>
                    </dgm:layoutNode>
                  </dgm:forEach>
                </dgm:forEach>
              </dgm:layoutNode>
            </dgm:layoutNode>
          </dgm:forEach>
        </dgm:forEach>
      </dgm:layoutNode>
    </dgm:layoutNode>
    <dgm:layoutNode name="bgShapesFlow">
      <dgm:choose name="Name38">
        <dgm:if name="Name39" func="var" arg="dir" op="equ" val="norm">
          <dgm:alg type="lin">
            <dgm:param type="linDir" val="fromL"/>
            <dgm:param type="nodeVertAlign" val="mid"/>
            <dgm:param type="vertAlign" val="mid"/>
            <dgm:param type="nodeHorzAlign" val="l"/>
            <dgm:param type="horzAlign" val="l"/>
          </dgm:alg>
        </dgm:if>
        <dgm:else name="Name40">
          <dgm:alg type="lin">
            <dgm:param type="linDir" val="fromR"/>
            <dgm:param type="nodeVertAlign" val="mid"/>
            <dgm:param type="vertAlign" val="mid"/>
            <dgm:param type="nodeHorzAlign" val="r"/>
            <dgm:param type="horzAlign" val="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rectComp" refType="w"/>
        <dgm:constr type="h" for="ch" forName="rectComp" refType="h"/>
        <dgm:constr type="h" for="des" forName="bgRect" refType="h"/>
        <dgm:constr type="primFontSz" for="des" forName="bgRectTx" op="equ" val="65"/>
      </dgm:constrLst>
      <dgm:ruleLst/>
      <dgm:forEach name="Name41" axis="ch" ptType="node" st="2">
        <dgm:layoutNode name="rectComp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userA"/>
            <dgm:constr type="l" for="ch" forName="bgRect"/>
            <dgm:constr type="t" for="ch" forName="bgRect"/>
            <dgm:constr type="w" for="ch" forName="bgRect" refType="userA" fact="1.2"/>
            <dgm:constr type="l" for="ch" forName="bgRectTx"/>
            <dgm:constr type="t" for="ch" forName="bgRectTx"/>
            <dgm:constr type="h" for="ch" forName="bgRectTx" refType="h" refFor="ch" refForName="bgRect" fact="0.3"/>
            <dgm:constr type="w" for="ch" forName="bgRectTx" refType="w" refFor="ch" refForName="bgRect" op="equ"/>
          </dgm:constrLst>
          <dgm:ruleLst/>
          <dgm:layoutNode name="bgRect" styleLbl="bgShp">
            <dgm:alg type="sp"/>
            <dgm:shape xmlns:r="http://schemas.openxmlformats.org/officeDocument/2006/relationships" type="roundRect" r:blip="" zOrderOff="-999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bgRectTx" styleLbl="bgShp">
            <dgm:varLst>
              <dgm:bulletEnabled val="1"/>
            </dgm:varLst>
            <dgm:alg type="tx"/>
            <dgm:shape xmlns:r="http://schemas.openxmlformats.org/officeDocument/2006/relationships" type="rect" r:blip="" zOrderOff="-999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</dgm:layoutNode>
        <dgm:choose name="Name42">
          <dgm:if name="Name43" axis="self" ptType="node" func="revPos" op="gte" val="2">
            <dgm:layoutNode name="spComp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userA"/>
                <dgm:constr type="userB"/>
                <dgm:constr type="l" for="ch" forName="hSp"/>
                <dgm:constr type="t" for="ch" forName="hSp"/>
                <dgm:constr type="w" for="ch" forName="hSp" refType="userB"/>
                <dgm:constr type="wOff" for="ch" forName="hSp" refType="userA" fact="-0.2"/>
              </dgm:constrLst>
              <dgm:ruleLst/>
              <dgm:layoutNode name="hSp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44"/>
        </dgm:choos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79B3357-D598-4A28-926B-1827431CEBD7}" type="datetimeFigureOut">
              <a:rPr lang="tr-TR" smtClean="0"/>
              <a:t>31.12.2019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3223FF-2BAE-4D9E-AE63-C755A86A30D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361661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1" name="Google Shape;9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tr-TR" b="1"/>
              <a:t>Merhabalar, saygı değer hocalarım – sevgili meslektaşlarım hepiniz hoşgelidiniz. 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b="1"/>
          </a:p>
          <a:p>
            <a:pPr marL="0" marR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tr-TR" b="1"/>
              <a:t>Öncelikle bu özel organizasyonda çalışmamızı sunma fırsatı veren organizasyon komitesine teşekkür ediyorum. 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b="1"/>
          </a:p>
          <a:p>
            <a:pPr marL="0" marR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tr-TR" b="1"/>
              <a:t>Bugün sizlere ………………………………. sunacağım</a:t>
            </a:r>
            <a:endParaRPr/>
          </a:p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 sz="1200"/>
          </a:p>
        </p:txBody>
      </p:sp>
      <p:sp>
        <p:nvSpPr>
          <p:cNvPr id="92" name="Google Shape;92;p1:notes"/>
          <p:cNvSpPr txBox="1">
            <a:spLocks noGrp="1"/>
          </p:cNvSpPr>
          <p:nvPr>
            <p:ph type="sldNum" idx="12"/>
          </p:nvPr>
        </p:nvSpPr>
        <p:spPr>
          <a:xfrm>
            <a:off x="3861048" y="8748464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1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6896697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96" name="Google Shape;196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7" name="Google Shape;197;p11:notes"/>
          <p:cNvSpPr txBox="1">
            <a:spLocks noGrp="1"/>
          </p:cNvSpPr>
          <p:nvPr>
            <p:ph type="sldNum" idx="12"/>
          </p:nvPr>
        </p:nvSpPr>
        <p:spPr>
          <a:xfrm>
            <a:off x="3861048" y="8748464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22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0984186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6" name="Google Shape;206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02310121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19" name="Google Shape;219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0;p13:notes"/>
          <p:cNvSpPr txBox="1">
            <a:spLocks noGrp="1"/>
          </p:cNvSpPr>
          <p:nvPr>
            <p:ph type="sldNum" idx="12"/>
          </p:nvPr>
        </p:nvSpPr>
        <p:spPr>
          <a:xfrm>
            <a:off x="3861048" y="8748464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24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8728473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9" name="Google Shape;229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69047730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8" name="Google Shape;238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34486348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4" name="Google Shape;244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44183640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p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4" name="Google Shape;254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24415342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62" name="Google Shape;262;p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3" name="Google Shape;263;p18:notes"/>
          <p:cNvSpPr txBox="1">
            <a:spLocks noGrp="1"/>
          </p:cNvSpPr>
          <p:nvPr>
            <p:ph type="sldNum" idx="12"/>
          </p:nvPr>
        </p:nvSpPr>
        <p:spPr>
          <a:xfrm>
            <a:off x="3861048" y="8748464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29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9139980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1" name="Google Shape;281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27422277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0" name="Google Shape;290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9722364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0" name="Google Shape;110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11;p3:notes"/>
          <p:cNvSpPr txBox="1">
            <a:spLocks noGrp="1"/>
          </p:cNvSpPr>
          <p:nvPr>
            <p:ph type="sldNum" idx="12"/>
          </p:nvPr>
        </p:nvSpPr>
        <p:spPr>
          <a:xfrm>
            <a:off x="3861048" y="8748464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14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7857939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3" name="Google Shape;123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b="1" i="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" name="Google Shape;124;p4:notes"/>
          <p:cNvSpPr txBox="1">
            <a:spLocks noGrp="1"/>
          </p:cNvSpPr>
          <p:nvPr>
            <p:ph type="sldNum" idx="12"/>
          </p:nvPr>
        </p:nvSpPr>
        <p:spPr>
          <a:xfrm>
            <a:off x="3861048" y="8748464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15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22372259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4" name="Google Shape;134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sz="1200" b="1"/>
          </a:p>
        </p:txBody>
      </p:sp>
      <p:sp>
        <p:nvSpPr>
          <p:cNvPr id="135" name="Google Shape;135;p5:notes"/>
          <p:cNvSpPr txBox="1">
            <a:spLocks noGrp="1"/>
          </p:cNvSpPr>
          <p:nvPr>
            <p:ph type="sldNum" idx="12"/>
          </p:nvPr>
        </p:nvSpPr>
        <p:spPr>
          <a:xfrm>
            <a:off x="3861048" y="8748464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16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0791635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4" name="Google Shape;144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56513133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3" name="Google Shape;153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4" name="Google Shape;154;p7:notes"/>
          <p:cNvSpPr txBox="1">
            <a:spLocks noGrp="1"/>
          </p:cNvSpPr>
          <p:nvPr>
            <p:ph type="sldNum" idx="12"/>
          </p:nvPr>
        </p:nvSpPr>
        <p:spPr>
          <a:xfrm>
            <a:off x="3861048" y="8748464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18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80588563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4" name="Google Shape;164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49873524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6" name="Google Shape;176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7" name="Google Shape;177;p9:notes"/>
          <p:cNvSpPr txBox="1">
            <a:spLocks noGrp="1"/>
          </p:cNvSpPr>
          <p:nvPr>
            <p:ph type="sldNum" idx="12"/>
          </p:nvPr>
        </p:nvSpPr>
        <p:spPr>
          <a:xfrm>
            <a:off x="3861048" y="8748464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20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07405762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6" name="Google Shape;186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1277380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CF561E-C011-48CB-88BC-3EA307C67103}" type="datetimeFigureOut">
              <a:rPr lang="tr-TR" smtClean="0"/>
              <a:t>31.12.2019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38B4A-6F57-4BDB-9CC7-60CA1F90DE8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715311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CF561E-C011-48CB-88BC-3EA307C67103}" type="datetimeFigureOut">
              <a:rPr lang="tr-TR" smtClean="0"/>
              <a:t>31.12.2019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38B4A-6F57-4BDB-9CC7-60CA1F90DE8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300116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CF561E-C011-48CB-88BC-3EA307C67103}" type="datetimeFigureOut">
              <a:rPr lang="tr-TR" smtClean="0"/>
              <a:t>31.12.2019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38B4A-6F57-4BDB-9CC7-60CA1F90DE8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61485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609600"/>
            <a:ext cx="103632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526366-9F0C-4F87-8B17-C9B87051263D}" type="slidenum">
              <a:rPr lang="en-US" altLang="tr-TR"/>
              <a:pPr>
                <a:defRPr/>
              </a:pPr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1370480802"/>
      </p:ext>
    </p:extLst>
  </p:cSld>
  <p:clrMapOvr>
    <a:masterClrMapping/>
  </p:clrMapOvr>
  <p:transition advClick="0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CF561E-C011-48CB-88BC-3EA307C67103}" type="datetimeFigureOut">
              <a:rPr lang="tr-TR" smtClean="0"/>
              <a:t>31.12.2019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38B4A-6F57-4BDB-9CC7-60CA1F90DE8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577182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CF561E-C011-48CB-88BC-3EA307C67103}" type="datetimeFigureOut">
              <a:rPr lang="tr-TR" smtClean="0"/>
              <a:t>31.12.2019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38B4A-6F57-4BDB-9CC7-60CA1F90DE8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495134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CF561E-C011-48CB-88BC-3EA307C67103}" type="datetimeFigureOut">
              <a:rPr lang="tr-TR" smtClean="0"/>
              <a:t>31.12.2019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38B4A-6F57-4BDB-9CC7-60CA1F90DE8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880396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CF561E-C011-48CB-88BC-3EA307C67103}" type="datetimeFigureOut">
              <a:rPr lang="tr-TR" smtClean="0"/>
              <a:t>31.12.2019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38B4A-6F57-4BDB-9CC7-60CA1F90DE8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550181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CF561E-C011-48CB-88BC-3EA307C67103}" type="datetimeFigureOut">
              <a:rPr lang="tr-TR" smtClean="0"/>
              <a:t>31.12.2019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38B4A-6F57-4BDB-9CC7-60CA1F90DE8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568858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CF561E-C011-48CB-88BC-3EA307C67103}" type="datetimeFigureOut">
              <a:rPr lang="tr-TR" smtClean="0"/>
              <a:t>31.12.2019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38B4A-6F57-4BDB-9CC7-60CA1F90DE8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464477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CF561E-C011-48CB-88BC-3EA307C67103}" type="datetimeFigureOut">
              <a:rPr lang="tr-TR" smtClean="0"/>
              <a:t>31.12.2019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38B4A-6F57-4BDB-9CC7-60CA1F90DE8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963682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CF561E-C011-48CB-88BC-3EA307C67103}" type="datetimeFigureOut">
              <a:rPr lang="tr-TR" smtClean="0"/>
              <a:t>31.12.2019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38B4A-6F57-4BDB-9CC7-60CA1F90DE8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82666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CF561E-C011-48CB-88BC-3EA307C67103}" type="datetimeFigureOut">
              <a:rPr lang="tr-TR" smtClean="0"/>
              <a:t>31.12.2019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838B4A-6F57-4BDB-9CC7-60CA1F90DE8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027332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ov"/><Relationship Id="rId1" Type="http://schemas.microsoft.com/office/2007/relationships/media" Target="../media/media2.mov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9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31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wmf"/><Relationship Id="rId2" Type="http://schemas.openxmlformats.org/officeDocument/2006/relationships/image" Target="../media/image32.wmf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4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4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emf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emf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emf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emf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emf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emf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emf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emf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emf"/><Relationship Id="rId2" Type="http://schemas.openxmlformats.org/officeDocument/2006/relationships/image" Target="../media/image46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8.emf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emf"/><Relationship Id="rId2" Type="http://schemas.openxmlformats.org/officeDocument/2006/relationships/image" Target="../media/image49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1.emf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emf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emf"/><Relationship Id="rId2" Type="http://schemas.openxmlformats.org/officeDocument/2006/relationships/image" Target="../media/image53.emf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emf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emf"/><Relationship Id="rId2" Type="http://schemas.openxmlformats.org/officeDocument/2006/relationships/image" Target="../media/image56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9.emf"/><Relationship Id="rId4" Type="http://schemas.openxmlformats.org/officeDocument/2006/relationships/image" Target="../media/image58.emf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emf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emf"/><Relationship Id="rId2" Type="http://schemas.openxmlformats.org/officeDocument/2006/relationships/image" Target="../media/image61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3.emf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6.png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ov"/><Relationship Id="rId1" Type="http://schemas.microsoft.com/office/2007/relationships/media" Target="../media/media1.mov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3"/>
          <p:cNvSpPr txBox="1">
            <a:spLocks noGrp="1"/>
          </p:cNvSpPr>
          <p:nvPr>
            <p:ph type="ctrTitle"/>
          </p:nvPr>
        </p:nvSpPr>
        <p:spPr>
          <a:xfrm>
            <a:off x="284450" y="880155"/>
            <a:ext cx="8640960" cy="11430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t" anchorCtr="0">
            <a:noAutofit/>
          </a:bodyPr>
          <a:lstStyle/>
          <a:p>
            <a:pPr algn="l">
              <a:spcBef>
                <a:spcPts val="0"/>
              </a:spcBef>
            </a:pPr>
            <a:r>
              <a:rPr lang="tr-TR" sz="4400" b="1" dirty="0">
                <a:solidFill>
                  <a:srgbClr val="FF0000"/>
                </a:solidFill>
              </a:rPr>
              <a:t>OLGULAR İLE…</a:t>
            </a:r>
            <a:r>
              <a:rPr lang="tr-TR" sz="3600" b="1" dirty="0">
                <a:solidFill>
                  <a:srgbClr val="FF0000"/>
                </a:solidFill>
              </a:rPr>
              <a:t/>
            </a:r>
            <a:br>
              <a:rPr lang="tr-TR" sz="3600" b="1" dirty="0">
                <a:solidFill>
                  <a:srgbClr val="FF0000"/>
                </a:solidFill>
              </a:rPr>
            </a:br>
            <a:endParaRPr sz="3600" b="1" dirty="0">
              <a:solidFill>
                <a:srgbClr val="FF0000"/>
              </a:solidFill>
            </a:endParaRPr>
          </a:p>
        </p:txBody>
      </p:sp>
      <p:sp>
        <p:nvSpPr>
          <p:cNvPr id="95" name="Google Shape;95;p13"/>
          <p:cNvSpPr txBox="1">
            <a:spLocks noGrp="1"/>
          </p:cNvSpPr>
          <p:nvPr>
            <p:ph type="subTitle" idx="1"/>
          </p:nvPr>
        </p:nvSpPr>
        <p:spPr>
          <a:xfrm>
            <a:off x="849745" y="1904829"/>
            <a:ext cx="8368146" cy="9144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t" anchorCtr="0">
            <a:noAutofit/>
          </a:bodyPr>
          <a:lstStyle/>
          <a:p>
            <a:pPr algn="l">
              <a:spcBef>
                <a:spcPts val="0"/>
              </a:spcBef>
              <a:buSzPts val="1200"/>
            </a:pPr>
            <a:r>
              <a:rPr lang="tr-TR" sz="2000" dirty="0"/>
              <a:t>Murat </a:t>
            </a:r>
            <a:r>
              <a:rPr lang="tr-TR" sz="2000" dirty="0" smtClean="0"/>
              <a:t>Karateke, </a:t>
            </a:r>
            <a:r>
              <a:rPr lang="tr-TR" sz="2000" dirty="0" err="1"/>
              <a:t>Elvina</a:t>
            </a:r>
            <a:r>
              <a:rPr lang="tr-TR" sz="2000" dirty="0"/>
              <a:t> </a:t>
            </a:r>
            <a:r>
              <a:rPr lang="tr-TR" sz="2000" dirty="0" err="1" smtClean="0"/>
              <a:t>Almuradova</a:t>
            </a:r>
            <a:r>
              <a:rPr lang="tr-TR" sz="2000" dirty="0" smtClean="0"/>
              <a:t>, </a:t>
            </a:r>
            <a:r>
              <a:rPr lang="tr-TR" sz="2000" dirty="0"/>
              <a:t>Bülent </a:t>
            </a:r>
            <a:r>
              <a:rPr lang="tr-TR" sz="2000" dirty="0" smtClean="0"/>
              <a:t>Karabulut</a:t>
            </a:r>
          </a:p>
          <a:p>
            <a:pPr algn="l">
              <a:spcBef>
                <a:spcPts val="0"/>
              </a:spcBef>
              <a:buSzPts val="1200"/>
            </a:pPr>
            <a:r>
              <a:rPr lang="tr-TR" sz="2000" dirty="0"/>
              <a:t/>
            </a:r>
            <a:br>
              <a:rPr lang="tr-TR" sz="2000" dirty="0"/>
            </a:br>
            <a:r>
              <a:rPr lang="tr-TR" sz="2000" dirty="0" smtClean="0"/>
              <a:t>Ege </a:t>
            </a:r>
            <a:r>
              <a:rPr lang="tr-TR" sz="2000" dirty="0"/>
              <a:t>Üniversitesi Tıp Fakültesi Hastanesi Tıbbi Onkoloji </a:t>
            </a:r>
            <a:r>
              <a:rPr lang="tr-TR" sz="2000" dirty="0" err="1"/>
              <a:t>Blim</a:t>
            </a:r>
            <a:r>
              <a:rPr lang="tr-TR" sz="2000" dirty="0"/>
              <a:t> Dalı, İzmir</a:t>
            </a:r>
            <a:endParaRPr sz="4000" dirty="0">
              <a:solidFill>
                <a:schemeClr val="tx1"/>
              </a:solidFill>
            </a:endParaRPr>
          </a:p>
          <a:p>
            <a:pPr algn="l">
              <a:spcBef>
                <a:spcPts val="240"/>
              </a:spcBef>
              <a:buSzPts val="1200"/>
            </a:pPr>
            <a:endParaRPr sz="2000" dirty="0"/>
          </a:p>
        </p:txBody>
      </p:sp>
      <p:sp>
        <p:nvSpPr>
          <p:cNvPr id="96" name="Google Shape;96;p13"/>
          <p:cNvSpPr txBox="1">
            <a:spLocks noGrp="1"/>
          </p:cNvSpPr>
          <p:nvPr>
            <p:ph type="sldNum" idx="12"/>
          </p:nvPr>
        </p:nvSpPr>
        <p:spPr>
          <a:xfrm>
            <a:off x="8229600" y="6477000"/>
            <a:ext cx="1905000" cy="3810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t" anchorCtr="0">
            <a:noAutofit/>
          </a:bodyPr>
          <a:lstStyle/>
          <a:p>
            <a:fld id="{00000000-1234-1234-1234-123412341234}" type="slidenum">
              <a:rPr lang="tr-TR"/>
              <a:pPr/>
              <a:t>1</a:t>
            </a:fld>
            <a:endParaRPr/>
          </a:p>
        </p:txBody>
      </p:sp>
      <p:pic>
        <p:nvPicPr>
          <p:cNvPr id="98" name="Google Shape;98;p13" descr="TÃLAY AKTAÅ ONKOLOJÄ° ile ilgili gÃ¶rsel sonucu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377382" y="270810"/>
            <a:ext cx="3423431" cy="2777189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Dikdörtgen 1"/>
          <p:cNvSpPr/>
          <p:nvPr/>
        </p:nvSpPr>
        <p:spPr>
          <a:xfrm>
            <a:off x="849745" y="3183844"/>
            <a:ext cx="10483273" cy="3064386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tr-TR" sz="3600" b="1" dirty="0" err="1" smtClean="0">
                <a:solidFill>
                  <a:schemeClr val="bg1"/>
                </a:solidFill>
              </a:rPr>
              <a:t>Peritoneal</a:t>
            </a:r>
            <a:r>
              <a:rPr lang="tr-TR" sz="3600" b="1" dirty="0" smtClean="0">
                <a:solidFill>
                  <a:schemeClr val="bg1"/>
                </a:solidFill>
              </a:rPr>
              <a:t> </a:t>
            </a:r>
            <a:r>
              <a:rPr lang="tr-TR" sz="3600" b="1" dirty="0" err="1" smtClean="0">
                <a:solidFill>
                  <a:schemeClr val="bg1"/>
                </a:solidFill>
              </a:rPr>
              <a:t>Karsinomatoz</a:t>
            </a:r>
            <a:r>
              <a:rPr lang="tr-TR" sz="3600" b="1" dirty="0" smtClean="0">
                <a:solidFill>
                  <a:schemeClr val="bg1"/>
                </a:solidFill>
              </a:rPr>
              <a:t> Tanılı Hastalarda Her Zaman Sistemik Kemoterapi ile Başlarım…</a:t>
            </a:r>
          </a:p>
          <a:p>
            <a:pPr algn="ctr"/>
            <a:endParaRPr lang="tr-TR" sz="3600" b="1" dirty="0">
              <a:solidFill>
                <a:schemeClr val="bg1"/>
              </a:solidFill>
            </a:endParaRPr>
          </a:p>
          <a:p>
            <a:pPr algn="ctr"/>
            <a:r>
              <a:rPr lang="tr-TR" sz="2800" b="1" dirty="0" err="1" smtClean="0">
                <a:solidFill>
                  <a:schemeClr val="bg1"/>
                </a:solidFill>
              </a:rPr>
              <a:t>Peritoneal</a:t>
            </a:r>
            <a:r>
              <a:rPr lang="tr-TR" sz="2800" b="1" dirty="0" smtClean="0">
                <a:solidFill>
                  <a:schemeClr val="bg1"/>
                </a:solidFill>
              </a:rPr>
              <a:t> </a:t>
            </a:r>
            <a:r>
              <a:rPr lang="tr-TR" sz="2800" b="1" dirty="0" err="1" smtClean="0">
                <a:solidFill>
                  <a:schemeClr val="bg1"/>
                </a:solidFill>
              </a:rPr>
              <a:t>Karsinomatozis</a:t>
            </a:r>
            <a:r>
              <a:rPr lang="tr-TR" sz="2800" b="1" dirty="0" smtClean="0">
                <a:solidFill>
                  <a:schemeClr val="bg1"/>
                </a:solidFill>
              </a:rPr>
              <a:t> ve HIPEC Kursu, 23 Kasım 2019, İstanbul</a:t>
            </a:r>
            <a:endParaRPr lang="tr-TR" sz="2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28426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AEEA478-A1DD-47BD-B689-955846442D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8773" y="472612"/>
            <a:ext cx="4376791" cy="1582220"/>
          </a:xfrm>
        </p:spPr>
        <p:txBody>
          <a:bodyPr anchor="b">
            <a:normAutofit fontScale="90000"/>
          </a:bodyPr>
          <a:lstStyle/>
          <a:p>
            <a:pPr lvl="0">
              <a:spcBef>
                <a:spcPts val="1000"/>
              </a:spcBef>
            </a:pPr>
            <a:r>
              <a:rPr lang="tr-TR" sz="28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TEDAVİ</a:t>
            </a:r>
            <a:r>
              <a:rPr lang="tr-TR" sz="2500" dirty="0"/>
              <a:t>: </a:t>
            </a:r>
            <a:r>
              <a:rPr lang="tr-TR" sz="2500" dirty="0">
                <a:latin typeface="Calibri" panose="020F0502020204030204"/>
                <a:ea typeface="+mn-ea"/>
                <a:cs typeface="+mn-cs"/>
              </a:rPr>
              <a:t>6 kür FOLFOX +ALTUZAN—KISMİ REGRESYON—6 KÜR DAHA FOLFOX + ALTUZAN </a:t>
            </a:r>
            <a:br>
              <a:rPr lang="tr-TR" sz="2500" dirty="0">
                <a:latin typeface="Calibri" panose="020F0502020204030204"/>
                <a:ea typeface="+mn-ea"/>
                <a:cs typeface="+mn-cs"/>
              </a:rPr>
            </a:br>
            <a:endParaRPr lang="tr-TR" sz="25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77150CF9-CBBD-479F-A1D5-A559597899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8773" y="2157574"/>
            <a:ext cx="3955551" cy="406034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1600" dirty="0"/>
              <a:t>PET/BT:</a:t>
            </a:r>
            <a:br>
              <a:rPr lang="tr-TR" sz="1600" dirty="0"/>
            </a:br>
            <a:r>
              <a:rPr lang="tr-TR" sz="1600" dirty="0"/>
              <a:t>- Önceki tetkikte bilinen hipermetabolik primer malignite ile uyumlu lezyon bölgesinde rektosigmoid kolonda metabolik aktivite diğer barsak mukazası ile eş düzeyli izlenmektedir. </a:t>
            </a:r>
            <a:br>
              <a:rPr lang="tr-TR" sz="1600" dirty="0"/>
            </a:br>
            <a:r>
              <a:rPr lang="tr-TR" sz="1600" dirty="0"/>
              <a:t>- Önceki tetkikte pararektal alanda solda ılımlı artmış FDG tutulumu olan lezyon güncel tetkikte ayırt edilmemektedir.</a:t>
            </a:r>
            <a:br>
              <a:rPr lang="tr-TR" sz="1600" dirty="0"/>
            </a:br>
            <a:r>
              <a:rPr lang="tr-TR" sz="1600" dirty="0"/>
              <a:t>- Sağ alt kadran düzeyinde çekum asendan kolon komşuluğunda milimetrik boyutlu düşük FDG tutulumu olan nodüler dansite alanları ve pararektal alanda ılımlı FDG tutulumu olan lenf bezleri gözlenmekte olup, takibi uygundur.</a:t>
            </a:r>
            <a:br>
              <a:rPr lang="tr-TR" sz="1600" dirty="0"/>
            </a:br>
            <a:r>
              <a:rPr lang="tr-TR" sz="1600" dirty="0"/>
              <a:t>- Önceki tetkikte mevcut sol akciğer alt lob superior segmentte parankimal nodül regrese olmuştur.</a:t>
            </a:r>
          </a:p>
        </p:txBody>
      </p:sp>
      <p:pic>
        <p:nvPicPr>
          <p:cNvPr id="4" name="IMG_3697">
            <a:hlinkClick r:id="" action="ppaction://media"/>
            <a:extLst>
              <a:ext uri="{FF2B5EF4-FFF2-40B4-BE49-F238E27FC236}">
                <a16:creationId xmlns:a16="http://schemas.microsoft.com/office/drawing/2014/main" xmlns="" id="{A839AEF0-6686-4512-AFB6-4F4261D2403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705564" y="640080"/>
            <a:ext cx="7366572" cy="5577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75503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76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E138CFCA-6579-489E-8DD9-2488381DDB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7363" y="1428461"/>
            <a:ext cx="10515600" cy="4351338"/>
          </a:xfrm>
        </p:spPr>
        <p:txBody>
          <a:bodyPr/>
          <a:lstStyle/>
          <a:p>
            <a:r>
              <a:rPr lang="tr-TR" b="1" dirty="0"/>
              <a:t> </a:t>
            </a:r>
            <a:r>
              <a:rPr lang="tr-TR" b="1" u="sng" dirty="0">
                <a:solidFill>
                  <a:srgbClr val="FF0000"/>
                </a:solidFill>
              </a:rPr>
              <a:t>OPERASYON: </a:t>
            </a:r>
            <a:r>
              <a:rPr lang="tr-TR" b="1" dirty="0"/>
              <a:t>LAR,TAH+ BSO, KARACİĞER METASTAZEKTOMİ, OMENTEKTOMİ, PELVİK PERİTONEKTOMİ, SAĞ VE SOL PARAKOLİK PERİTON EKSİZYONU, GERATO FASYASI ÜZERİ PERİTON EKSİZYONU, HİPEC OPERASYONU UYGULANDI</a:t>
            </a:r>
          </a:p>
          <a:p>
            <a:pPr marL="0" indent="0">
              <a:buNone/>
            </a:pPr>
            <a:endParaRPr lang="tr-TR" b="1" dirty="0"/>
          </a:p>
          <a:p>
            <a:r>
              <a:rPr lang="tr-TR" b="1" u="sng" dirty="0">
                <a:solidFill>
                  <a:srgbClr val="FF0000"/>
                </a:solidFill>
              </a:rPr>
              <a:t>HİPEC REJİMİ</a:t>
            </a:r>
            <a:r>
              <a:rPr lang="tr-TR" b="1" dirty="0"/>
              <a:t>: HASTAYA İNTRAPERİTONEAL </a:t>
            </a:r>
            <a:r>
              <a:rPr lang="tr-TR" b="1" dirty="0" smtClean="0"/>
              <a:t>460MG/M2 </a:t>
            </a:r>
            <a:r>
              <a:rPr lang="tr-TR" b="1" dirty="0"/>
              <a:t>OXALİPLATİN VE İV 400MG 5FU+20MG/M2 </a:t>
            </a:r>
            <a:r>
              <a:rPr lang="tr-TR" b="1" dirty="0" smtClean="0"/>
              <a:t>FOLİNİK ASİT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134276227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85F2D1E-5E9F-45E5-A290-4A4D1A9066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4510" y="1487272"/>
            <a:ext cx="2743200" cy="2743200"/>
          </a:xfrm>
          <a:prstGeom prst="ellipse">
            <a:avLst/>
          </a:prstGeom>
          <a:solidFill>
            <a:srgbClr val="262626"/>
          </a:solidFill>
          <a:ln w="174625" cmpd="thinThick">
            <a:solidFill>
              <a:srgbClr val="262626"/>
            </a:solidFill>
          </a:ln>
        </p:spPr>
        <p:txBody>
          <a:bodyPr>
            <a:normAutofit/>
          </a:bodyPr>
          <a:lstStyle/>
          <a:p>
            <a:pPr algn="ctr"/>
            <a:r>
              <a:rPr lang="tr-TR" sz="2600" dirty="0">
                <a:solidFill>
                  <a:srgbClr val="FFFFFF"/>
                </a:solidFill>
              </a:rPr>
              <a:t>PATOLOJİ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xmlns="" id="{E7567225-FDAA-45AE-8F11-F33CEE992F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41851" y="249151"/>
            <a:ext cx="8250149" cy="6608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749677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C181252-9B5D-4701-B0AD-5223EE8F76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solidFill>
                  <a:srgbClr val="FF0000"/>
                </a:solidFill>
              </a:rPr>
              <a:t>MUTLU SON...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3BC1257F-6DDC-49E2-9B9D-5496C4A402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/>
              <a:t>HASTA TEDAVİSİNE ORAL TEK AJAN KAPESİTABİN TEDAVİSİ ALARAK </a:t>
            </a:r>
          </a:p>
          <a:p>
            <a:r>
              <a:rPr lang="tr-TR" b="1" dirty="0"/>
              <a:t>PERFORMANSI ÇOK İYİ ŞEKİLDE DEVAM ETMEKTEDİR</a:t>
            </a:r>
          </a:p>
        </p:txBody>
      </p:sp>
    </p:spTree>
    <p:extLst>
      <p:ext uri="{BB962C8B-B14F-4D97-AF65-F5344CB8AC3E}">
        <p14:creationId xmlns:p14="http://schemas.microsoft.com/office/powerpoint/2010/main" val="342389467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15"/>
          <p:cNvSpPr txBox="1">
            <a:spLocks noGrp="1"/>
          </p:cNvSpPr>
          <p:nvPr>
            <p:ph type="title"/>
          </p:nvPr>
        </p:nvSpPr>
        <p:spPr>
          <a:xfrm>
            <a:off x="517237" y="494281"/>
            <a:ext cx="9693564" cy="11430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t" anchorCtr="0">
            <a:noAutofit/>
          </a:bodyPr>
          <a:lstStyle/>
          <a:p>
            <a:pPr>
              <a:spcBef>
                <a:spcPts val="0"/>
              </a:spcBef>
            </a:pPr>
            <a:r>
              <a:rPr lang="tr-TR" b="1" dirty="0" smtClean="0">
                <a:solidFill>
                  <a:srgbClr val="FF0000"/>
                </a:solidFill>
              </a:rPr>
              <a:t>Olgu 2 </a:t>
            </a:r>
            <a:endParaRPr b="1" dirty="0">
              <a:solidFill>
                <a:srgbClr val="FF0000"/>
              </a:solidFill>
            </a:endParaRPr>
          </a:p>
        </p:txBody>
      </p:sp>
      <p:sp>
        <p:nvSpPr>
          <p:cNvPr id="114" name="Google Shape;114;p15"/>
          <p:cNvSpPr txBox="1">
            <a:spLocks noGrp="1"/>
          </p:cNvSpPr>
          <p:nvPr>
            <p:ph type="body" idx="1"/>
          </p:nvPr>
        </p:nvSpPr>
        <p:spPr>
          <a:xfrm>
            <a:off x="1981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b" anchorCtr="0">
            <a:noAutofit/>
          </a:bodyPr>
          <a:lstStyle/>
          <a:p>
            <a:pPr>
              <a:spcBef>
                <a:spcPts val="0"/>
              </a:spcBef>
              <a:buSzPts val="2400"/>
            </a:pPr>
            <a:r>
              <a:rPr lang="tr-TR" dirty="0" err="1"/>
              <a:t>Anamnez</a:t>
            </a:r>
            <a:r>
              <a:rPr lang="tr-TR" dirty="0"/>
              <a:t>	</a:t>
            </a:r>
            <a:endParaRPr dirty="0"/>
          </a:p>
        </p:txBody>
      </p:sp>
      <p:sp>
        <p:nvSpPr>
          <p:cNvPr id="115" name="Google Shape;115;p15"/>
          <p:cNvSpPr txBox="1">
            <a:spLocks noGrp="1"/>
          </p:cNvSpPr>
          <p:nvPr>
            <p:ph type="body" idx="2"/>
          </p:nvPr>
        </p:nvSpPr>
        <p:spPr>
          <a:xfrm>
            <a:off x="1981200" y="2174876"/>
            <a:ext cx="4040188" cy="2118221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t" anchorCtr="0">
            <a:noAutofit/>
          </a:bodyPr>
          <a:lstStyle/>
          <a:p>
            <a:pPr marL="342900" indent="-342900">
              <a:lnSpc>
                <a:spcPct val="150000"/>
              </a:lnSpc>
              <a:spcBef>
                <a:spcPts val="0"/>
              </a:spcBef>
              <a:buClr>
                <a:srgbClr val="E6AF00"/>
              </a:buClr>
              <a:buSzPts val="2000"/>
              <a:buFont typeface="Noto Sans Symbols"/>
              <a:buChar char="✔"/>
            </a:pPr>
            <a:r>
              <a:rPr lang="tr-TR" sz="2000"/>
              <a:t>46 y, E</a:t>
            </a:r>
            <a:endParaRPr/>
          </a:p>
          <a:p>
            <a:pPr marL="342900" indent="-342900">
              <a:lnSpc>
                <a:spcPct val="150000"/>
              </a:lnSpc>
              <a:spcBef>
                <a:spcPts val="0"/>
              </a:spcBef>
              <a:buClr>
                <a:srgbClr val="E6AF00"/>
              </a:buClr>
              <a:buSzPts val="2000"/>
              <a:buFont typeface="Noto Sans Symbols"/>
              <a:buChar char="✔"/>
            </a:pPr>
            <a:r>
              <a:rPr lang="tr-TR" sz="2000"/>
              <a:t>Haziran 2015 ;</a:t>
            </a:r>
            <a:endParaRPr sz="2000"/>
          </a:p>
          <a:p>
            <a:pPr marL="742950" lvl="1" indent="-285750">
              <a:lnSpc>
                <a:spcPct val="150000"/>
              </a:lnSpc>
              <a:spcBef>
                <a:spcPts val="0"/>
              </a:spcBef>
              <a:buClr>
                <a:srgbClr val="E6AF00"/>
              </a:buClr>
              <a:buSzPts val="2000"/>
              <a:buFont typeface="Noto Sans Symbols"/>
              <a:buChar char="✔"/>
            </a:pPr>
            <a:r>
              <a:rPr lang="tr-TR" u="sng"/>
              <a:t>Karın ağrısı, kilo kaybı, halsizlik </a:t>
            </a:r>
            <a:endParaRPr/>
          </a:p>
          <a:p>
            <a:pPr marL="342900" indent="-215900">
              <a:lnSpc>
                <a:spcPct val="150000"/>
              </a:lnSpc>
              <a:spcBef>
                <a:spcPts val="0"/>
              </a:spcBef>
              <a:buClr>
                <a:srgbClr val="E6AF00"/>
              </a:buClr>
              <a:buSzPts val="2000"/>
              <a:buNone/>
            </a:pPr>
            <a:endParaRPr sz="2000"/>
          </a:p>
          <a:p>
            <a:pPr marL="342900" indent="-215900">
              <a:lnSpc>
                <a:spcPct val="150000"/>
              </a:lnSpc>
              <a:spcBef>
                <a:spcPts val="0"/>
              </a:spcBef>
              <a:buClr>
                <a:srgbClr val="E6AF00"/>
              </a:buClr>
              <a:buSzPts val="2000"/>
              <a:buNone/>
            </a:pPr>
            <a:endParaRPr sz="2000"/>
          </a:p>
        </p:txBody>
      </p:sp>
      <p:sp>
        <p:nvSpPr>
          <p:cNvPr id="116" name="Google Shape;116;p15"/>
          <p:cNvSpPr txBox="1">
            <a:spLocks noGrp="1"/>
          </p:cNvSpPr>
          <p:nvPr>
            <p:ph type="body" idx="3"/>
          </p:nvPr>
        </p:nvSpPr>
        <p:spPr>
          <a:xfrm>
            <a:off x="6169026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b" anchorCtr="0">
            <a:noAutofit/>
          </a:bodyPr>
          <a:lstStyle/>
          <a:p>
            <a:pPr>
              <a:spcBef>
                <a:spcPts val="0"/>
              </a:spcBef>
              <a:buSzPts val="2400"/>
            </a:pPr>
            <a:r>
              <a:rPr lang="tr-TR"/>
              <a:t>Fizik Bakı / Öz-Soygeçmiş</a:t>
            </a:r>
            <a:endParaRPr/>
          </a:p>
        </p:txBody>
      </p:sp>
      <p:sp>
        <p:nvSpPr>
          <p:cNvPr id="117" name="Google Shape;117;p15"/>
          <p:cNvSpPr txBox="1">
            <a:spLocks noGrp="1"/>
          </p:cNvSpPr>
          <p:nvPr>
            <p:ph type="body" idx="4"/>
          </p:nvPr>
        </p:nvSpPr>
        <p:spPr>
          <a:xfrm>
            <a:off x="6169026" y="2174876"/>
            <a:ext cx="4041775" cy="3486373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t" anchorCtr="0">
            <a:noAutofit/>
          </a:bodyPr>
          <a:lstStyle/>
          <a:p>
            <a:pPr marL="342900" indent="-342900" algn="just">
              <a:lnSpc>
                <a:spcPct val="150000"/>
              </a:lnSpc>
              <a:spcBef>
                <a:spcPts val="0"/>
              </a:spcBef>
              <a:buSzPts val="2400"/>
              <a:buChar char="✔"/>
            </a:pPr>
            <a:r>
              <a:rPr lang="tr-TR"/>
              <a:t>Batında yaygın </a:t>
            </a:r>
            <a:r>
              <a:rPr lang="tr-TR" u="sng"/>
              <a:t>hassasiyet</a:t>
            </a:r>
            <a:endParaRPr/>
          </a:p>
          <a:p>
            <a:pPr marL="342900" indent="-342900" algn="just">
              <a:lnSpc>
                <a:spcPct val="150000"/>
              </a:lnSpc>
              <a:spcBef>
                <a:spcPts val="480"/>
              </a:spcBef>
              <a:buSzPts val="2400"/>
              <a:buChar char="✔"/>
            </a:pPr>
            <a:r>
              <a:rPr lang="tr-TR" u="sng"/>
              <a:t>Soluk</a:t>
            </a:r>
            <a:r>
              <a:rPr lang="tr-TR"/>
              <a:t>/anemik </a:t>
            </a:r>
            <a:endParaRPr/>
          </a:p>
          <a:p>
            <a:pPr marL="342900" indent="-342900" algn="just">
              <a:lnSpc>
                <a:spcPct val="150000"/>
              </a:lnSpc>
              <a:spcBef>
                <a:spcPts val="480"/>
              </a:spcBef>
              <a:buSzPts val="2400"/>
              <a:buChar char="✔"/>
            </a:pPr>
            <a:r>
              <a:rPr lang="tr-TR"/>
              <a:t>Ek özellik yok, </a:t>
            </a:r>
            <a:r>
              <a:rPr lang="tr-TR" sz="2000"/>
              <a:t>ECOG:1</a:t>
            </a:r>
            <a:endParaRPr sz="2000"/>
          </a:p>
          <a:p>
            <a:pPr marL="342900" indent="-342900" algn="just">
              <a:lnSpc>
                <a:spcPct val="150000"/>
              </a:lnSpc>
              <a:spcBef>
                <a:spcPts val="480"/>
              </a:spcBef>
              <a:buSzPts val="2400"/>
              <a:buChar char="✔"/>
            </a:pPr>
            <a:r>
              <a:rPr lang="tr-TR"/>
              <a:t>Özgeçmiş &gt; Özellik yok</a:t>
            </a:r>
            <a:endParaRPr/>
          </a:p>
          <a:p>
            <a:pPr marL="342900" indent="-342900" algn="just">
              <a:lnSpc>
                <a:spcPct val="150000"/>
              </a:lnSpc>
              <a:spcBef>
                <a:spcPts val="480"/>
              </a:spcBef>
              <a:buSzPts val="2400"/>
              <a:buChar char="✔"/>
            </a:pPr>
            <a:r>
              <a:rPr lang="tr-TR"/>
              <a:t>Soygeçmiş &gt; Özellik yok</a:t>
            </a:r>
            <a:endParaRPr/>
          </a:p>
          <a:p>
            <a:pPr marL="342900" indent="-190500" algn="just">
              <a:lnSpc>
                <a:spcPct val="150000"/>
              </a:lnSpc>
              <a:spcBef>
                <a:spcPts val="480"/>
              </a:spcBef>
              <a:buSzPts val="2400"/>
              <a:buNone/>
            </a:pPr>
            <a:endParaRPr/>
          </a:p>
          <a:p>
            <a:pPr marL="342900" indent="-215900" algn="just">
              <a:spcBef>
                <a:spcPts val="400"/>
              </a:spcBef>
              <a:buSzPts val="2000"/>
              <a:buNone/>
            </a:pPr>
            <a:endParaRPr sz="2000"/>
          </a:p>
        </p:txBody>
      </p:sp>
      <p:sp>
        <p:nvSpPr>
          <p:cNvPr id="118" name="Google Shape;118;p15"/>
          <p:cNvSpPr txBox="1">
            <a:spLocks noGrp="1"/>
          </p:cNvSpPr>
          <p:nvPr>
            <p:ph type="sldNum" idx="12"/>
          </p:nvPr>
        </p:nvSpPr>
        <p:spPr>
          <a:xfrm>
            <a:off x="9464588" y="6340624"/>
            <a:ext cx="882824" cy="272752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t" anchorCtr="0">
            <a:noAutofit/>
          </a:bodyPr>
          <a:lstStyle/>
          <a:p>
            <a:fld id="{00000000-1234-1234-1234-123412341234}" type="slidenum">
              <a:rPr lang="tr-TR"/>
              <a:pPr/>
              <a:t>14</a:t>
            </a:fld>
            <a:endParaRPr/>
          </a:p>
        </p:txBody>
      </p:sp>
      <p:pic>
        <p:nvPicPr>
          <p:cNvPr id="119" name="Google Shape;119;p1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206775" y="4291655"/>
            <a:ext cx="2592288" cy="172819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8826624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16"/>
          <p:cNvSpPr txBox="1">
            <a:spLocks noGrp="1"/>
          </p:cNvSpPr>
          <p:nvPr>
            <p:ph type="title"/>
          </p:nvPr>
        </p:nvSpPr>
        <p:spPr>
          <a:xfrm>
            <a:off x="1905000" y="390525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t" anchorCtr="0">
            <a:noAutofit/>
          </a:bodyPr>
          <a:lstStyle/>
          <a:p>
            <a:pPr>
              <a:spcBef>
                <a:spcPts val="0"/>
              </a:spcBef>
            </a:pPr>
            <a:r>
              <a:rPr lang="tr-TR" b="1" dirty="0">
                <a:solidFill>
                  <a:srgbClr val="FF0000"/>
                </a:solidFill>
              </a:rPr>
              <a:t>Laboratuvar ve </a:t>
            </a:r>
            <a:r>
              <a:rPr lang="tr-TR" b="1" dirty="0" err="1">
                <a:solidFill>
                  <a:srgbClr val="FF0000"/>
                </a:solidFill>
              </a:rPr>
              <a:t>Skopi</a:t>
            </a:r>
            <a:endParaRPr b="1" dirty="0">
              <a:solidFill>
                <a:srgbClr val="FF0000"/>
              </a:solidFill>
            </a:endParaRPr>
          </a:p>
        </p:txBody>
      </p:sp>
      <p:sp>
        <p:nvSpPr>
          <p:cNvPr id="128" name="Google Shape;128;p16"/>
          <p:cNvSpPr txBox="1">
            <a:spLocks noGrp="1"/>
          </p:cNvSpPr>
          <p:nvPr>
            <p:ph type="body" idx="1"/>
          </p:nvPr>
        </p:nvSpPr>
        <p:spPr>
          <a:xfrm>
            <a:off x="942109" y="1981200"/>
            <a:ext cx="8735291" cy="41148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t" anchorCtr="0">
            <a:noAutofit/>
          </a:bodyPr>
          <a:lstStyle/>
          <a:p>
            <a:pPr marL="342900" indent="-342900" algn="just">
              <a:lnSpc>
                <a:spcPct val="150000"/>
              </a:lnSpc>
              <a:spcBef>
                <a:spcPts val="0"/>
              </a:spcBef>
              <a:buSzPts val="2400"/>
              <a:buChar char="✔"/>
            </a:pPr>
            <a:r>
              <a:rPr lang="tr-TR" dirty="0"/>
              <a:t>Hb:</a:t>
            </a:r>
            <a:r>
              <a:rPr lang="tr-TR" b="1" dirty="0"/>
              <a:t>11,6 </a:t>
            </a:r>
            <a:r>
              <a:rPr lang="tr-TR" dirty="0"/>
              <a:t>   /   MCV:</a:t>
            </a:r>
            <a:r>
              <a:rPr lang="tr-TR" b="1" dirty="0"/>
              <a:t>73</a:t>
            </a:r>
            <a:r>
              <a:rPr lang="tr-TR" dirty="0"/>
              <a:t>   /   RDW:</a:t>
            </a:r>
            <a:r>
              <a:rPr lang="tr-TR" b="1" dirty="0"/>
              <a:t>20 </a:t>
            </a:r>
            <a:endParaRPr dirty="0"/>
          </a:p>
          <a:p>
            <a:pPr marL="342900" indent="-342900" algn="just">
              <a:lnSpc>
                <a:spcPct val="150000"/>
              </a:lnSpc>
              <a:spcBef>
                <a:spcPts val="480"/>
              </a:spcBef>
              <a:buSzPts val="2400"/>
              <a:buChar char="✔"/>
            </a:pPr>
            <a:r>
              <a:rPr lang="tr-TR" dirty="0"/>
              <a:t>Ferritin:</a:t>
            </a:r>
            <a:r>
              <a:rPr lang="tr-TR" b="1" dirty="0"/>
              <a:t>8</a:t>
            </a:r>
            <a:r>
              <a:rPr lang="tr-TR" dirty="0"/>
              <a:t>   /   TDBK:</a:t>
            </a:r>
            <a:r>
              <a:rPr lang="tr-TR" b="1" dirty="0"/>
              <a:t>465</a:t>
            </a:r>
            <a:r>
              <a:rPr lang="tr-TR" dirty="0"/>
              <a:t>   /    Demir:</a:t>
            </a:r>
            <a:r>
              <a:rPr lang="tr-TR" b="1" dirty="0"/>
              <a:t>17</a:t>
            </a:r>
            <a:endParaRPr dirty="0"/>
          </a:p>
          <a:p>
            <a:pPr marL="342900" indent="-190500" algn="just">
              <a:lnSpc>
                <a:spcPct val="150000"/>
              </a:lnSpc>
              <a:spcBef>
                <a:spcPts val="480"/>
              </a:spcBef>
              <a:buSzPts val="2400"/>
              <a:buNone/>
            </a:pPr>
            <a:endParaRPr dirty="0"/>
          </a:p>
          <a:p>
            <a:pPr marL="342900" indent="-342900" algn="just">
              <a:lnSpc>
                <a:spcPct val="150000"/>
              </a:lnSpc>
              <a:spcBef>
                <a:spcPts val="480"/>
              </a:spcBef>
              <a:buSzPts val="2400"/>
              <a:buChar char="✔"/>
            </a:pPr>
            <a:r>
              <a:rPr lang="tr-TR" b="1" dirty="0" err="1"/>
              <a:t>Kolonoskopi</a:t>
            </a:r>
            <a:r>
              <a:rPr lang="tr-TR" b="1" dirty="0"/>
              <a:t>:</a:t>
            </a:r>
            <a:r>
              <a:rPr lang="tr-TR" dirty="0"/>
              <a:t> Sağ kolonda </a:t>
            </a:r>
            <a:r>
              <a:rPr lang="tr-TR" dirty="0" err="1"/>
              <a:t>malign</a:t>
            </a:r>
            <a:r>
              <a:rPr lang="tr-TR" dirty="0"/>
              <a:t> natürde kitle</a:t>
            </a:r>
            <a:endParaRPr dirty="0"/>
          </a:p>
          <a:p>
            <a:pPr marL="342900" indent="-342900" algn="just">
              <a:lnSpc>
                <a:spcPct val="150000"/>
              </a:lnSpc>
              <a:spcBef>
                <a:spcPts val="480"/>
              </a:spcBef>
              <a:buSzPts val="2400"/>
              <a:buChar char="✔"/>
            </a:pPr>
            <a:r>
              <a:rPr lang="tr-TR" b="1" dirty="0" err="1"/>
              <a:t>Kolonoskopik</a:t>
            </a:r>
            <a:r>
              <a:rPr lang="tr-TR" b="1" dirty="0"/>
              <a:t> </a:t>
            </a:r>
            <a:r>
              <a:rPr lang="tr-TR" b="1" dirty="0" err="1"/>
              <a:t>Bx</a:t>
            </a:r>
            <a:r>
              <a:rPr lang="tr-TR" b="1" dirty="0"/>
              <a:t> Patoloji: </a:t>
            </a:r>
            <a:r>
              <a:rPr lang="tr-TR" dirty="0" err="1"/>
              <a:t>Adenokarsinom</a:t>
            </a:r>
            <a:r>
              <a:rPr lang="tr-TR" dirty="0"/>
              <a:t> </a:t>
            </a:r>
            <a:endParaRPr dirty="0"/>
          </a:p>
          <a:p>
            <a:pPr marL="342900" indent="-342900" algn="just">
              <a:lnSpc>
                <a:spcPct val="150000"/>
              </a:lnSpc>
              <a:spcBef>
                <a:spcPts val="480"/>
              </a:spcBef>
              <a:buSzPts val="2400"/>
              <a:buChar char="✔"/>
            </a:pPr>
            <a:r>
              <a:rPr lang="tr-TR" b="1" dirty="0"/>
              <a:t>Dış Merkez TVBT: </a:t>
            </a:r>
            <a:r>
              <a:rPr lang="tr-TR" dirty="0"/>
              <a:t>Uzak metastaz bulgusu yok</a:t>
            </a:r>
            <a:endParaRPr dirty="0"/>
          </a:p>
        </p:txBody>
      </p:sp>
      <p:sp>
        <p:nvSpPr>
          <p:cNvPr id="129" name="Google Shape;129;p16"/>
          <p:cNvSpPr txBox="1"/>
          <p:nvPr/>
        </p:nvSpPr>
        <p:spPr>
          <a:xfrm>
            <a:off x="7752184" y="2132856"/>
            <a:ext cx="432048" cy="72008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endParaRPr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1" name="Google Shape;131;p1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824193" y="204717"/>
            <a:ext cx="2619375" cy="17430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8226337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17"/>
          <p:cNvSpPr txBox="1">
            <a:spLocks noGrp="1"/>
          </p:cNvSpPr>
          <p:nvPr>
            <p:ph type="title"/>
          </p:nvPr>
        </p:nvSpPr>
        <p:spPr>
          <a:xfrm>
            <a:off x="720436" y="390525"/>
            <a:ext cx="8956964" cy="11430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t" anchorCtr="0">
            <a:noAutofit/>
          </a:bodyPr>
          <a:lstStyle/>
          <a:p>
            <a:pPr>
              <a:spcBef>
                <a:spcPts val="0"/>
              </a:spcBef>
            </a:pPr>
            <a:r>
              <a:rPr lang="tr-TR" b="1" dirty="0">
                <a:solidFill>
                  <a:srgbClr val="FF0000"/>
                </a:solidFill>
              </a:rPr>
              <a:t>Cerrahi</a:t>
            </a:r>
            <a:endParaRPr b="1" dirty="0">
              <a:solidFill>
                <a:srgbClr val="FF0000"/>
              </a:solidFill>
            </a:endParaRPr>
          </a:p>
        </p:txBody>
      </p:sp>
      <p:sp>
        <p:nvSpPr>
          <p:cNvPr id="138" name="Google Shape;138;p17"/>
          <p:cNvSpPr txBox="1">
            <a:spLocks noGrp="1"/>
          </p:cNvSpPr>
          <p:nvPr>
            <p:ph type="body" idx="1"/>
          </p:nvPr>
        </p:nvSpPr>
        <p:spPr>
          <a:xfrm>
            <a:off x="563418" y="1981200"/>
            <a:ext cx="9113982" cy="41148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t" anchorCtr="0">
            <a:noAutofit/>
          </a:bodyPr>
          <a:lstStyle/>
          <a:p>
            <a:pPr marL="342900" indent="-342900" algn="just">
              <a:lnSpc>
                <a:spcPct val="150000"/>
              </a:lnSpc>
              <a:spcBef>
                <a:spcPts val="0"/>
              </a:spcBef>
              <a:buSzPts val="2800"/>
              <a:buChar char="✔"/>
            </a:pPr>
            <a:r>
              <a:rPr lang="tr-TR" dirty="0"/>
              <a:t>19.06.2015;</a:t>
            </a:r>
            <a:endParaRPr dirty="0"/>
          </a:p>
          <a:p>
            <a:pPr marL="742950" lvl="1" indent="-285750" algn="just">
              <a:lnSpc>
                <a:spcPct val="150000"/>
              </a:lnSpc>
              <a:spcBef>
                <a:spcPts val="70"/>
              </a:spcBef>
              <a:buClr>
                <a:srgbClr val="254B8E"/>
              </a:buClr>
              <a:buSzPts val="2000"/>
              <a:buFont typeface="Bodoni"/>
              <a:buChar char="–"/>
            </a:pPr>
            <a:r>
              <a:rPr lang="tr-TR" dirty="0"/>
              <a:t>Operasyon esnasında </a:t>
            </a:r>
            <a:r>
              <a:rPr lang="tr-TR" b="1" dirty="0" err="1"/>
              <a:t>omental</a:t>
            </a:r>
            <a:r>
              <a:rPr lang="tr-TR" b="1" dirty="0"/>
              <a:t> </a:t>
            </a:r>
            <a:r>
              <a:rPr lang="tr-TR" b="1" dirty="0" err="1"/>
              <a:t>implantlar</a:t>
            </a:r>
            <a:r>
              <a:rPr lang="tr-TR" dirty="0"/>
              <a:t>, </a:t>
            </a:r>
            <a:r>
              <a:rPr lang="tr-TR" dirty="0" err="1"/>
              <a:t>frozen</a:t>
            </a:r>
            <a:r>
              <a:rPr lang="tr-TR" dirty="0"/>
              <a:t> </a:t>
            </a:r>
            <a:r>
              <a:rPr lang="tr-TR" u="sng" dirty="0" err="1"/>
              <a:t>malign</a:t>
            </a:r>
            <a:r>
              <a:rPr lang="tr-TR" u="sng" dirty="0"/>
              <a:t>+</a:t>
            </a:r>
            <a:endParaRPr dirty="0"/>
          </a:p>
          <a:p>
            <a:pPr marL="742950" lvl="1" indent="-285750" algn="just">
              <a:lnSpc>
                <a:spcPct val="150000"/>
              </a:lnSpc>
              <a:spcBef>
                <a:spcPts val="70"/>
              </a:spcBef>
              <a:buClr>
                <a:srgbClr val="254B8E"/>
              </a:buClr>
              <a:buSzPts val="2000"/>
              <a:buFont typeface="Bodoni"/>
              <a:buChar char="–"/>
            </a:pPr>
            <a:r>
              <a:rPr lang="tr-TR" dirty="0"/>
              <a:t>Sağ </a:t>
            </a:r>
            <a:r>
              <a:rPr lang="tr-TR" dirty="0" err="1"/>
              <a:t>hemikolektomi</a:t>
            </a:r>
            <a:r>
              <a:rPr lang="tr-TR" dirty="0"/>
              <a:t> + </a:t>
            </a:r>
            <a:r>
              <a:rPr lang="tr-TR" dirty="0" err="1"/>
              <a:t>Parsiyel</a:t>
            </a:r>
            <a:r>
              <a:rPr lang="tr-TR" dirty="0"/>
              <a:t> </a:t>
            </a:r>
            <a:r>
              <a:rPr lang="tr-TR" dirty="0" err="1"/>
              <a:t>Omentektomi</a:t>
            </a:r>
            <a:r>
              <a:rPr lang="tr-TR" dirty="0"/>
              <a:t> + </a:t>
            </a:r>
            <a:r>
              <a:rPr lang="tr-TR" dirty="0" err="1"/>
              <a:t>Pelvik</a:t>
            </a:r>
            <a:r>
              <a:rPr lang="tr-TR" dirty="0"/>
              <a:t> Peritondaki Metastazlara </a:t>
            </a:r>
            <a:r>
              <a:rPr lang="tr-TR" u="sng" dirty="0" err="1"/>
              <a:t>Koterizasyon</a:t>
            </a:r>
            <a:r>
              <a:rPr lang="tr-TR" dirty="0"/>
              <a:t> </a:t>
            </a:r>
            <a:endParaRPr dirty="0"/>
          </a:p>
          <a:p>
            <a:pPr marL="742950" lvl="1" indent="-285750" algn="just">
              <a:lnSpc>
                <a:spcPct val="150000"/>
              </a:lnSpc>
              <a:spcBef>
                <a:spcPts val="70"/>
              </a:spcBef>
              <a:buClr>
                <a:srgbClr val="254B8E"/>
              </a:buClr>
              <a:buSzPts val="2000"/>
              <a:buFont typeface="Bodoni"/>
              <a:buChar char="–"/>
            </a:pPr>
            <a:r>
              <a:rPr lang="tr-TR" b="1" dirty="0"/>
              <a:t>İnce </a:t>
            </a:r>
            <a:r>
              <a:rPr lang="tr-TR" b="1" dirty="0" err="1"/>
              <a:t>barsakta</a:t>
            </a:r>
            <a:r>
              <a:rPr lang="tr-TR" b="1" dirty="0"/>
              <a:t> ki </a:t>
            </a:r>
            <a:r>
              <a:rPr lang="tr-TR" b="1" dirty="0" err="1"/>
              <a:t>implantlara</a:t>
            </a:r>
            <a:r>
              <a:rPr lang="tr-TR" b="1" dirty="0"/>
              <a:t> </a:t>
            </a:r>
            <a:r>
              <a:rPr lang="tr-TR" dirty="0"/>
              <a:t>herhangi bir işlem yapılamadan operasyon sonlandırılıyor</a:t>
            </a:r>
            <a:endParaRPr dirty="0"/>
          </a:p>
        </p:txBody>
      </p:sp>
      <p:sp>
        <p:nvSpPr>
          <p:cNvPr id="139" name="Google Shape;139;p17"/>
          <p:cNvSpPr txBox="1">
            <a:spLocks noGrp="1"/>
          </p:cNvSpPr>
          <p:nvPr>
            <p:ph type="sldNum" idx="12"/>
          </p:nvPr>
        </p:nvSpPr>
        <p:spPr>
          <a:xfrm>
            <a:off x="9464588" y="6340624"/>
            <a:ext cx="882824" cy="272752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t" anchorCtr="0">
            <a:noAutofit/>
          </a:bodyPr>
          <a:lstStyle/>
          <a:p>
            <a:fld id="{00000000-1234-1234-1234-123412341234}" type="slidenum">
              <a:rPr lang="tr-TR"/>
              <a:pPr/>
              <a:t>16</a:t>
            </a:fld>
            <a:endParaRPr/>
          </a:p>
        </p:txBody>
      </p:sp>
      <p:pic>
        <p:nvPicPr>
          <p:cNvPr id="140" name="Google Shape;140;p17" descr="surgery ile ilgili gÃ¶rsel sonucu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683116" y="188640"/>
            <a:ext cx="2664296" cy="187220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232528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18"/>
          <p:cNvSpPr txBox="1">
            <a:spLocks noGrp="1"/>
          </p:cNvSpPr>
          <p:nvPr>
            <p:ph type="title"/>
          </p:nvPr>
        </p:nvSpPr>
        <p:spPr>
          <a:xfrm>
            <a:off x="1064491" y="85725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t" anchorCtr="0">
            <a:noAutofit/>
          </a:bodyPr>
          <a:lstStyle/>
          <a:p>
            <a:pPr>
              <a:spcBef>
                <a:spcPts val="0"/>
              </a:spcBef>
            </a:pPr>
            <a:r>
              <a:rPr lang="tr-TR" b="1">
                <a:solidFill>
                  <a:srgbClr val="FF0000"/>
                </a:solidFill>
              </a:rPr>
              <a:t>Cerrahi</a:t>
            </a:r>
            <a:endParaRPr b="1" dirty="0">
              <a:solidFill>
                <a:srgbClr val="FF0000"/>
              </a:solidFill>
            </a:endParaRPr>
          </a:p>
        </p:txBody>
      </p:sp>
      <p:sp>
        <p:nvSpPr>
          <p:cNvPr id="147" name="Google Shape;147;p18"/>
          <p:cNvSpPr txBox="1">
            <a:spLocks noGrp="1"/>
          </p:cNvSpPr>
          <p:nvPr>
            <p:ph type="sldNum" idx="12"/>
          </p:nvPr>
        </p:nvSpPr>
        <p:spPr>
          <a:xfrm>
            <a:off x="9464588" y="6340624"/>
            <a:ext cx="882824" cy="272752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t" anchorCtr="0">
            <a:noAutofit/>
          </a:bodyPr>
          <a:lstStyle/>
          <a:p>
            <a:fld id="{00000000-1234-1234-1234-123412341234}" type="slidenum">
              <a:rPr lang="tr-TR"/>
              <a:pPr/>
              <a:t>17</a:t>
            </a:fld>
            <a:endParaRPr/>
          </a:p>
        </p:txBody>
      </p:sp>
      <p:pic>
        <p:nvPicPr>
          <p:cNvPr id="148" name="Google Shape;148;p1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35709" y="4077072"/>
            <a:ext cx="11176000" cy="20882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50" name="Google Shape;150;p1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35709" y="1141058"/>
            <a:ext cx="11176000" cy="293601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9828155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19"/>
          <p:cNvSpPr txBox="1">
            <a:spLocks noGrp="1"/>
          </p:cNvSpPr>
          <p:nvPr>
            <p:ph type="title"/>
          </p:nvPr>
        </p:nvSpPr>
        <p:spPr>
          <a:xfrm>
            <a:off x="1905000" y="390525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t" anchorCtr="0">
            <a:noAutofit/>
          </a:bodyPr>
          <a:lstStyle/>
          <a:p>
            <a:pPr>
              <a:spcBef>
                <a:spcPts val="0"/>
              </a:spcBef>
            </a:pPr>
            <a:r>
              <a:rPr lang="tr-TR" b="1" dirty="0">
                <a:solidFill>
                  <a:srgbClr val="FF0000"/>
                </a:solidFill>
              </a:rPr>
              <a:t>Patoloji</a:t>
            </a:r>
            <a:endParaRPr b="1" dirty="0">
              <a:solidFill>
                <a:srgbClr val="FF0000"/>
              </a:solidFill>
            </a:endParaRPr>
          </a:p>
        </p:txBody>
      </p:sp>
      <p:sp>
        <p:nvSpPr>
          <p:cNvPr id="157" name="Google Shape;157;p19"/>
          <p:cNvSpPr txBox="1">
            <a:spLocks noGrp="1"/>
          </p:cNvSpPr>
          <p:nvPr>
            <p:ph type="body" idx="1"/>
          </p:nvPr>
        </p:nvSpPr>
        <p:spPr>
          <a:xfrm>
            <a:off x="1905000" y="1981200"/>
            <a:ext cx="8007424" cy="41148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t" anchorCtr="0">
            <a:noAutofit/>
          </a:bodyPr>
          <a:lstStyle/>
          <a:p>
            <a:pPr marL="342900" indent="-342900">
              <a:lnSpc>
                <a:spcPct val="150000"/>
              </a:lnSpc>
              <a:spcBef>
                <a:spcPts val="0"/>
              </a:spcBef>
              <a:buSzPts val="2800"/>
              <a:buChar char="✔"/>
            </a:pPr>
            <a:r>
              <a:rPr lang="tr-TR" sz="2000" b="1" dirty="0"/>
              <a:t>Post-op Patoloji;</a:t>
            </a:r>
            <a:endParaRPr sz="2000" b="1" dirty="0"/>
          </a:p>
          <a:p>
            <a:pPr marL="742950" lvl="1" indent="-285750">
              <a:lnSpc>
                <a:spcPct val="150000"/>
              </a:lnSpc>
              <a:spcBef>
                <a:spcPts val="70"/>
              </a:spcBef>
              <a:buClr>
                <a:srgbClr val="254B8E"/>
              </a:buClr>
              <a:buSzPts val="2000"/>
              <a:buFont typeface="Bodoni"/>
              <a:buChar char="–"/>
            </a:pPr>
            <a:r>
              <a:rPr lang="tr-TR" sz="1800" b="1" dirty="0"/>
              <a:t>Sağ </a:t>
            </a:r>
            <a:r>
              <a:rPr lang="tr-TR" sz="1800" b="1" dirty="0" err="1"/>
              <a:t>hemikolektomi</a:t>
            </a:r>
            <a:r>
              <a:rPr lang="tr-TR" sz="1800" b="1" dirty="0"/>
              <a:t>  materyalinde </a:t>
            </a:r>
            <a:r>
              <a:rPr lang="tr-TR" sz="1800" b="1" dirty="0" err="1"/>
              <a:t>ilioçekal</a:t>
            </a:r>
            <a:r>
              <a:rPr lang="tr-TR" sz="1800" b="1" dirty="0"/>
              <a:t> </a:t>
            </a:r>
            <a:r>
              <a:rPr lang="tr-TR" sz="1800" b="1" dirty="0" err="1"/>
              <a:t>valv</a:t>
            </a:r>
            <a:r>
              <a:rPr lang="tr-TR" sz="1800" b="1" dirty="0"/>
              <a:t> yerleşimli 3,5 cm </a:t>
            </a:r>
            <a:r>
              <a:rPr lang="tr-TR" sz="1800" b="1" dirty="0" err="1"/>
              <a:t>tm</a:t>
            </a:r>
            <a:r>
              <a:rPr lang="tr-TR" sz="1800" b="1" dirty="0"/>
              <a:t>. </a:t>
            </a:r>
            <a:endParaRPr sz="1800" b="1" dirty="0"/>
          </a:p>
          <a:p>
            <a:pPr marL="742950" lvl="1" indent="-285750">
              <a:lnSpc>
                <a:spcPct val="150000"/>
              </a:lnSpc>
              <a:spcBef>
                <a:spcPts val="70"/>
              </a:spcBef>
              <a:buClr>
                <a:srgbClr val="254B8E"/>
              </a:buClr>
              <a:buSzPts val="2000"/>
              <a:buFont typeface="Bodoni"/>
              <a:buChar char="–"/>
            </a:pPr>
            <a:r>
              <a:rPr lang="tr-TR" sz="1800" b="1" dirty="0"/>
              <a:t>ODD </a:t>
            </a:r>
            <a:r>
              <a:rPr lang="tr-TR" sz="1800" b="1" dirty="0" err="1"/>
              <a:t>Adeno</a:t>
            </a:r>
            <a:r>
              <a:rPr lang="tr-TR" sz="1800" b="1" dirty="0"/>
              <a:t> </a:t>
            </a:r>
            <a:r>
              <a:rPr lang="tr-TR" sz="1800" b="1" dirty="0" err="1"/>
              <a:t>Ca</a:t>
            </a:r>
            <a:r>
              <a:rPr lang="tr-TR" sz="1800" b="1" dirty="0"/>
              <a:t> </a:t>
            </a:r>
            <a:r>
              <a:rPr lang="tr-TR" sz="1800" b="1" dirty="0" err="1"/>
              <a:t>primer</a:t>
            </a:r>
            <a:r>
              <a:rPr lang="tr-TR" sz="1800" b="1" dirty="0"/>
              <a:t> </a:t>
            </a:r>
            <a:r>
              <a:rPr lang="tr-TR" sz="1800" b="1" dirty="0" err="1"/>
              <a:t>tm</a:t>
            </a:r>
            <a:r>
              <a:rPr lang="tr-TR" sz="1800" b="1" dirty="0"/>
              <a:t>, pT4N2 ,  7/26 LNM</a:t>
            </a:r>
            <a:endParaRPr sz="1800" b="1" dirty="0"/>
          </a:p>
          <a:p>
            <a:pPr marL="742950" lvl="1" indent="-285750">
              <a:lnSpc>
                <a:spcPct val="150000"/>
              </a:lnSpc>
              <a:spcBef>
                <a:spcPts val="70"/>
              </a:spcBef>
              <a:buClr>
                <a:srgbClr val="254B8E"/>
              </a:buClr>
              <a:buSzPts val="2000"/>
              <a:buFont typeface="Bodoni"/>
              <a:buChar char="–"/>
            </a:pPr>
            <a:r>
              <a:rPr lang="tr-TR" sz="1800" b="1" dirty="0" err="1"/>
              <a:t>Omentumda</a:t>
            </a:r>
            <a:r>
              <a:rPr lang="tr-TR" sz="1800" b="1" dirty="0"/>
              <a:t> 1 ve 1,5 cm </a:t>
            </a:r>
            <a:r>
              <a:rPr lang="tr-TR" sz="1800" b="1" dirty="0" err="1"/>
              <a:t>tm</a:t>
            </a:r>
            <a:r>
              <a:rPr lang="tr-TR" sz="1800" b="1" dirty="0"/>
              <a:t> depozitleri  </a:t>
            </a:r>
            <a:endParaRPr sz="1800" b="1" dirty="0"/>
          </a:p>
          <a:p>
            <a:pPr marL="742950" lvl="1" indent="-158750">
              <a:lnSpc>
                <a:spcPct val="150000"/>
              </a:lnSpc>
              <a:spcBef>
                <a:spcPts val="70"/>
              </a:spcBef>
              <a:buClr>
                <a:srgbClr val="254B8E"/>
              </a:buClr>
              <a:buSzPts val="2000"/>
              <a:buNone/>
            </a:pPr>
            <a:endParaRPr sz="1800" b="1" dirty="0"/>
          </a:p>
        </p:txBody>
      </p:sp>
      <p:sp>
        <p:nvSpPr>
          <p:cNvPr id="158" name="Google Shape;158;p19"/>
          <p:cNvSpPr txBox="1">
            <a:spLocks noGrp="1"/>
          </p:cNvSpPr>
          <p:nvPr>
            <p:ph type="sldNum" idx="12"/>
          </p:nvPr>
        </p:nvSpPr>
        <p:spPr>
          <a:xfrm>
            <a:off x="9464588" y="6340624"/>
            <a:ext cx="882824" cy="272752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t" anchorCtr="0">
            <a:noAutofit/>
          </a:bodyPr>
          <a:lstStyle/>
          <a:p>
            <a:fld id="{00000000-1234-1234-1234-123412341234}" type="slidenum">
              <a:rPr lang="tr-TR"/>
              <a:pPr/>
              <a:t>18</a:t>
            </a:fld>
            <a:endParaRPr/>
          </a:p>
        </p:txBody>
      </p:sp>
      <p:pic>
        <p:nvPicPr>
          <p:cNvPr id="160" name="Google Shape;160;p19" descr="colon adenocarcinoma pathology ile ilgili gÃ¶rsel sonucu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489912" y="188640"/>
            <a:ext cx="2857500" cy="1905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1" name="Google Shape;161;p1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44946" y="4047918"/>
            <a:ext cx="11028218" cy="209110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8146067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20"/>
          <p:cNvSpPr txBox="1">
            <a:spLocks noGrp="1"/>
          </p:cNvSpPr>
          <p:nvPr>
            <p:ph type="title"/>
          </p:nvPr>
        </p:nvSpPr>
        <p:spPr>
          <a:xfrm>
            <a:off x="1905000" y="390525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t" anchorCtr="0">
            <a:noAutofit/>
          </a:bodyPr>
          <a:lstStyle/>
          <a:p>
            <a:pPr>
              <a:spcBef>
                <a:spcPts val="0"/>
              </a:spcBef>
            </a:pPr>
            <a:r>
              <a:rPr lang="tr-TR" b="1" dirty="0">
                <a:solidFill>
                  <a:srgbClr val="FF0000"/>
                </a:solidFill>
              </a:rPr>
              <a:t>Post-op kontrol PET-BT</a:t>
            </a:r>
            <a:endParaRPr b="1" dirty="0">
              <a:solidFill>
                <a:srgbClr val="FF0000"/>
              </a:solidFill>
            </a:endParaRPr>
          </a:p>
        </p:txBody>
      </p:sp>
      <p:sp>
        <p:nvSpPr>
          <p:cNvPr id="167" name="Google Shape;167;p20"/>
          <p:cNvSpPr txBox="1">
            <a:spLocks noGrp="1"/>
          </p:cNvSpPr>
          <p:nvPr>
            <p:ph type="body" idx="1"/>
          </p:nvPr>
        </p:nvSpPr>
        <p:spPr>
          <a:xfrm>
            <a:off x="1926704" y="1322637"/>
            <a:ext cx="7772400" cy="864096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t" anchorCtr="0">
            <a:noAutofit/>
          </a:bodyPr>
          <a:lstStyle/>
          <a:p>
            <a:pPr marL="342900" indent="-342900">
              <a:spcBef>
                <a:spcPts val="0"/>
              </a:spcBef>
              <a:buSzPts val="2400"/>
              <a:buChar char="✔"/>
            </a:pPr>
            <a:r>
              <a:rPr lang="tr-TR"/>
              <a:t>Sol perirektal ve sağ parakolik yağ dokusu içinde 14 ve 13 mm metastatik yumuşak doku lezyonu</a:t>
            </a:r>
            <a:endParaRPr/>
          </a:p>
        </p:txBody>
      </p:sp>
      <p:sp>
        <p:nvSpPr>
          <p:cNvPr id="168" name="Google Shape;168;p20"/>
          <p:cNvSpPr txBox="1">
            <a:spLocks noGrp="1"/>
          </p:cNvSpPr>
          <p:nvPr>
            <p:ph type="sldNum" idx="12"/>
          </p:nvPr>
        </p:nvSpPr>
        <p:spPr>
          <a:xfrm>
            <a:off x="9464588" y="6340624"/>
            <a:ext cx="882824" cy="272752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t" anchorCtr="0">
            <a:noAutofit/>
          </a:bodyPr>
          <a:lstStyle/>
          <a:p>
            <a:fld id="{00000000-1234-1234-1234-123412341234}" type="slidenum">
              <a:rPr lang="tr-TR"/>
              <a:pPr/>
              <a:t>19</a:t>
            </a:fld>
            <a:endParaRPr/>
          </a:p>
        </p:txBody>
      </p:sp>
      <p:pic>
        <p:nvPicPr>
          <p:cNvPr id="169" name="Google Shape;169;p2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631504" y="2205029"/>
            <a:ext cx="4452740" cy="4032118"/>
          </a:xfrm>
          <a:prstGeom prst="rect">
            <a:avLst/>
          </a:prstGeom>
          <a:noFill/>
          <a:ln>
            <a:noFill/>
          </a:ln>
        </p:spPr>
      </p:pic>
      <p:pic>
        <p:nvPicPr>
          <p:cNvPr id="170" name="Google Shape;170;p2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163782" y="2193630"/>
            <a:ext cx="4504218" cy="4032118"/>
          </a:xfrm>
          <a:prstGeom prst="rect">
            <a:avLst/>
          </a:prstGeom>
          <a:noFill/>
          <a:ln>
            <a:noFill/>
          </a:ln>
        </p:spPr>
      </p:pic>
      <p:pic>
        <p:nvPicPr>
          <p:cNvPr id="172" name="Google Shape;172;p20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217297" y="5049835"/>
            <a:ext cx="804742" cy="682811"/>
          </a:xfrm>
          <a:prstGeom prst="rect">
            <a:avLst/>
          </a:prstGeom>
          <a:noFill/>
          <a:ln>
            <a:noFill/>
          </a:ln>
        </p:spPr>
      </p:pic>
      <p:pic>
        <p:nvPicPr>
          <p:cNvPr id="173" name="Google Shape;173;p20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248128" y="4556734"/>
            <a:ext cx="804742" cy="68281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19808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63782" y="0"/>
            <a:ext cx="925483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154815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21"/>
          <p:cNvSpPr txBox="1">
            <a:spLocks noGrp="1"/>
          </p:cNvSpPr>
          <p:nvPr>
            <p:ph type="title"/>
          </p:nvPr>
        </p:nvSpPr>
        <p:spPr>
          <a:xfrm>
            <a:off x="1166091" y="366328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t" anchorCtr="0">
            <a:noAutofit/>
          </a:bodyPr>
          <a:lstStyle/>
          <a:p>
            <a:pPr>
              <a:spcBef>
                <a:spcPts val="0"/>
              </a:spcBef>
            </a:pPr>
            <a:r>
              <a:rPr lang="tr-TR" b="1" dirty="0">
                <a:solidFill>
                  <a:srgbClr val="FF0000"/>
                </a:solidFill>
              </a:rPr>
              <a:t>Sistemik Tedavi</a:t>
            </a:r>
            <a:endParaRPr b="1" dirty="0">
              <a:solidFill>
                <a:srgbClr val="FF0000"/>
              </a:solidFill>
            </a:endParaRPr>
          </a:p>
        </p:txBody>
      </p:sp>
      <p:sp>
        <p:nvSpPr>
          <p:cNvPr id="180" name="Google Shape;180;p21"/>
          <p:cNvSpPr txBox="1">
            <a:spLocks noGrp="1"/>
          </p:cNvSpPr>
          <p:nvPr>
            <p:ph type="body" idx="1"/>
          </p:nvPr>
        </p:nvSpPr>
        <p:spPr>
          <a:xfrm>
            <a:off x="1052945" y="1620706"/>
            <a:ext cx="9133983" cy="4400582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t" anchorCtr="0">
            <a:noAutofit/>
          </a:bodyPr>
          <a:lstStyle/>
          <a:p>
            <a:pPr marL="342900" indent="-342900">
              <a:lnSpc>
                <a:spcPct val="200000"/>
              </a:lnSpc>
              <a:spcBef>
                <a:spcPts val="0"/>
              </a:spcBef>
              <a:buSzPts val="2000"/>
              <a:buChar char="✔"/>
            </a:pPr>
            <a:r>
              <a:rPr lang="tr-TR" sz="2000" dirty="0"/>
              <a:t>1. hat 6 kür </a:t>
            </a:r>
            <a:r>
              <a:rPr lang="tr-TR" sz="2000" b="1" dirty="0"/>
              <a:t>XELOX + BEVA </a:t>
            </a:r>
            <a:r>
              <a:rPr lang="tr-TR" sz="2000" dirty="0"/>
              <a:t>(08.2015-11.2015)  &gt;  Kontrolde N/M yok</a:t>
            </a:r>
            <a:endParaRPr dirty="0"/>
          </a:p>
          <a:p>
            <a:pPr marL="742950" lvl="1" indent="-285750">
              <a:lnSpc>
                <a:spcPct val="200000"/>
              </a:lnSpc>
              <a:spcBef>
                <a:spcPts val="320"/>
              </a:spcBef>
              <a:buClr>
                <a:srgbClr val="254B8E"/>
              </a:buClr>
              <a:buSzPts val="1600"/>
              <a:buFont typeface="Bodoni"/>
              <a:buChar char="–"/>
            </a:pPr>
            <a:r>
              <a:rPr lang="tr-TR" sz="1600" dirty="0"/>
              <a:t>1. hat sistemik tedavi sonrası kontrol PET-BT:</a:t>
            </a:r>
            <a:endParaRPr dirty="0"/>
          </a:p>
          <a:p>
            <a:pPr lvl="2">
              <a:lnSpc>
                <a:spcPct val="200000"/>
              </a:lnSpc>
              <a:spcBef>
                <a:spcPts val="280"/>
              </a:spcBef>
              <a:buClr>
                <a:srgbClr val="254B8E"/>
              </a:buClr>
              <a:buSzPts val="1400"/>
              <a:buFont typeface="Bodoni"/>
              <a:buChar char="•"/>
            </a:pPr>
            <a:r>
              <a:rPr lang="tr-TR" sz="1400" dirty="0"/>
              <a:t>Olguda </a:t>
            </a:r>
            <a:r>
              <a:rPr lang="tr-TR" sz="1400" dirty="0" err="1"/>
              <a:t>nüks</a:t>
            </a:r>
            <a:r>
              <a:rPr lang="tr-TR" sz="1400" dirty="0"/>
              <a:t> kitlesel lezyon saptanmamıştır, </a:t>
            </a:r>
            <a:r>
              <a:rPr lang="tr-TR" sz="1400" dirty="0" err="1"/>
              <a:t>perirektal</a:t>
            </a:r>
            <a:r>
              <a:rPr lang="tr-TR" sz="1400" dirty="0"/>
              <a:t> yağlı doku içerisinde izlenen nodüller güncel incelemede kaybolmuştur</a:t>
            </a:r>
            <a:endParaRPr sz="1600" dirty="0"/>
          </a:p>
          <a:p>
            <a:pPr marL="342900" indent="-342900">
              <a:lnSpc>
                <a:spcPct val="200000"/>
              </a:lnSpc>
              <a:spcBef>
                <a:spcPts val="400"/>
              </a:spcBef>
              <a:buSzPts val="2000"/>
              <a:buChar char="✔"/>
            </a:pPr>
            <a:r>
              <a:rPr lang="tr-TR" sz="2000" dirty="0"/>
              <a:t>İdame 4 ay </a:t>
            </a:r>
            <a:r>
              <a:rPr lang="tr-TR" sz="2000" b="1" dirty="0"/>
              <a:t>KAPESİTABİN + BEVA </a:t>
            </a:r>
            <a:r>
              <a:rPr lang="tr-TR" sz="2000" dirty="0"/>
              <a:t>(01.2016-04.2016)  &gt;  Kontrolde  N/M yok</a:t>
            </a:r>
            <a:endParaRPr dirty="0"/>
          </a:p>
          <a:p>
            <a:pPr marL="742950" lvl="1" indent="-285750">
              <a:lnSpc>
                <a:spcPct val="200000"/>
              </a:lnSpc>
              <a:spcBef>
                <a:spcPts val="320"/>
              </a:spcBef>
              <a:buClr>
                <a:srgbClr val="254B8E"/>
              </a:buClr>
              <a:buSzPts val="1600"/>
              <a:buFont typeface="Bodoni"/>
              <a:buChar char="–"/>
            </a:pPr>
            <a:r>
              <a:rPr lang="tr-TR" sz="1600" dirty="0"/>
              <a:t>İdame tedavi sonrası kontrol PET-BT:</a:t>
            </a:r>
            <a:endParaRPr dirty="0"/>
          </a:p>
          <a:p>
            <a:pPr lvl="2">
              <a:lnSpc>
                <a:spcPct val="200000"/>
              </a:lnSpc>
              <a:spcBef>
                <a:spcPts val="280"/>
              </a:spcBef>
              <a:buClr>
                <a:srgbClr val="254B8E"/>
              </a:buClr>
              <a:buSzPts val="1400"/>
              <a:buFont typeface="Bodoni"/>
              <a:buChar char="•"/>
            </a:pPr>
            <a:r>
              <a:rPr lang="tr-TR" sz="1400" dirty="0"/>
              <a:t>Olguda </a:t>
            </a:r>
            <a:r>
              <a:rPr lang="tr-TR" sz="1400" dirty="0" err="1"/>
              <a:t>nüks</a:t>
            </a:r>
            <a:r>
              <a:rPr lang="tr-TR" sz="1400" dirty="0"/>
              <a:t>/metastaz bulgusu saptanmamıştır</a:t>
            </a:r>
            <a:endParaRPr dirty="0"/>
          </a:p>
        </p:txBody>
      </p:sp>
      <p:sp>
        <p:nvSpPr>
          <p:cNvPr id="181" name="Google Shape;181;p21"/>
          <p:cNvSpPr txBox="1">
            <a:spLocks noGrp="1"/>
          </p:cNvSpPr>
          <p:nvPr>
            <p:ph type="sldNum" idx="12"/>
          </p:nvPr>
        </p:nvSpPr>
        <p:spPr>
          <a:xfrm>
            <a:off x="9464588" y="6340624"/>
            <a:ext cx="882824" cy="272752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t" anchorCtr="0">
            <a:noAutofit/>
          </a:bodyPr>
          <a:lstStyle/>
          <a:p>
            <a:fld id="{00000000-1234-1234-1234-123412341234}" type="slidenum">
              <a:rPr lang="tr-TR"/>
              <a:pPr/>
              <a:t>20</a:t>
            </a:fld>
            <a:endParaRPr/>
          </a:p>
        </p:txBody>
      </p:sp>
      <p:pic>
        <p:nvPicPr>
          <p:cNvPr id="182" name="Google Shape;182;p21" descr="ETKİ MEKANİZMASI ile ilgili görsel sonucu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374806" y="0"/>
            <a:ext cx="2293194" cy="162070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4947664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22"/>
          <p:cNvSpPr txBox="1">
            <a:spLocks noGrp="1"/>
          </p:cNvSpPr>
          <p:nvPr>
            <p:ph type="title"/>
          </p:nvPr>
        </p:nvSpPr>
        <p:spPr>
          <a:xfrm>
            <a:off x="1905000" y="465873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t" anchorCtr="0">
            <a:noAutofit/>
          </a:bodyPr>
          <a:lstStyle/>
          <a:p>
            <a:pPr>
              <a:spcBef>
                <a:spcPts val="0"/>
              </a:spcBef>
            </a:pPr>
            <a:r>
              <a:rPr lang="tr-TR" sz="3600" b="1" dirty="0">
                <a:solidFill>
                  <a:srgbClr val="FF0000"/>
                </a:solidFill>
              </a:rPr>
              <a:t>1. Hat Tedavi Sonrası Kontrol PET-BT</a:t>
            </a:r>
            <a:endParaRPr sz="3600" b="1" dirty="0">
              <a:solidFill>
                <a:srgbClr val="FF0000"/>
              </a:solidFill>
            </a:endParaRPr>
          </a:p>
        </p:txBody>
      </p:sp>
      <p:sp>
        <p:nvSpPr>
          <p:cNvPr id="189" name="Google Shape;189;p22"/>
          <p:cNvSpPr txBox="1">
            <a:spLocks noGrp="1"/>
          </p:cNvSpPr>
          <p:nvPr>
            <p:ph type="body" idx="1"/>
          </p:nvPr>
        </p:nvSpPr>
        <p:spPr>
          <a:xfrm>
            <a:off x="1905000" y="1981200"/>
            <a:ext cx="7772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t" anchorCtr="0">
            <a:noAutofit/>
          </a:bodyPr>
          <a:lstStyle/>
          <a:p>
            <a:pPr marL="342900" indent="-342900">
              <a:spcBef>
                <a:spcPts val="0"/>
              </a:spcBef>
              <a:buSzPts val="2400"/>
              <a:buChar char="✔"/>
            </a:pPr>
            <a:r>
              <a:rPr lang="tr-TR"/>
              <a:t>Pet koy !!!!!!!!!</a:t>
            </a:r>
            <a:endParaRPr/>
          </a:p>
        </p:txBody>
      </p:sp>
      <p:sp>
        <p:nvSpPr>
          <p:cNvPr id="190" name="Google Shape;190;p22"/>
          <p:cNvSpPr txBox="1">
            <a:spLocks noGrp="1"/>
          </p:cNvSpPr>
          <p:nvPr>
            <p:ph type="sldNum" idx="12"/>
          </p:nvPr>
        </p:nvSpPr>
        <p:spPr>
          <a:xfrm>
            <a:off x="9464588" y="6340624"/>
            <a:ext cx="882824" cy="272752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t" anchorCtr="0">
            <a:noAutofit/>
          </a:bodyPr>
          <a:lstStyle/>
          <a:p>
            <a:fld id="{00000000-1234-1234-1234-123412341234}" type="slidenum">
              <a:rPr lang="tr-TR"/>
              <a:pPr/>
              <a:t>21</a:t>
            </a:fld>
            <a:endParaRPr/>
          </a:p>
        </p:txBody>
      </p:sp>
      <p:pic>
        <p:nvPicPr>
          <p:cNvPr id="191" name="Google Shape;191;p2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633624" y="1981200"/>
            <a:ext cx="4427984" cy="396808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3" name="Google Shape;193;p2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137172" y="2000216"/>
            <a:ext cx="4423325" cy="394906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3080087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23"/>
          <p:cNvSpPr txBox="1">
            <a:spLocks noGrp="1"/>
          </p:cNvSpPr>
          <p:nvPr>
            <p:ph type="title"/>
          </p:nvPr>
        </p:nvSpPr>
        <p:spPr>
          <a:xfrm>
            <a:off x="1905000" y="390525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t" anchorCtr="0">
            <a:noAutofit/>
          </a:bodyPr>
          <a:lstStyle/>
          <a:p>
            <a:pPr>
              <a:spcBef>
                <a:spcPts val="0"/>
              </a:spcBef>
            </a:pPr>
            <a:r>
              <a:rPr lang="tr-TR" b="1" dirty="0">
                <a:solidFill>
                  <a:srgbClr val="FF0000"/>
                </a:solidFill>
              </a:rPr>
              <a:t>Sistemik Tedavi</a:t>
            </a:r>
            <a:endParaRPr b="1" dirty="0">
              <a:solidFill>
                <a:srgbClr val="FF0000"/>
              </a:solidFill>
            </a:endParaRPr>
          </a:p>
        </p:txBody>
      </p:sp>
      <p:sp>
        <p:nvSpPr>
          <p:cNvPr id="200" name="Google Shape;200;p23"/>
          <p:cNvSpPr txBox="1">
            <a:spLocks noGrp="1"/>
          </p:cNvSpPr>
          <p:nvPr>
            <p:ph type="body" idx="1"/>
          </p:nvPr>
        </p:nvSpPr>
        <p:spPr>
          <a:xfrm>
            <a:off x="905164" y="1924050"/>
            <a:ext cx="9281764" cy="4248472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t" anchorCtr="0">
            <a:noAutofit/>
          </a:bodyPr>
          <a:lstStyle/>
          <a:p>
            <a:pPr marL="342900" indent="-342900">
              <a:lnSpc>
                <a:spcPct val="200000"/>
              </a:lnSpc>
              <a:spcBef>
                <a:spcPts val="0"/>
              </a:spcBef>
              <a:buSzPts val="2400"/>
              <a:buChar char="✔"/>
            </a:pPr>
            <a:r>
              <a:rPr lang="tr-TR" u="sng" dirty="0"/>
              <a:t>Tedavisiz</a:t>
            </a:r>
            <a:r>
              <a:rPr lang="tr-TR" dirty="0"/>
              <a:t> </a:t>
            </a:r>
            <a:r>
              <a:rPr lang="tr-TR" b="1" dirty="0"/>
              <a:t>12 ay </a:t>
            </a:r>
            <a:r>
              <a:rPr lang="tr-TR" dirty="0"/>
              <a:t>yakın takip (04.2016-04.2017)  &gt;  Kontrol </a:t>
            </a:r>
            <a:r>
              <a:rPr lang="tr-TR" b="1" dirty="0"/>
              <a:t>PK</a:t>
            </a:r>
            <a:r>
              <a:rPr lang="tr-TR" dirty="0"/>
              <a:t> ile </a:t>
            </a:r>
            <a:r>
              <a:rPr lang="tr-TR" dirty="0" err="1"/>
              <a:t>nüks</a:t>
            </a:r>
            <a:endParaRPr dirty="0"/>
          </a:p>
          <a:p>
            <a:pPr marL="742950" lvl="1" indent="-285750">
              <a:lnSpc>
                <a:spcPct val="200000"/>
              </a:lnSpc>
              <a:spcBef>
                <a:spcPts val="360"/>
              </a:spcBef>
              <a:buClr>
                <a:srgbClr val="254B8E"/>
              </a:buClr>
              <a:buSzPts val="1800"/>
              <a:buFont typeface="Bodoni"/>
              <a:buChar char="–"/>
            </a:pPr>
            <a:r>
              <a:rPr lang="tr-TR" sz="1800" dirty="0" err="1"/>
              <a:t>Tx</a:t>
            </a:r>
            <a:r>
              <a:rPr lang="tr-TR" sz="1800" dirty="0"/>
              <a:t> siz takip 12. ay kontrol PET-BT;</a:t>
            </a:r>
            <a:endParaRPr dirty="0"/>
          </a:p>
          <a:p>
            <a:pPr lvl="2">
              <a:lnSpc>
                <a:spcPct val="200000"/>
              </a:lnSpc>
              <a:spcBef>
                <a:spcPts val="320"/>
              </a:spcBef>
              <a:buClr>
                <a:srgbClr val="254B8E"/>
              </a:buClr>
              <a:buSzPts val="1600"/>
              <a:buFont typeface="Bodoni"/>
              <a:buChar char="•"/>
            </a:pPr>
            <a:r>
              <a:rPr lang="tr-TR" sz="1600" dirty="0"/>
              <a:t>Olguda batın içerisinde ve </a:t>
            </a:r>
            <a:r>
              <a:rPr lang="tr-TR" sz="1600" dirty="0" err="1"/>
              <a:t>pelvik</a:t>
            </a:r>
            <a:r>
              <a:rPr lang="tr-TR" sz="1600" dirty="0"/>
              <a:t> alanda </a:t>
            </a:r>
            <a:r>
              <a:rPr lang="tr-TR" sz="1600" dirty="0" err="1"/>
              <a:t>hipermetabolik</a:t>
            </a:r>
            <a:r>
              <a:rPr lang="tr-TR" sz="1600" dirty="0"/>
              <a:t> yeni gelişen </a:t>
            </a:r>
            <a:r>
              <a:rPr lang="tr-TR" sz="1600" dirty="0" err="1"/>
              <a:t>peritoneal</a:t>
            </a:r>
            <a:r>
              <a:rPr lang="tr-TR" sz="1600" dirty="0"/>
              <a:t> </a:t>
            </a:r>
            <a:r>
              <a:rPr lang="tr-TR" sz="1600" dirty="0" err="1"/>
              <a:t>implantasyon</a:t>
            </a:r>
            <a:r>
              <a:rPr lang="tr-TR" sz="1600" dirty="0"/>
              <a:t> kitleleri mevcuttur. Bulgular </a:t>
            </a:r>
            <a:r>
              <a:rPr lang="tr-TR" sz="1600" dirty="0" err="1"/>
              <a:t>progresyon</a:t>
            </a:r>
            <a:r>
              <a:rPr lang="tr-TR" sz="1600" dirty="0"/>
              <a:t> </a:t>
            </a:r>
            <a:r>
              <a:rPr lang="tr-TR" sz="1600" dirty="0" err="1"/>
              <a:t>leyhinedir</a:t>
            </a:r>
            <a:endParaRPr sz="1600" dirty="0"/>
          </a:p>
          <a:p>
            <a:pPr marL="914400" lvl="2" indent="0">
              <a:lnSpc>
                <a:spcPct val="200000"/>
              </a:lnSpc>
              <a:spcBef>
                <a:spcPts val="320"/>
              </a:spcBef>
              <a:buClr>
                <a:srgbClr val="254B8E"/>
              </a:buClr>
              <a:buSzPts val="1600"/>
              <a:buNone/>
            </a:pPr>
            <a:endParaRPr sz="1600" dirty="0"/>
          </a:p>
        </p:txBody>
      </p:sp>
      <p:sp>
        <p:nvSpPr>
          <p:cNvPr id="201" name="Google Shape;201;p23"/>
          <p:cNvSpPr txBox="1">
            <a:spLocks noGrp="1"/>
          </p:cNvSpPr>
          <p:nvPr>
            <p:ph type="sldNum" idx="12"/>
          </p:nvPr>
        </p:nvSpPr>
        <p:spPr>
          <a:xfrm>
            <a:off x="9464588" y="6340624"/>
            <a:ext cx="882824" cy="272752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t" anchorCtr="0">
            <a:noAutofit/>
          </a:bodyPr>
          <a:lstStyle/>
          <a:p>
            <a:fld id="{00000000-1234-1234-1234-123412341234}" type="slidenum">
              <a:rPr lang="tr-TR"/>
              <a:pPr/>
              <a:t>22</a:t>
            </a:fld>
            <a:endParaRPr/>
          </a:p>
        </p:txBody>
      </p:sp>
      <p:pic>
        <p:nvPicPr>
          <p:cNvPr id="202" name="Google Shape;202;p23" descr="ETKİ MEKANİZMASI ile ilgili görsel sonucu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374806" y="0"/>
            <a:ext cx="2293194" cy="162070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3449274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24"/>
          <p:cNvSpPr txBox="1">
            <a:spLocks noGrp="1"/>
          </p:cNvSpPr>
          <p:nvPr>
            <p:ph type="title"/>
          </p:nvPr>
        </p:nvSpPr>
        <p:spPr>
          <a:xfrm>
            <a:off x="217946" y="294937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t" anchorCtr="0">
            <a:noAutofit/>
          </a:bodyPr>
          <a:lstStyle/>
          <a:p>
            <a:pPr>
              <a:spcBef>
                <a:spcPts val="0"/>
              </a:spcBef>
            </a:pPr>
            <a:r>
              <a:rPr lang="tr-TR" b="1" dirty="0">
                <a:solidFill>
                  <a:srgbClr val="FF0000"/>
                </a:solidFill>
              </a:rPr>
              <a:t>Kontrol PET-BT</a:t>
            </a:r>
            <a:endParaRPr b="1" dirty="0">
              <a:solidFill>
                <a:srgbClr val="FF0000"/>
              </a:solidFill>
            </a:endParaRPr>
          </a:p>
        </p:txBody>
      </p:sp>
      <p:sp>
        <p:nvSpPr>
          <p:cNvPr id="209" name="Google Shape;209;p24"/>
          <p:cNvSpPr txBox="1">
            <a:spLocks noGrp="1"/>
          </p:cNvSpPr>
          <p:nvPr>
            <p:ph type="sldNum" idx="12"/>
          </p:nvPr>
        </p:nvSpPr>
        <p:spPr>
          <a:xfrm>
            <a:off x="9464588" y="6340624"/>
            <a:ext cx="882824" cy="272752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t" anchorCtr="0">
            <a:noAutofit/>
          </a:bodyPr>
          <a:lstStyle/>
          <a:p>
            <a:fld id="{00000000-1234-1234-1234-123412341234}" type="slidenum">
              <a:rPr lang="tr-TR"/>
              <a:pPr/>
              <a:t>23</a:t>
            </a:fld>
            <a:endParaRPr/>
          </a:p>
        </p:txBody>
      </p:sp>
      <p:pic>
        <p:nvPicPr>
          <p:cNvPr id="211" name="Google Shape;211;p2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1658731"/>
            <a:ext cx="4018873" cy="3933056"/>
          </a:xfrm>
          <a:prstGeom prst="rect">
            <a:avLst/>
          </a:prstGeom>
          <a:noFill/>
          <a:ln>
            <a:noFill/>
          </a:ln>
        </p:spPr>
      </p:pic>
      <p:pic>
        <p:nvPicPr>
          <p:cNvPr id="212" name="Google Shape;212;p2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100945" y="1633797"/>
            <a:ext cx="3785215" cy="395799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3" name="Google Shape;213;p2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886160" y="1633797"/>
            <a:ext cx="4286459" cy="3957990"/>
          </a:xfrm>
          <a:prstGeom prst="rect">
            <a:avLst/>
          </a:prstGeom>
          <a:noFill/>
          <a:ln>
            <a:noFill/>
          </a:ln>
        </p:spPr>
      </p:pic>
      <p:sp>
        <p:nvSpPr>
          <p:cNvPr id="214" name="Google Shape;214;p24"/>
          <p:cNvSpPr/>
          <p:nvPr/>
        </p:nvSpPr>
        <p:spPr>
          <a:xfrm>
            <a:off x="7183825" y="3384556"/>
            <a:ext cx="792088" cy="668980"/>
          </a:xfrm>
          <a:prstGeom prst="ellipse">
            <a:avLst/>
          </a:prstGeom>
          <a:noFill/>
          <a:ln w="9525" cap="flat" cmpd="sng">
            <a:solidFill>
              <a:srgbClr val="FFFF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>
              <a:buClr>
                <a:schemeClr val="dk1"/>
              </a:buClr>
              <a:buSzPts val="2400"/>
            </a:pPr>
            <a:endParaRPr sz="2400">
              <a:solidFill>
                <a:schemeClr val="dk1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sp>
        <p:nvSpPr>
          <p:cNvPr id="215" name="Google Shape;215;p24"/>
          <p:cNvSpPr/>
          <p:nvPr/>
        </p:nvSpPr>
        <p:spPr>
          <a:xfrm>
            <a:off x="3533311" y="4653136"/>
            <a:ext cx="792088" cy="668980"/>
          </a:xfrm>
          <a:prstGeom prst="ellipse">
            <a:avLst/>
          </a:prstGeom>
          <a:noFill/>
          <a:ln w="9525" cap="flat" cmpd="sng">
            <a:solidFill>
              <a:srgbClr val="FFFF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>
              <a:buClr>
                <a:schemeClr val="dk1"/>
              </a:buClr>
              <a:buSzPts val="2400"/>
            </a:pPr>
            <a:endParaRPr sz="2400">
              <a:solidFill>
                <a:schemeClr val="dk1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pic>
        <p:nvPicPr>
          <p:cNvPr id="216" name="Google Shape;216;p24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306503" y="1572877"/>
            <a:ext cx="896862" cy="76097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4877447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25"/>
          <p:cNvSpPr txBox="1">
            <a:spLocks noGrp="1"/>
          </p:cNvSpPr>
          <p:nvPr>
            <p:ph type="title"/>
          </p:nvPr>
        </p:nvSpPr>
        <p:spPr>
          <a:xfrm>
            <a:off x="1905000" y="390525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t" anchorCtr="0">
            <a:noAutofit/>
          </a:bodyPr>
          <a:lstStyle/>
          <a:p>
            <a:pPr>
              <a:spcBef>
                <a:spcPts val="0"/>
              </a:spcBef>
            </a:pPr>
            <a:r>
              <a:rPr lang="tr-TR" b="1" dirty="0">
                <a:solidFill>
                  <a:srgbClr val="FF0000"/>
                </a:solidFill>
              </a:rPr>
              <a:t>Sistemik Tedavi</a:t>
            </a:r>
            <a:endParaRPr b="1" dirty="0">
              <a:solidFill>
                <a:srgbClr val="FF0000"/>
              </a:solidFill>
            </a:endParaRPr>
          </a:p>
        </p:txBody>
      </p:sp>
      <p:sp>
        <p:nvSpPr>
          <p:cNvPr id="223" name="Google Shape;223;p25"/>
          <p:cNvSpPr txBox="1">
            <a:spLocks noGrp="1"/>
          </p:cNvSpPr>
          <p:nvPr>
            <p:ph type="body" idx="1"/>
          </p:nvPr>
        </p:nvSpPr>
        <p:spPr>
          <a:xfrm>
            <a:off x="581892" y="1766481"/>
            <a:ext cx="9586564" cy="4710519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t" anchorCtr="0">
            <a:noAutofit/>
          </a:bodyPr>
          <a:lstStyle/>
          <a:p>
            <a:pPr marL="342900" indent="-342900">
              <a:lnSpc>
                <a:spcPct val="200000"/>
              </a:lnSpc>
              <a:spcBef>
                <a:spcPts val="0"/>
              </a:spcBef>
              <a:buSzPts val="2000"/>
              <a:buChar char="✔"/>
            </a:pPr>
            <a:r>
              <a:rPr lang="tr-TR" sz="2000" dirty="0"/>
              <a:t>2. hat 12 kür </a:t>
            </a:r>
            <a:r>
              <a:rPr lang="tr-TR" sz="2000" b="1" dirty="0"/>
              <a:t>FOLFİRİ + AFLİBERCEPT </a:t>
            </a:r>
            <a:r>
              <a:rPr lang="tr-TR" sz="2000" dirty="0"/>
              <a:t>(05.2017-12.2017)  &gt;  </a:t>
            </a:r>
            <a:r>
              <a:rPr lang="tr-TR" sz="2000" dirty="0" err="1"/>
              <a:t>Parsiyel</a:t>
            </a:r>
            <a:r>
              <a:rPr lang="tr-TR" sz="2000" dirty="0"/>
              <a:t> yanıt</a:t>
            </a:r>
            <a:endParaRPr dirty="0"/>
          </a:p>
          <a:p>
            <a:pPr marL="742950" lvl="1" indent="-285750">
              <a:lnSpc>
                <a:spcPct val="200000"/>
              </a:lnSpc>
              <a:spcBef>
                <a:spcPts val="320"/>
              </a:spcBef>
              <a:buClr>
                <a:srgbClr val="254B8E"/>
              </a:buClr>
              <a:buSzPts val="1600"/>
              <a:buFont typeface="Bodoni"/>
              <a:buChar char="–"/>
            </a:pPr>
            <a:r>
              <a:rPr lang="tr-TR" sz="1600" dirty="0"/>
              <a:t>2. hat </a:t>
            </a:r>
            <a:r>
              <a:rPr lang="tr-TR" sz="1600" dirty="0" err="1"/>
              <a:t>tx</a:t>
            </a:r>
            <a:r>
              <a:rPr lang="tr-TR" sz="1600" dirty="0"/>
              <a:t> sonrası kontrol PET-BT;</a:t>
            </a:r>
            <a:endParaRPr dirty="0"/>
          </a:p>
          <a:p>
            <a:pPr lvl="2">
              <a:lnSpc>
                <a:spcPct val="200000"/>
              </a:lnSpc>
              <a:spcBef>
                <a:spcPts val="280"/>
              </a:spcBef>
              <a:buClr>
                <a:srgbClr val="254B8E"/>
              </a:buClr>
              <a:buSzPts val="1400"/>
              <a:buFont typeface="Bodoni"/>
              <a:buChar char="•"/>
            </a:pPr>
            <a:r>
              <a:rPr lang="tr-TR" sz="1400" dirty="0"/>
              <a:t>Batın içerisinde izlenen </a:t>
            </a:r>
            <a:r>
              <a:rPr lang="tr-TR" sz="1400" dirty="0" err="1"/>
              <a:t>implantasyon</a:t>
            </a:r>
            <a:r>
              <a:rPr lang="tr-TR" sz="1400" dirty="0"/>
              <a:t> kitlelerine ait lezyonların bir kısmı kaybolmuş bir kısmı da küçülmüştür. Bulgular </a:t>
            </a:r>
            <a:r>
              <a:rPr lang="tr-TR" sz="1400" dirty="0" err="1"/>
              <a:t>parsiyel</a:t>
            </a:r>
            <a:r>
              <a:rPr lang="tr-TR" sz="1400" dirty="0"/>
              <a:t> regresyon </a:t>
            </a:r>
            <a:r>
              <a:rPr lang="tr-TR" sz="1400" dirty="0" err="1"/>
              <a:t>leyhinedir</a:t>
            </a:r>
            <a:endParaRPr sz="1400" dirty="0"/>
          </a:p>
          <a:p>
            <a:pPr marL="342900" indent="-342900">
              <a:lnSpc>
                <a:spcPct val="200000"/>
              </a:lnSpc>
              <a:spcBef>
                <a:spcPts val="400"/>
              </a:spcBef>
              <a:buSzPts val="2000"/>
              <a:buChar char="✔"/>
            </a:pPr>
            <a:r>
              <a:rPr lang="tr-TR" sz="2000" dirty="0"/>
              <a:t>Periton ile sınırlı metastazlar nedeni ile </a:t>
            </a:r>
            <a:r>
              <a:rPr lang="tr-TR" sz="2000" b="1" u="sng" dirty="0"/>
              <a:t>SRC + HIPEC </a:t>
            </a:r>
            <a:r>
              <a:rPr lang="tr-TR" sz="2000" dirty="0"/>
              <a:t>öneriliyor </a:t>
            </a:r>
            <a:endParaRPr dirty="0"/>
          </a:p>
          <a:p>
            <a:pPr marL="742950" lvl="1" indent="-285750">
              <a:lnSpc>
                <a:spcPct val="200000"/>
              </a:lnSpc>
              <a:spcBef>
                <a:spcPts val="320"/>
              </a:spcBef>
              <a:buClr>
                <a:srgbClr val="254B8E"/>
              </a:buClr>
              <a:buSzPts val="1600"/>
              <a:buFont typeface="Bodoni"/>
              <a:buChar char="–"/>
            </a:pPr>
            <a:r>
              <a:rPr lang="tr-TR" sz="1600" dirty="0"/>
              <a:t>&gt; Mali sorunlar nedeni ile erteleme / Tedavi toleransı azalıyor </a:t>
            </a:r>
            <a:endParaRPr dirty="0"/>
          </a:p>
          <a:p>
            <a:pPr marL="342900" indent="-342900">
              <a:lnSpc>
                <a:spcPct val="200000"/>
              </a:lnSpc>
              <a:spcBef>
                <a:spcPts val="400"/>
              </a:spcBef>
              <a:buSzPts val="2000"/>
              <a:buChar char="✔"/>
            </a:pPr>
            <a:r>
              <a:rPr lang="tr-TR" sz="2000" dirty="0"/>
              <a:t>3. hat 3 ay </a:t>
            </a:r>
            <a:r>
              <a:rPr lang="tr-TR" sz="2000" b="1" dirty="0"/>
              <a:t>REGORAFENİB</a:t>
            </a:r>
            <a:r>
              <a:rPr lang="tr-TR" sz="2000" dirty="0"/>
              <a:t> ile izlem  &gt;   </a:t>
            </a:r>
            <a:r>
              <a:rPr lang="tr-TR" sz="2000" b="1" u="sng" dirty="0"/>
              <a:t>SRC + HIPEC</a:t>
            </a:r>
            <a:endParaRPr sz="2000" b="1" u="sng" dirty="0"/>
          </a:p>
        </p:txBody>
      </p:sp>
      <p:sp>
        <p:nvSpPr>
          <p:cNvPr id="224" name="Google Shape;224;p25"/>
          <p:cNvSpPr txBox="1">
            <a:spLocks noGrp="1"/>
          </p:cNvSpPr>
          <p:nvPr>
            <p:ph type="sldNum" idx="12"/>
          </p:nvPr>
        </p:nvSpPr>
        <p:spPr>
          <a:xfrm>
            <a:off x="9464588" y="6340624"/>
            <a:ext cx="882824" cy="272752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t" anchorCtr="0">
            <a:noAutofit/>
          </a:bodyPr>
          <a:lstStyle/>
          <a:p>
            <a:fld id="{00000000-1234-1234-1234-123412341234}" type="slidenum">
              <a:rPr lang="tr-TR"/>
              <a:pPr/>
              <a:t>24</a:t>
            </a:fld>
            <a:endParaRPr/>
          </a:p>
        </p:txBody>
      </p:sp>
      <p:pic>
        <p:nvPicPr>
          <p:cNvPr id="225" name="Google Shape;225;p25" descr="ETKİ MEKANİZMASI ile ilgili görsel sonucu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374806" y="0"/>
            <a:ext cx="2293194" cy="162070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0428216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p26"/>
          <p:cNvSpPr txBox="1">
            <a:spLocks noGrp="1"/>
          </p:cNvSpPr>
          <p:nvPr>
            <p:ph type="title"/>
          </p:nvPr>
        </p:nvSpPr>
        <p:spPr>
          <a:xfrm>
            <a:off x="1452418" y="482889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t" anchorCtr="0">
            <a:noAutofit/>
          </a:bodyPr>
          <a:lstStyle/>
          <a:p>
            <a:pPr>
              <a:spcBef>
                <a:spcPts val="0"/>
              </a:spcBef>
            </a:pPr>
            <a:r>
              <a:rPr lang="tr-TR" b="1" dirty="0">
                <a:solidFill>
                  <a:srgbClr val="FF0000"/>
                </a:solidFill>
              </a:rPr>
              <a:t>SRC + HIPEC</a:t>
            </a:r>
            <a:endParaRPr b="1" dirty="0">
              <a:solidFill>
                <a:srgbClr val="FF0000"/>
              </a:solidFill>
            </a:endParaRPr>
          </a:p>
        </p:txBody>
      </p:sp>
      <p:sp>
        <p:nvSpPr>
          <p:cNvPr id="232" name="Google Shape;232;p26"/>
          <p:cNvSpPr txBox="1">
            <a:spLocks noGrp="1"/>
          </p:cNvSpPr>
          <p:nvPr>
            <p:ph type="body" idx="1"/>
          </p:nvPr>
        </p:nvSpPr>
        <p:spPr>
          <a:xfrm>
            <a:off x="609600" y="2253122"/>
            <a:ext cx="90678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t" anchorCtr="0">
            <a:noAutofit/>
          </a:bodyPr>
          <a:lstStyle/>
          <a:p>
            <a:pPr marL="342900" indent="-342900" algn="just">
              <a:lnSpc>
                <a:spcPct val="150000"/>
              </a:lnSpc>
              <a:spcBef>
                <a:spcPts val="0"/>
              </a:spcBef>
              <a:buSzPts val="2400"/>
              <a:buChar char="✔"/>
            </a:pPr>
            <a:r>
              <a:rPr lang="tr-TR" sz="2400" dirty="0"/>
              <a:t>12.04.2018;</a:t>
            </a:r>
            <a:endParaRPr sz="2400" dirty="0"/>
          </a:p>
          <a:p>
            <a:pPr marL="742950" lvl="1" indent="-285750" algn="just">
              <a:lnSpc>
                <a:spcPct val="150000"/>
              </a:lnSpc>
              <a:spcBef>
                <a:spcPts val="400"/>
              </a:spcBef>
              <a:buClr>
                <a:srgbClr val="254B8E"/>
              </a:buClr>
              <a:buSzPts val="2000"/>
              <a:buFont typeface="Bodoni"/>
              <a:buChar char="–"/>
            </a:pPr>
            <a:r>
              <a:rPr lang="tr-TR" sz="2000" dirty="0"/>
              <a:t>Peritona sınırlı </a:t>
            </a:r>
            <a:r>
              <a:rPr lang="tr-TR" sz="2000" dirty="0" err="1"/>
              <a:t>metastatik</a:t>
            </a:r>
            <a:r>
              <a:rPr lang="tr-TR" sz="2000" dirty="0"/>
              <a:t> </a:t>
            </a:r>
            <a:r>
              <a:rPr lang="tr-TR" sz="2000" dirty="0" err="1"/>
              <a:t>implantları</a:t>
            </a:r>
            <a:r>
              <a:rPr lang="tr-TR" sz="2000" dirty="0"/>
              <a:t> olan hastaya </a:t>
            </a:r>
            <a:r>
              <a:rPr lang="tr-TR" sz="2000" b="1" dirty="0"/>
              <a:t>SRC + HIPEC </a:t>
            </a:r>
            <a:r>
              <a:rPr lang="tr-TR" sz="2000" dirty="0"/>
              <a:t>uygulanıyor</a:t>
            </a:r>
            <a:endParaRPr sz="2000" dirty="0"/>
          </a:p>
          <a:p>
            <a:pPr marL="342900" indent="-342900" algn="just">
              <a:lnSpc>
                <a:spcPct val="150000"/>
              </a:lnSpc>
              <a:spcBef>
                <a:spcPts val="480"/>
              </a:spcBef>
              <a:buSzPts val="2400"/>
              <a:buChar char="✔"/>
            </a:pPr>
            <a:r>
              <a:rPr lang="tr-TR" sz="2400" dirty="0"/>
              <a:t>Operasyon Notu;</a:t>
            </a:r>
            <a:endParaRPr sz="2400" dirty="0"/>
          </a:p>
          <a:p>
            <a:pPr marL="742950" lvl="1" indent="-285750" algn="just">
              <a:lnSpc>
                <a:spcPct val="150000"/>
              </a:lnSpc>
              <a:spcBef>
                <a:spcPts val="400"/>
              </a:spcBef>
              <a:buClr>
                <a:srgbClr val="254B8E"/>
              </a:buClr>
              <a:buSzPts val="2000"/>
              <a:buFont typeface="Bodoni"/>
              <a:buChar char="–"/>
            </a:pPr>
            <a:r>
              <a:rPr lang="tr-TR" sz="2000" dirty="0"/>
              <a:t>Total </a:t>
            </a:r>
            <a:r>
              <a:rPr lang="tr-TR" sz="2000" dirty="0" err="1"/>
              <a:t>omentektomi</a:t>
            </a:r>
            <a:r>
              <a:rPr lang="tr-TR" sz="2000" dirty="0"/>
              <a:t>, ince barsak </a:t>
            </a:r>
            <a:r>
              <a:rPr lang="tr-TR" sz="2000" dirty="0" err="1"/>
              <a:t>ansları</a:t>
            </a:r>
            <a:r>
              <a:rPr lang="tr-TR" sz="2000" dirty="0"/>
              <a:t> ve </a:t>
            </a:r>
            <a:r>
              <a:rPr lang="tr-TR" sz="2000" dirty="0" err="1"/>
              <a:t>mezolarının</a:t>
            </a:r>
            <a:r>
              <a:rPr lang="tr-TR" sz="2000" dirty="0"/>
              <a:t> rezeksiyonu, rektum </a:t>
            </a:r>
            <a:r>
              <a:rPr lang="tr-TR" sz="2000" dirty="0" err="1"/>
              <a:t>mezosu</a:t>
            </a:r>
            <a:r>
              <a:rPr lang="tr-TR" sz="2000" dirty="0"/>
              <a:t> ve rektum </a:t>
            </a:r>
            <a:r>
              <a:rPr lang="tr-TR" sz="2000" dirty="0" err="1"/>
              <a:t>rezeke</a:t>
            </a:r>
            <a:r>
              <a:rPr lang="tr-TR" sz="2000" dirty="0"/>
              <a:t> ediliyor, </a:t>
            </a:r>
            <a:r>
              <a:rPr lang="tr-TR" sz="2000" dirty="0" err="1"/>
              <a:t>hartmann</a:t>
            </a:r>
            <a:r>
              <a:rPr lang="tr-TR" sz="2000" dirty="0"/>
              <a:t> prosedürü uygulanıyor</a:t>
            </a:r>
            <a:endParaRPr sz="2000" dirty="0"/>
          </a:p>
          <a:p>
            <a:pPr marL="742950" lvl="1" indent="-285750" algn="just">
              <a:lnSpc>
                <a:spcPct val="150000"/>
              </a:lnSpc>
              <a:spcBef>
                <a:spcPts val="400"/>
              </a:spcBef>
              <a:buClr>
                <a:srgbClr val="254B8E"/>
              </a:buClr>
              <a:buSzPts val="2000"/>
              <a:buFont typeface="Bodoni"/>
              <a:buChar char="–"/>
            </a:pPr>
            <a:r>
              <a:rPr lang="tr-TR" sz="2000" dirty="0"/>
              <a:t>HIPEC uygulanıyor (</a:t>
            </a:r>
            <a:r>
              <a:rPr lang="tr-TR" sz="2000" dirty="0" err="1"/>
              <a:t>Oxaliplatin</a:t>
            </a:r>
            <a:r>
              <a:rPr lang="tr-TR" sz="2000" dirty="0"/>
              <a:t> 460 mg/m2)</a:t>
            </a:r>
            <a:endParaRPr sz="2000" dirty="0"/>
          </a:p>
        </p:txBody>
      </p:sp>
      <p:sp>
        <p:nvSpPr>
          <p:cNvPr id="233" name="Google Shape;233;p26"/>
          <p:cNvSpPr txBox="1">
            <a:spLocks noGrp="1"/>
          </p:cNvSpPr>
          <p:nvPr>
            <p:ph type="sldNum" idx="12"/>
          </p:nvPr>
        </p:nvSpPr>
        <p:spPr>
          <a:xfrm>
            <a:off x="9464588" y="6340624"/>
            <a:ext cx="882824" cy="272752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t" anchorCtr="0">
            <a:noAutofit/>
          </a:bodyPr>
          <a:lstStyle/>
          <a:p>
            <a:fld id="{00000000-1234-1234-1234-123412341234}" type="slidenum">
              <a:rPr lang="tr-TR"/>
              <a:pPr/>
              <a:t>25</a:t>
            </a:fld>
            <a:endParaRPr/>
          </a:p>
        </p:txBody>
      </p:sp>
      <p:pic>
        <p:nvPicPr>
          <p:cNvPr id="234" name="Google Shape;234;p2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811130" y="359918"/>
            <a:ext cx="2536282" cy="192050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9519589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p27"/>
          <p:cNvSpPr txBox="1">
            <a:spLocks noGrp="1"/>
          </p:cNvSpPr>
          <p:nvPr>
            <p:ph type="sldNum" idx="12"/>
          </p:nvPr>
        </p:nvSpPr>
        <p:spPr>
          <a:xfrm>
            <a:off x="9464588" y="6340624"/>
            <a:ext cx="882824" cy="272752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t" anchorCtr="0">
            <a:noAutofit/>
          </a:bodyPr>
          <a:lstStyle/>
          <a:p>
            <a:fld id="{00000000-1234-1234-1234-123412341234}" type="slidenum">
              <a:rPr lang="tr-TR"/>
              <a:pPr/>
              <a:t>26</a:t>
            </a:fld>
            <a:endParaRPr/>
          </a:p>
        </p:txBody>
      </p:sp>
      <p:pic>
        <p:nvPicPr>
          <p:cNvPr id="241" name="Google Shape;241;p2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24000" y="370366"/>
            <a:ext cx="9144000" cy="637100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3499431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p28"/>
          <p:cNvSpPr txBox="1">
            <a:spLocks noGrp="1"/>
          </p:cNvSpPr>
          <p:nvPr>
            <p:ph type="title"/>
          </p:nvPr>
        </p:nvSpPr>
        <p:spPr>
          <a:xfrm>
            <a:off x="1050404" y="36018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t" anchorCtr="0">
            <a:noAutofit/>
          </a:bodyPr>
          <a:lstStyle/>
          <a:p>
            <a:pPr>
              <a:spcBef>
                <a:spcPts val="0"/>
              </a:spcBef>
            </a:pPr>
            <a:r>
              <a:rPr lang="tr-TR" b="1" dirty="0">
                <a:solidFill>
                  <a:srgbClr val="FF0000"/>
                </a:solidFill>
              </a:rPr>
              <a:t>SRC + HIPEC</a:t>
            </a:r>
            <a:endParaRPr b="1" dirty="0">
              <a:solidFill>
                <a:srgbClr val="FF0000"/>
              </a:solidFill>
            </a:endParaRPr>
          </a:p>
        </p:txBody>
      </p:sp>
      <p:sp>
        <p:nvSpPr>
          <p:cNvPr id="247" name="Google Shape;247;p28"/>
          <p:cNvSpPr txBox="1">
            <a:spLocks noGrp="1"/>
          </p:cNvSpPr>
          <p:nvPr>
            <p:ph type="body" idx="1"/>
          </p:nvPr>
        </p:nvSpPr>
        <p:spPr>
          <a:xfrm>
            <a:off x="1050404" y="1383125"/>
            <a:ext cx="7772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t" anchorCtr="0">
            <a:noAutofit/>
          </a:bodyPr>
          <a:lstStyle/>
          <a:p>
            <a:pPr marL="342900" indent="-342900">
              <a:spcBef>
                <a:spcPts val="0"/>
              </a:spcBef>
              <a:buSzPts val="2400"/>
              <a:buChar char="✔"/>
            </a:pPr>
            <a:r>
              <a:rPr lang="tr-TR" b="1" dirty="0"/>
              <a:t>Post-op Patoloji;</a:t>
            </a:r>
            <a:endParaRPr b="1" dirty="0"/>
          </a:p>
          <a:p>
            <a:pPr marL="742950" lvl="1" indent="-285750">
              <a:spcBef>
                <a:spcPts val="400"/>
              </a:spcBef>
              <a:buClr>
                <a:srgbClr val="254B8E"/>
              </a:buClr>
              <a:buSzPts val="2000"/>
              <a:buFont typeface="Bodoni"/>
              <a:buChar char="–"/>
            </a:pPr>
            <a:r>
              <a:rPr lang="tr-TR" b="1" dirty="0"/>
              <a:t>Rektum / </a:t>
            </a:r>
            <a:r>
              <a:rPr lang="tr-TR" b="1" dirty="0" err="1"/>
              <a:t>omentum</a:t>
            </a:r>
            <a:r>
              <a:rPr lang="tr-TR" b="1" dirty="0"/>
              <a:t> / ince barsak </a:t>
            </a:r>
            <a:r>
              <a:rPr lang="tr-TR" b="1" dirty="0" err="1"/>
              <a:t>adenokarsinom</a:t>
            </a:r>
            <a:r>
              <a:rPr lang="tr-TR" b="1" dirty="0"/>
              <a:t> metastazı</a:t>
            </a:r>
            <a:endParaRPr b="1" dirty="0"/>
          </a:p>
          <a:p>
            <a:pPr marL="742950" lvl="1" indent="-158750">
              <a:spcBef>
                <a:spcPts val="400"/>
              </a:spcBef>
              <a:buClr>
                <a:srgbClr val="254B8E"/>
              </a:buClr>
              <a:buSzPts val="2000"/>
              <a:buNone/>
            </a:pPr>
            <a:endParaRPr b="1" dirty="0"/>
          </a:p>
        </p:txBody>
      </p:sp>
      <p:sp>
        <p:nvSpPr>
          <p:cNvPr id="248" name="Google Shape;248;p28"/>
          <p:cNvSpPr txBox="1">
            <a:spLocks noGrp="1"/>
          </p:cNvSpPr>
          <p:nvPr>
            <p:ph type="sldNum" idx="12"/>
          </p:nvPr>
        </p:nvSpPr>
        <p:spPr>
          <a:xfrm>
            <a:off x="9464588" y="6340624"/>
            <a:ext cx="882824" cy="272752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t" anchorCtr="0">
            <a:noAutofit/>
          </a:bodyPr>
          <a:lstStyle/>
          <a:p>
            <a:fld id="{00000000-1234-1234-1234-123412341234}" type="slidenum">
              <a:rPr lang="tr-TR"/>
              <a:pPr/>
              <a:t>27</a:t>
            </a:fld>
            <a:endParaRPr/>
          </a:p>
        </p:txBody>
      </p:sp>
      <p:pic>
        <p:nvPicPr>
          <p:cNvPr id="249" name="Google Shape;249;p2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968208" y="116632"/>
            <a:ext cx="2536282" cy="1920502"/>
          </a:xfrm>
          <a:prstGeom prst="rect">
            <a:avLst/>
          </a:prstGeom>
          <a:noFill/>
          <a:ln>
            <a:noFill/>
          </a:ln>
        </p:spPr>
      </p:pic>
      <p:pic>
        <p:nvPicPr>
          <p:cNvPr id="251" name="Google Shape;251;p2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37310" y="2682653"/>
            <a:ext cx="11046690" cy="336023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6407704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p29"/>
          <p:cNvSpPr txBox="1">
            <a:spLocks noGrp="1"/>
          </p:cNvSpPr>
          <p:nvPr>
            <p:ph type="title"/>
          </p:nvPr>
        </p:nvSpPr>
        <p:spPr>
          <a:xfrm>
            <a:off x="1905000" y="390525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t" anchorCtr="0">
            <a:noAutofit/>
          </a:bodyPr>
          <a:lstStyle/>
          <a:p>
            <a:pPr>
              <a:spcBef>
                <a:spcPts val="0"/>
              </a:spcBef>
            </a:pPr>
            <a:r>
              <a:rPr lang="tr-TR" b="1" dirty="0">
                <a:solidFill>
                  <a:srgbClr val="FF0000"/>
                </a:solidFill>
              </a:rPr>
              <a:t>Sistemik Tedavi</a:t>
            </a:r>
            <a:endParaRPr b="1" dirty="0">
              <a:solidFill>
                <a:srgbClr val="FF0000"/>
              </a:solidFill>
            </a:endParaRPr>
          </a:p>
        </p:txBody>
      </p:sp>
      <p:sp>
        <p:nvSpPr>
          <p:cNvPr id="257" name="Google Shape;257;p29"/>
          <p:cNvSpPr txBox="1">
            <a:spLocks noGrp="1"/>
          </p:cNvSpPr>
          <p:nvPr>
            <p:ph type="body" idx="1"/>
          </p:nvPr>
        </p:nvSpPr>
        <p:spPr>
          <a:xfrm>
            <a:off x="840509" y="1981200"/>
            <a:ext cx="10621818" cy="41148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t" anchorCtr="0">
            <a:noAutofit/>
          </a:bodyPr>
          <a:lstStyle/>
          <a:p>
            <a:pPr marL="342900" indent="-342900">
              <a:spcBef>
                <a:spcPts val="0"/>
              </a:spcBef>
              <a:buSzPts val="2400"/>
              <a:buChar char="✔"/>
            </a:pPr>
            <a:r>
              <a:rPr lang="tr-TR" dirty="0"/>
              <a:t>Post-op</a:t>
            </a:r>
            <a:endParaRPr dirty="0"/>
          </a:p>
          <a:p>
            <a:pPr marL="742950" lvl="1" indent="-285750">
              <a:spcBef>
                <a:spcPts val="400"/>
              </a:spcBef>
              <a:buClr>
                <a:srgbClr val="254B8E"/>
              </a:buClr>
              <a:buSzPts val="2000"/>
              <a:buFont typeface="Bodoni"/>
              <a:buChar char="–"/>
            </a:pPr>
            <a:r>
              <a:rPr lang="tr-TR" dirty="0" err="1"/>
              <a:t>Adjuvan</a:t>
            </a:r>
            <a:r>
              <a:rPr lang="tr-TR" dirty="0"/>
              <a:t> </a:t>
            </a:r>
            <a:r>
              <a:rPr lang="tr-TR" dirty="0" smtClean="0"/>
              <a:t>6 </a:t>
            </a:r>
            <a:r>
              <a:rPr lang="tr-TR" dirty="0"/>
              <a:t>kür FOLFOXIRI (05.2018-08.2018)  &gt;</a:t>
            </a:r>
            <a:endParaRPr dirty="0"/>
          </a:p>
          <a:p>
            <a:pPr marL="0" indent="0">
              <a:spcBef>
                <a:spcPts val="480"/>
              </a:spcBef>
              <a:buSzPts val="2400"/>
              <a:buNone/>
            </a:pPr>
            <a:endParaRPr dirty="0"/>
          </a:p>
          <a:p>
            <a:pPr marL="342900" indent="-342900">
              <a:spcBef>
                <a:spcPts val="480"/>
              </a:spcBef>
              <a:buSzPts val="2400"/>
              <a:buChar char="✔"/>
            </a:pPr>
            <a:r>
              <a:rPr lang="tr-TR" dirty="0" err="1"/>
              <a:t>Adj</a:t>
            </a:r>
            <a:r>
              <a:rPr lang="tr-TR" dirty="0"/>
              <a:t> </a:t>
            </a:r>
            <a:r>
              <a:rPr lang="tr-TR" dirty="0" err="1"/>
              <a:t>tx</a:t>
            </a:r>
            <a:r>
              <a:rPr lang="tr-TR" dirty="0"/>
              <a:t> sonrası;</a:t>
            </a:r>
            <a:endParaRPr dirty="0"/>
          </a:p>
          <a:p>
            <a:pPr marL="742950" lvl="1" indent="-158750">
              <a:spcBef>
                <a:spcPts val="400"/>
              </a:spcBef>
              <a:buClr>
                <a:srgbClr val="254B8E"/>
              </a:buClr>
              <a:buSzPts val="2000"/>
              <a:buNone/>
            </a:pPr>
            <a:endParaRPr dirty="0"/>
          </a:p>
          <a:p>
            <a:pPr marL="742950" lvl="1" indent="-285750">
              <a:spcBef>
                <a:spcPts val="400"/>
              </a:spcBef>
              <a:buClr>
                <a:srgbClr val="254B8E"/>
              </a:buClr>
              <a:buSzPts val="2000"/>
              <a:buFont typeface="Bodoni"/>
              <a:buChar char="–"/>
            </a:pPr>
            <a:r>
              <a:rPr lang="tr-TR" dirty="0"/>
              <a:t>TEDAVİSİZ İZLEMDE </a:t>
            </a:r>
            <a:r>
              <a:rPr lang="tr-TR" dirty="0" smtClean="0"/>
              <a:t>16 </a:t>
            </a:r>
            <a:r>
              <a:rPr lang="tr-TR" dirty="0"/>
              <a:t>AYDIR NÜKS/METASTAZ YOK</a:t>
            </a:r>
            <a:endParaRPr dirty="0"/>
          </a:p>
        </p:txBody>
      </p:sp>
      <p:sp>
        <p:nvSpPr>
          <p:cNvPr id="258" name="Google Shape;258;p29"/>
          <p:cNvSpPr txBox="1">
            <a:spLocks noGrp="1"/>
          </p:cNvSpPr>
          <p:nvPr>
            <p:ph type="sldNum" idx="12"/>
          </p:nvPr>
        </p:nvSpPr>
        <p:spPr>
          <a:xfrm>
            <a:off x="9464588" y="6340624"/>
            <a:ext cx="882824" cy="272752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t" anchorCtr="0">
            <a:noAutofit/>
          </a:bodyPr>
          <a:lstStyle/>
          <a:p>
            <a:fld id="{00000000-1234-1234-1234-123412341234}" type="slidenum">
              <a:rPr lang="tr-TR"/>
              <a:pPr/>
              <a:t>28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7341922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p30"/>
          <p:cNvSpPr txBox="1">
            <a:spLocks noGrp="1"/>
          </p:cNvSpPr>
          <p:nvPr>
            <p:ph type="title"/>
          </p:nvPr>
        </p:nvSpPr>
        <p:spPr>
          <a:xfrm>
            <a:off x="948837" y="215327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t" anchorCtr="0">
            <a:noAutofit/>
          </a:bodyPr>
          <a:lstStyle/>
          <a:p>
            <a:pPr>
              <a:spcBef>
                <a:spcPts val="0"/>
              </a:spcBef>
            </a:pPr>
            <a:r>
              <a:rPr lang="tr-TR" b="1" dirty="0" err="1">
                <a:solidFill>
                  <a:srgbClr val="FF0000"/>
                </a:solidFill>
              </a:rPr>
              <a:t>Adjuvan</a:t>
            </a:r>
            <a:r>
              <a:rPr lang="tr-TR" b="1" dirty="0">
                <a:solidFill>
                  <a:srgbClr val="FF0000"/>
                </a:solidFill>
              </a:rPr>
              <a:t> </a:t>
            </a:r>
            <a:r>
              <a:rPr lang="tr-TR" b="1" dirty="0" err="1">
                <a:solidFill>
                  <a:srgbClr val="FF0000"/>
                </a:solidFill>
              </a:rPr>
              <a:t>Tx</a:t>
            </a:r>
            <a:r>
              <a:rPr lang="tr-TR" b="1" dirty="0">
                <a:solidFill>
                  <a:srgbClr val="FF0000"/>
                </a:solidFill>
              </a:rPr>
              <a:t> Sonrası PET-BT</a:t>
            </a:r>
            <a:endParaRPr b="1" dirty="0">
              <a:solidFill>
                <a:srgbClr val="FF0000"/>
              </a:solidFill>
            </a:endParaRPr>
          </a:p>
        </p:txBody>
      </p:sp>
      <p:sp>
        <p:nvSpPr>
          <p:cNvPr id="266" name="Google Shape;266;p30"/>
          <p:cNvSpPr txBox="1">
            <a:spLocks noGrp="1"/>
          </p:cNvSpPr>
          <p:nvPr>
            <p:ph type="sldNum" idx="12"/>
          </p:nvPr>
        </p:nvSpPr>
        <p:spPr>
          <a:xfrm>
            <a:off x="9464588" y="6340624"/>
            <a:ext cx="882824" cy="272752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t" anchorCtr="0">
            <a:noAutofit/>
          </a:bodyPr>
          <a:lstStyle/>
          <a:p>
            <a:fld id="{00000000-1234-1234-1234-123412341234}" type="slidenum">
              <a:rPr lang="tr-TR"/>
              <a:pPr/>
              <a:t>29</a:t>
            </a:fld>
            <a:endParaRPr/>
          </a:p>
        </p:txBody>
      </p:sp>
      <p:pic>
        <p:nvPicPr>
          <p:cNvPr id="268" name="Google Shape;268;p3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95206" y="2101303"/>
            <a:ext cx="4446893" cy="3933056"/>
          </a:xfrm>
          <a:prstGeom prst="rect">
            <a:avLst/>
          </a:prstGeom>
          <a:noFill/>
          <a:ln>
            <a:noFill/>
          </a:ln>
        </p:spPr>
      </p:pic>
      <p:pic>
        <p:nvPicPr>
          <p:cNvPr id="269" name="Google Shape;269;p3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510505" y="2016653"/>
            <a:ext cx="4245953" cy="3933056"/>
          </a:xfrm>
          <a:prstGeom prst="rect">
            <a:avLst/>
          </a:prstGeom>
          <a:noFill/>
          <a:ln>
            <a:noFill/>
          </a:ln>
        </p:spPr>
      </p:pic>
      <p:sp>
        <p:nvSpPr>
          <p:cNvPr id="270" name="Google Shape;270;p30"/>
          <p:cNvSpPr txBox="1">
            <a:spLocks noGrp="1"/>
          </p:cNvSpPr>
          <p:nvPr>
            <p:ph type="body" idx="1"/>
          </p:nvPr>
        </p:nvSpPr>
        <p:spPr>
          <a:xfrm>
            <a:off x="948837" y="1067443"/>
            <a:ext cx="7772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t" anchorCtr="0">
            <a:noAutofit/>
          </a:bodyPr>
          <a:lstStyle/>
          <a:p>
            <a:pPr marL="342900" indent="-342900">
              <a:spcBef>
                <a:spcPts val="0"/>
              </a:spcBef>
              <a:buSzPts val="2400"/>
              <a:buChar char="✔"/>
            </a:pPr>
            <a:r>
              <a:rPr lang="tr-TR" b="1" dirty="0" err="1"/>
              <a:t>Nüks</a:t>
            </a:r>
            <a:r>
              <a:rPr lang="tr-TR" b="1" dirty="0"/>
              <a:t> / </a:t>
            </a:r>
            <a:r>
              <a:rPr lang="tr-TR" b="1" dirty="0" err="1"/>
              <a:t>metastatik</a:t>
            </a:r>
            <a:r>
              <a:rPr lang="tr-TR" b="1" dirty="0"/>
              <a:t> hastalık bulgusu yok. </a:t>
            </a:r>
            <a:r>
              <a:rPr lang="tr-TR" b="1" dirty="0" err="1"/>
              <a:t>Üreterde</a:t>
            </a:r>
            <a:r>
              <a:rPr lang="tr-TR" b="1" dirty="0"/>
              <a:t> </a:t>
            </a:r>
            <a:r>
              <a:rPr lang="tr-TR" b="1" dirty="0" err="1"/>
              <a:t>fdg</a:t>
            </a:r>
            <a:r>
              <a:rPr lang="tr-TR" b="1" dirty="0"/>
              <a:t> </a:t>
            </a:r>
            <a:r>
              <a:rPr lang="tr-TR" b="1" dirty="0" err="1"/>
              <a:t>stazına</a:t>
            </a:r>
            <a:r>
              <a:rPr lang="tr-TR" b="1" dirty="0"/>
              <a:t> bağlı parlaklık artışı</a:t>
            </a:r>
            <a:endParaRPr b="1" dirty="0"/>
          </a:p>
        </p:txBody>
      </p:sp>
    </p:spTree>
    <p:extLst>
      <p:ext uri="{BB962C8B-B14F-4D97-AF65-F5344CB8AC3E}">
        <p14:creationId xmlns:p14="http://schemas.microsoft.com/office/powerpoint/2010/main" val="23063698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016281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tr-TR" altLang="tr-TR" b="1" dirty="0" smtClean="0">
                <a:solidFill>
                  <a:srgbClr val="FF0000"/>
                </a:solidFill>
                <a:ea typeface="ＭＳ Ｐゴシック" panose="020B0600070205080204" pitchFamily="34" charset="-128"/>
              </a:rPr>
              <a:t>OLGU 3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838200" y="1981200"/>
            <a:ext cx="9829800" cy="4343400"/>
          </a:xfrm>
        </p:spPr>
        <p:txBody>
          <a:bodyPr/>
          <a:lstStyle/>
          <a:p>
            <a:r>
              <a:rPr lang="tr-TR" altLang="tr-TR" b="1" dirty="0">
                <a:ea typeface="ＭＳ Ｐゴシック" panose="020B0600070205080204" pitchFamily="34" charset="-128"/>
              </a:rPr>
              <a:t>40 yaş erkek hasta E.K. </a:t>
            </a:r>
            <a:endParaRPr lang="tr-TR" altLang="tr-TR" b="1" dirty="0" smtClean="0">
              <a:ea typeface="ＭＳ Ｐゴシック" panose="020B0600070205080204" pitchFamily="34" charset="-128"/>
            </a:endParaRPr>
          </a:p>
          <a:p>
            <a:endParaRPr lang="tr-TR" altLang="tr-TR" b="1" dirty="0">
              <a:ea typeface="ＭＳ Ｐゴシック" panose="020B0600070205080204" pitchFamily="34" charset="-128"/>
            </a:endParaRPr>
          </a:p>
          <a:p>
            <a:r>
              <a:rPr lang="tr-TR" altLang="tr-TR" b="1" dirty="0">
                <a:ea typeface="ＭＳ Ｐゴシック" panose="020B0600070205080204" pitchFamily="34" charset="-128"/>
              </a:rPr>
              <a:t>Mayıs 2008’ de </a:t>
            </a:r>
            <a:r>
              <a:rPr lang="tr-TR" altLang="tr-TR" b="1" dirty="0" err="1">
                <a:ea typeface="ＭＳ Ｐゴシック" panose="020B0600070205080204" pitchFamily="34" charset="-128"/>
              </a:rPr>
              <a:t>metastatik</a:t>
            </a:r>
            <a:r>
              <a:rPr lang="tr-TR" altLang="tr-TR" b="1" dirty="0">
                <a:ea typeface="ＭＳ Ｐゴシック" panose="020B0600070205080204" pitchFamily="34" charset="-128"/>
              </a:rPr>
              <a:t> kolon kanseri ( </a:t>
            </a:r>
            <a:r>
              <a:rPr lang="tr-TR" altLang="tr-TR" b="1" dirty="0" err="1">
                <a:ea typeface="ＭＳ Ｐゴシック" panose="020B0600070205080204" pitchFamily="34" charset="-128"/>
              </a:rPr>
              <a:t>peritonitis</a:t>
            </a:r>
            <a:r>
              <a:rPr lang="tr-TR" altLang="tr-TR" b="1" dirty="0">
                <a:ea typeface="ＭＳ Ｐゴシック" panose="020B0600070205080204" pitchFamily="34" charset="-128"/>
              </a:rPr>
              <a:t> </a:t>
            </a:r>
            <a:r>
              <a:rPr lang="tr-TR" altLang="tr-TR" b="1" dirty="0" err="1">
                <a:ea typeface="ＭＳ Ｐゴシック" panose="020B0600070205080204" pitchFamily="34" charset="-128"/>
              </a:rPr>
              <a:t>karsinomatoza</a:t>
            </a:r>
            <a:r>
              <a:rPr lang="tr-TR" altLang="tr-TR" b="1" dirty="0">
                <a:ea typeface="ＭＳ Ｐゴシック" panose="020B0600070205080204" pitchFamily="34" charset="-128"/>
              </a:rPr>
              <a:t>, asit, </a:t>
            </a:r>
            <a:r>
              <a:rPr lang="tr-TR" altLang="tr-TR" b="1" dirty="0" err="1">
                <a:ea typeface="ＭＳ Ｐゴシック" panose="020B0600070205080204" pitchFamily="34" charset="-128"/>
              </a:rPr>
              <a:t>plevral</a:t>
            </a:r>
            <a:r>
              <a:rPr lang="tr-TR" altLang="tr-TR" b="1" dirty="0">
                <a:ea typeface="ＭＳ Ｐゴシック" panose="020B0600070205080204" pitchFamily="34" charset="-128"/>
              </a:rPr>
              <a:t> </a:t>
            </a:r>
            <a:r>
              <a:rPr lang="tr-TR" altLang="tr-TR" b="1" dirty="0" err="1">
                <a:ea typeface="ＭＳ Ｐゴシック" panose="020B0600070205080204" pitchFamily="34" charset="-128"/>
              </a:rPr>
              <a:t>effüzyon</a:t>
            </a:r>
            <a:r>
              <a:rPr lang="tr-TR" altLang="tr-TR" b="1" dirty="0">
                <a:ea typeface="ＭＳ Ｐゴシック" panose="020B0600070205080204" pitchFamily="34" charset="-128"/>
              </a:rPr>
              <a:t> </a:t>
            </a:r>
            <a:r>
              <a:rPr lang="tr-TR" altLang="tr-TR" b="1" dirty="0" smtClean="0">
                <a:ea typeface="ＭＳ Ｐゴシック" panose="020B0600070205080204" pitchFamily="34" charset="-128"/>
              </a:rPr>
              <a:t>)</a:t>
            </a:r>
          </a:p>
          <a:p>
            <a:endParaRPr lang="tr-TR" altLang="tr-TR" b="1" dirty="0">
              <a:ea typeface="ＭＳ Ｐゴシック" panose="020B0600070205080204" pitchFamily="34" charset="-128"/>
            </a:endParaRPr>
          </a:p>
          <a:p>
            <a:r>
              <a:rPr lang="tr-TR" altLang="tr-TR" b="1" dirty="0" err="1">
                <a:ea typeface="ＭＳ Ｐゴシック" panose="020B0600070205080204" pitchFamily="34" charset="-128"/>
              </a:rPr>
              <a:t>Kolonoskopik</a:t>
            </a:r>
            <a:r>
              <a:rPr lang="tr-TR" altLang="tr-TR" b="1" dirty="0">
                <a:ea typeface="ＭＳ Ｐゴシック" panose="020B0600070205080204" pitchFamily="34" charset="-128"/>
              </a:rPr>
              <a:t> </a:t>
            </a:r>
            <a:r>
              <a:rPr lang="tr-TR" altLang="tr-TR" b="1" dirty="0" err="1">
                <a:ea typeface="ＭＳ Ｐゴシック" panose="020B0600070205080204" pitchFamily="34" charset="-128"/>
              </a:rPr>
              <a:t>bx</a:t>
            </a:r>
            <a:r>
              <a:rPr lang="tr-TR" altLang="tr-TR" b="1" dirty="0">
                <a:ea typeface="ＭＳ Ｐゴシック" panose="020B0600070205080204" pitchFamily="34" charset="-128"/>
              </a:rPr>
              <a:t>: </a:t>
            </a:r>
            <a:r>
              <a:rPr lang="tr-TR" altLang="tr-TR" b="1" dirty="0" err="1">
                <a:ea typeface="ＭＳ Ｐゴシック" panose="020B0600070205080204" pitchFamily="34" charset="-128"/>
              </a:rPr>
              <a:t>müsinöz</a:t>
            </a:r>
            <a:r>
              <a:rPr lang="tr-TR" altLang="tr-TR" b="1" dirty="0">
                <a:ea typeface="ＭＳ Ｐゴシック" panose="020B0600070205080204" pitchFamily="34" charset="-128"/>
              </a:rPr>
              <a:t> (taşlı yüzük hücreli) </a:t>
            </a:r>
            <a:r>
              <a:rPr lang="tr-TR" altLang="tr-TR" b="1" dirty="0" err="1" smtClean="0">
                <a:ea typeface="ＭＳ Ｐゴシック" panose="020B0600070205080204" pitchFamily="34" charset="-128"/>
              </a:rPr>
              <a:t>adenokarsinom</a:t>
            </a:r>
            <a:endParaRPr lang="tr-TR" altLang="tr-TR" b="1" dirty="0" smtClean="0">
              <a:ea typeface="ＭＳ Ｐゴシック" panose="020B0600070205080204" pitchFamily="34" charset="-128"/>
            </a:endParaRPr>
          </a:p>
          <a:p>
            <a:endParaRPr lang="tr-TR" altLang="tr-TR" b="1" dirty="0">
              <a:ea typeface="ＭＳ Ｐゴシック" panose="020B0600070205080204" pitchFamily="34" charset="-128"/>
            </a:endParaRPr>
          </a:p>
          <a:p>
            <a:r>
              <a:rPr lang="tr-TR" altLang="tr-TR" b="1" dirty="0">
                <a:ea typeface="ＭＳ Ｐゴシック" panose="020B0600070205080204" pitchFamily="34" charset="-128"/>
              </a:rPr>
              <a:t>1. hat tedavi  XELOX ( alt GIS kanama minimal  devam ettiğinden </a:t>
            </a:r>
            <a:r>
              <a:rPr lang="tr-TR" altLang="tr-TR" b="1" dirty="0" err="1">
                <a:ea typeface="ＭＳ Ｐゴシック" panose="020B0600070205080204" pitchFamily="34" charset="-128"/>
              </a:rPr>
              <a:t>bevasizumab’lı</a:t>
            </a:r>
            <a:r>
              <a:rPr lang="tr-TR" altLang="tr-TR" b="1" dirty="0">
                <a:ea typeface="ＭＳ Ｐゴシック" panose="020B0600070205080204" pitchFamily="34" charset="-128"/>
              </a:rPr>
              <a:t> kombinasyon rejim başlanamadı)</a:t>
            </a:r>
          </a:p>
        </p:txBody>
      </p:sp>
    </p:spTree>
    <p:extLst>
      <p:ext uri="{BB962C8B-B14F-4D97-AF65-F5344CB8AC3E}">
        <p14:creationId xmlns:p14="http://schemas.microsoft.com/office/powerpoint/2010/main" val="37705232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517237" y="1043709"/>
            <a:ext cx="11212945" cy="5310909"/>
          </a:xfrm>
        </p:spPr>
        <p:txBody>
          <a:bodyPr/>
          <a:lstStyle/>
          <a:p>
            <a:r>
              <a:rPr lang="tr-TR" altLang="tr-TR" b="1" dirty="0">
                <a:ea typeface="ＭＳ Ｐゴシック" panose="020B0600070205080204" pitchFamily="34" charset="-128"/>
              </a:rPr>
              <a:t>6 kür XELOX sonrası kısmi yanıtlı (</a:t>
            </a:r>
            <a:r>
              <a:rPr lang="tr-TR" altLang="tr-TR" b="1" dirty="0" err="1">
                <a:ea typeface="ＭＳ Ｐゴシック" panose="020B0600070205080204" pitchFamily="34" charset="-128"/>
              </a:rPr>
              <a:t>primer</a:t>
            </a:r>
            <a:r>
              <a:rPr lang="tr-TR" altLang="tr-TR" b="1" dirty="0">
                <a:ea typeface="ＭＳ Ｐゴシック" panose="020B0600070205080204" pitchFamily="34" charset="-128"/>
              </a:rPr>
              <a:t> lezyon ve </a:t>
            </a:r>
            <a:r>
              <a:rPr lang="tr-TR" altLang="tr-TR" b="1" dirty="0" err="1">
                <a:ea typeface="ＭＳ Ｐゴシック" panose="020B0600070205080204" pitchFamily="34" charset="-128"/>
              </a:rPr>
              <a:t>plevral</a:t>
            </a:r>
            <a:r>
              <a:rPr lang="tr-TR" altLang="tr-TR" b="1" dirty="0">
                <a:ea typeface="ＭＳ Ｐゴシック" panose="020B0600070205080204" pitchFamily="34" charset="-128"/>
              </a:rPr>
              <a:t> </a:t>
            </a:r>
            <a:r>
              <a:rPr lang="tr-TR" altLang="tr-TR" b="1" dirty="0" err="1">
                <a:ea typeface="ＭＳ Ｐゴシック" panose="020B0600070205080204" pitchFamily="34" charset="-128"/>
              </a:rPr>
              <a:t>effüzyon</a:t>
            </a:r>
            <a:r>
              <a:rPr lang="tr-TR" altLang="tr-TR" b="1" dirty="0">
                <a:ea typeface="ＭＳ Ｐゴシック" panose="020B0600070205080204" pitchFamily="34" charset="-128"/>
              </a:rPr>
              <a:t> </a:t>
            </a:r>
            <a:r>
              <a:rPr lang="tr-TR" altLang="tr-TR" b="1" dirty="0" err="1">
                <a:ea typeface="ＭＳ Ｐゴシック" panose="020B0600070205080204" pitchFamily="34" charset="-128"/>
              </a:rPr>
              <a:t>regrese</a:t>
            </a:r>
            <a:r>
              <a:rPr lang="tr-TR" altLang="tr-TR" b="1" dirty="0">
                <a:ea typeface="ＭＳ Ｐゴシック" panose="020B0600070205080204" pitchFamily="34" charset="-128"/>
              </a:rPr>
              <a:t> ancak asit halen var). Alt GIS kanama şüphesi artık </a:t>
            </a:r>
            <a:r>
              <a:rPr lang="tr-TR" altLang="tr-TR" b="1" dirty="0" smtClean="0">
                <a:ea typeface="ＭＳ Ｐゴシック" panose="020B0600070205080204" pitchFamily="34" charset="-128"/>
              </a:rPr>
              <a:t>yok</a:t>
            </a:r>
          </a:p>
          <a:p>
            <a:endParaRPr lang="tr-TR" altLang="tr-TR" b="1" dirty="0">
              <a:ea typeface="ＭＳ Ｐゴシック" panose="020B0600070205080204" pitchFamily="34" charset="-128"/>
            </a:endParaRPr>
          </a:p>
          <a:p>
            <a:r>
              <a:rPr lang="tr-TR" altLang="tr-TR" b="1" dirty="0">
                <a:ea typeface="ＭＳ Ｐゴシック" panose="020B0600070205080204" pitchFamily="34" charset="-128"/>
              </a:rPr>
              <a:t>2. hat tedavi XELİRİ + </a:t>
            </a:r>
            <a:r>
              <a:rPr lang="tr-TR" altLang="tr-TR" b="1" dirty="0" err="1" smtClean="0">
                <a:ea typeface="ＭＳ Ｐゴシック" panose="020B0600070205080204" pitchFamily="34" charset="-128"/>
              </a:rPr>
              <a:t>Bevasizumab</a:t>
            </a:r>
            <a:endParaRPr lang="tr-TR" altLang="tr-TR" b="1" dirty="0" smtClean="0">
              <a:ea typeface="ＭＳ Ｐゴシック" panose="020B0600070205080204" pitchFamily="34" charset="-128"/>
            </a:endParaRPr>
          </a:p>
          <a:p>
            <a:endParaRPr lang="tr-TR" altLang="tr-TR" b="1" dirty="0">
              <a:ea typeface="ＭＳ Ｐゴシック" panose="020B0600070205080204" pitchFamily="34" charset="-128"/>
            </a:endParaRPr>
          </a:p>
          <a:p>
            <a:r>
              <a:rPr lang="tr-TR" altLang="tr-TR" b="1" dirty="0">
                <a:ea typeface="ＭＳ Ｐゴシック" panose="020B0600070205080204" pitchFamily="34" charset="-128"/>
              </a:rPr>
              <a:t>Asit belirgin </a:t>
            </a:r>
            <a:r>
              <a:rPr lang="tr-TR" altLang="tr-TR" b="1" dirty="0" smtClean="0">
                <a:ea typeface="ＭＳ Ｐゴシック" panose="020B0600070205080204" pitchFamily="34" charset="-128"/>
              </a:rPr>
              <a:t>geriledi</a:t>
            </a:r>
          </a:p>
          <a:p>
            <a:endParaRPr lang="tr-TR" altLang="tr-TR" b="1" dirty="0">
              <a:ea typeface="ＭＳ Ｐゴシック" panose="020B0600070205080204" pitchFamily="34" charset="-128"/>
            </a:endParaRPr>
          </a:p>
          <a:p>
            <a:r>
              <a:rPr lang="tr-TR" altLang="tr-TR" b="1" dirty="0">
                <a:ea typeface="ＭＳ Ｐゴシック" panose="020B0600070205080204" pitchFamily="34" charset="-128"/>
              </a:rPr>
              <a:t>6 kür XELİRİ + </a:t>
            </a:r>
            <a:r>
              <a:rPr lang="tr-TR" altLang="tr-TR" b="1" dirty="0" err="1">
                <a:ea typeface="ＭＳ Ｐゴシック" panose="020B0600070205080204" pitchFamily="34" charset="-128"/>
              </a:rPr>
              <a:t>Bevasizumab</a:t>
            </a:r>
            <a:r>
              <a:rPr lang="tr-TR" altLang="tr-TR" b="1" dirty="0">
                <a:ea typeface="ＭＳ Ｐゴシック" panose="020B0600070205080204" pitchFamily="34" charset="-128"/>
              </a:rPr>
              <a:t> sonrası </a:t>
            </a:r>
            <a:r>
              <a:rPr lang="tr-TR" altLang="tr-TR" b="1" dirty="0" err="1">
                <a:ea typeface="ＭＳ Ｐゴシック" panose="020B0600070205080204" pitchFamily="34" charset="-128"/>
              </a:rPr>
              <a:t>primer</a:t>
            </a:r>
            <a:r>
              <a:rPr lang="tr-TR" altLang="tr-TR" b="1" dirty="0">
                <a:ea typeface="ＭＳ Ｐゴシック" panose="020B0600070205080204" pitchFamily="34" charset="-128"/>
              </a:rPr>
              <a:t> lezyon </a:t>
            </a:r>
            <a:r>
              <a:rPr lang="tr-TR" altLang="tr-TR" b="1" dirty="0" err="1">
                <a:ea typeface="ＭＳ Ｐゴシック" panose="020B0600070205080204" pitchFamily="34" charset="-128"/>
              </a:rPr>
              <a:t>regrese</a:t>
            </a:r>
            <a:r>
              <a:rPr lang="tr-TR" altLang="tr-TR" b="1" dirty="0">
                <a:ea typeface="ＭＳ Ｐゴシック" panose="020B0600070205080204" pitchFamily="34" charset="-128"/>
              </a:rPr>
              <a:t> ancak asit </a:t>
            </a:r>
            <a:r>
              <a:rPr lang="tr-TR" altLang="tr-TR" b="1" dirty="0" err="1">
                <a:ea typeface="ＭＳ Ｐゴシック" panose="020B0600070205080204" pitchFamily="34" charset="-128"/>
              </a:rPr>
              <a:t>progresyonu</a:t>
            </a:r>
            <a:r>
              <a:rPr lang="tr-TR" altLang="tr-TR" b="1" dirty="0">
                <a:ea typeface="ＭＳ Ｐゴシック" panose="020B0600070205080204" pitchFamily="34" charset="-128"/>
              </a:rPr>
              <a:t> var</a:t>
            </a:r>
          </a:p>
          <a:p>
            <a:endParaRPr lang="tr-TR" altLang="tr-TR" b="1" dirty="0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2518302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508000" y="785091"/>
            <a:ext cx="9931400" cy="5691909"/>
          </a:xfrm>
        </p:spPr>
        <p:txBody>
          <a:bodyPr/>
          <a:lstStyle/>
          <a:p>
            <a:r>
              <a:rPr lang="tr-TR" altLang="tr-TR" sz="2400" b="1" dirty="0">
                <a:ea typeface="ＭＳ Ｐゴシック" panose="020B0600070205080204" pitchFamily="34" charset="-128"/>
              </a:rPr>
              <a:t>7.5.2009’ da hastaya CS + </a:t>
            </a:r>
            <a:r>
              <a:rPr lang="en-US" altLang="tr-TR" sz="2400" b="1" dirty="0">
                <a:ea typeface="ＭＳ Ｐゴシック" panose="020B0600070205080204" pitchFamily="34" charset="-128"/>
              </a:rPr>
              <a:t>HIPEC</a:t>
            </a:r>
            <a:r>
              <a:rPr lang="tr-TR" altLang="tr-TR" sz="2400" b="1" dirty="0">
                <a:ea typeface="ＭＳ Ｐゴシック" panose="020B0600070205080204" pitchFamily="34" charset="-128"/>
              </a:rPr>
              <a:t> + total </a:t>
            </a:r>
            <a:r>
              <a:rPr lang="tr-TR" altLang="tr-TR" sz="2400" b="1" dirty="0" err="1">
                <a:ea typeface="ＭＳ Ｐゴシック" panose="020B0600070205080204" pitchFamily="34" charset="-128"/>
              </a:rPr>
              <a:t>kolektomi</a:t>
            </a:r>
            <a:r>
              <a:rPr lang="tr-TR" altLang="tr-TR" sz="2400" b="1" dirty="0">
                <a:ea typeface="ＭＳ Ｐゴシック" panose="020B0600070205080204" pitchFamily="34" charset="-128"/>
              </a:rPr>
              <a:t> + </a:t>
            </a:r>
            <a:r>
              <a:rPr lang="tr-TR" altLang="tr-TR" sz="2400" b="1" dirty="0" err="1">
                <a:ea typeface="ＭＳ Ｐゴシック" panose="020B0600070205080204" pitchFamily="34" charset="-128"/>
              </a:rPr>
              <a:t>ileostomi</a:t>
            </a:r>
            <a:r>
              <a:rPr lang="tr-TR" altLang="tr-TR" sz="2400" b="1" dirty="0">
                <a:ea typeface="ＭＳ Ｐゴシック" panose="020B0600070205080204" pitchFamily="34" charset="-128"/>
              </a:rPr>
              <a:t> prosedürü </a:t>
            </a:r>
            <a:r>
              <a:rPr lang="tr-TR" altLang="tr-TR" sz="2400" b="1" dirty="0" smtClean="0">
                <a:ea typeface="ＭＳ Ｐゴシック" panose="020B0600070205080204" pitchFamily="34" charset="-128"/>
              </a:rPr>
              <a:t>uygulandı</a:t>
            </a:r>
          </a:p>
          <a:p>
            <a:endParaRPr lang="tr-TR" altLang="tr-TR" sz="2400" b="1" dirty="0">
              <a:ea typeface="ＭＳ Ｐゴシック" panose="020B0600070205080204" pitchFamily="34" charset="-128"/>
            </a:endParaRPr>
          </a:p>
          <a:p>
            <a:r>
              <a:rPr lang="tr-TR" altLang="tr-TR" sz="2400" b="1" dirty="0">
                <a:ea typeface="ＭＳ Ｐゴシック" panose="020B0600070205080204" pitchFamily="34" charset="-128"/>
              </a:rPr>
              <a:t>Patoloji: </a:t>
            </a:r>
            <a:r>
              <a:rPr lang="tr-TR" altLang="tr-TR" sz="2400" b="1" dirty="0" err="1">
                <a:ea typeface="ＭＳ Ｐゴシック" panose="020B0600070205080204" pitchFamily="34" charset="-128"/>
              </a:rPr>
              <a:t>Müsinöz</a:t>
            </a:r>
            <a:r>
              <a:rPr lang="tr-TR" altLang="tr-TR" sz="2400" b="1" dirty="0">
                <a:ea typeface="ＭＳ Ｐゴシック" panose="020B0600070205080204" pitchFamily="34" charset="-128"/>
              </a:rPr>
              <a:t> </a:t>
            </a:r>
            <a:r>
              <a:rPr lang="tr-TR" altLang="tr-TR" sz="2400" b="1" dirty="0" err="1">
                <a:ea typeface="ＭＳ Ｐゴシック" panose="020B0600070205080204" pitchFamily="34" charset="-128"/>
              </a:rPr>
              <a:t>karsinom</a:t>
            </a:r>
            <a:r>
              <a:rPr lang="tr-TR" altLang="tr-TR" sz="2400" b="1" dirty="0">
                <a:ea typeface="ＭＳ Ｐゴシック" panose="020B0600070205080204" pitchFamily="34" charset="-128"/>
              </a:rPr>
              <a:t>, düşük dereceli, </a:t>
            </a:r>
            <a:r>
              <a:rPr lang="tr-TR" altLang="tr-TR" sz="2400" b="1" dirty="0" err="1">
                <a:ea typeface="ＭＳ Ｐゴシック" panose="020B0600070205080204" pitchFamily="34" charset="-128"/>
              </a:rPr>
              <a:t>visseral</a:t>
            </a:r>
            <a:r>
              <a:rPr lang="tr-TR" altLang="tr-TR" sz="2400" b="1" dirty="0">
                <a:ea typeface="ＭＳ Ｐゴシック" panose="020B0600070205080204" pitchFamily="34" charset="-128"/>
              </a:rPr>
              <a:t> periton </a:t>
            </a:r>
            <a:r>
              <a:rPr lang="tr-TR" altLang="tr-TR" sz="2400" b="1" dirty="0" err="1">
                <a:ea typeface="ＭＳ Ｐゴシック" panose="020B0600070205080204" pitchFamily="34" charset="-128"/>
              </a:rPr>
              <a:t>invaze</a:t>
            </a:r>
            <a:r>
              <a:rPr lang="tr-TR" altLang="tr-TR" sz="2400" b="1" dirty="0">
                <a:ea typeface="ＭＳ Ｐゴシック" panose="020B0600070205080204" pitchFamily="34" charset="-128"/>
              </a:rPr>
              <a:t>, 1/15 LNM, cerrahi sınırlar salim, diyafram </a:t>
            </a:r>
            <a:r>
              <a:rPr lang="tr-TR" altLang="tr-TR" sz="2400" b="1" dirty="0" err="1">
                <a:ea typeface="ＭＳ Ｐゴシック" panose="020B0600070205080204" pitchFamily="34" charset="-128"/>
              </a:rPr>
              <a:t>invazyonu</a:t>
            </a:r>
            <a:r>
              <a:rPr lang="tr-TR" altLang="tr-TR" sz="2400" b="1" dirty="0">
                <a:ea typeface="ＭＳ Ｐゴシック" panose="020B0600070205080204" pitchFamily="34" charset="-128"/>
              </a:rPr>
              <a:t> </a:t>
            </a:r>
            <a:r>
              <a:rPr lang="tr-TR" altLang="tr-TR" sz="2400" b="1" dirty="0" smtClean="0">
                <a:ea typeface="ＭＳ Ｐゴシック" panose="020B0600070205080204" pitchFamily="34" charset="-128"/>
              </a:rPr>
              <a:t>var</a:t>
            </a:r>
          </a:p>
          <a:p>
            <a:endParaRPr lang="tr-TR" altLang="tr-TR" sz="2400" b="1" dirty="0">
              <a:ea typeface="ＭＳ Ｐゴシック" panose="020B0600070205080204" pitchFamily="34" charset="-128"/>
            </a:endParaRPr>
          </a:p>
          <a:p>
            <a:r>
              <a:rPr lang="tr-TR" altLang="tr-TR" sz="2400" b="1" dirty="0" err="1">
                <a:ea typeface="ＭＳ Ｐゴシック" panose="020B0600070205080204" pitchFamily="34" charset="-128"/>
              </a:rPr>
              <a:t>Postoperatif</a:t>
            </a:r>
            <a:r>
              <a:rPr lang="tr-TR" altLang="tr-TR" sz="2400" b="1" dirty="0">
                <a:ea typeface="ＭＳ Ｐゴシック" panose="020B0600070205080204" pitchFamily="34" charset="-128"/>
              </a:rPr>
              <a:t> </a:t>
            </a:r>
            <a:r>
              <a:rPr lang="tr-TR" altLang="tr-TR" sz="2400" b="1" dirty="0" err="1" smtClean="0">
                <a:ea typeface="ＭＳ Ｐゴシック" panose="020B0600070205080204" pitchFamily="34" charset="-128"/>
              </a:rPr>
              <a:t>FOLFİRİ+Bevasizumab</a:t>
            </a:r>
            <a:endParaRPr lang="tr-TR" altLang="tr-TR" sz="2400" b="1" dirty="0" smtClean="0">
              <a:ea typeface="ＭＳ Ｐゴシック" panose="020B0600070205080204" pitchFamily="34" charset="-128"/>
            </a:endParaRPr>
          </a:p>
          <a:p>
            <a:endParaRPr lang="tr-TR" altLang="tr-TR" sz="2400" b="1" dirty="0">
              <a:ea typeface="ＭＳ Ｐゴシック" panose="020B0600070205080204" pitchFamily="34" charset="-128"/>
            </a:endParaRPr>
          </a:p>
          <a:p>
            <a:r>
              <a:rPr lang="tr-TR" altLang="tr-TR" sz="2400" b="1" dirty="0">
                <a:ea typeface="ＭＳ Ｐゴシック" panose="020B0600070205080204" pitchFamily="34" charset="-128"/>
              </a:rPr>
              <a:t>12 kür sonrasında PET-CT: </a:t>
            </a:r>
            <a:r>
              <a:rPr lang="tr-TR" altLang="tr-TR" sz="2400" b="1" dirty="0" err="1">
                <a:ea typeface="ＭＳ Ｐゴシック" panose="020B0600070205080204" pitchFamily="34" charset="-128"/>
              </a:rPr>
              <a:t>Presakral</a:t>
            </a:r>
            <a:r>
              <a:rPr lang="tr-TR" altLang="tr-TR" sz="2400" b="1" dirty="0">
                <a:ea typeface="ＭＳ Ｐゴシック" panose="020B0600070205080204" pitchFamily="34" charset="-128"/>
              </a:rPr>
              <a:t> </a:t>
            </a:r>
            <a:r>
              <a:rPr lang="tr-TR" altLang="tr-TR" sz="2400" b="1" dirty="0" err="1">
                <a:ea typeface="ＭＳ Ｐゴシック" panose="020B0600070205080204" pitchFamily="34" charset="-128"/>
              </a:rPr>
              <a:t>nüks</a:t>
            </a:r>
            <a:r>
              <a:rPr lang="tr-TR" altLang="tr-TR" sz="2400" b="1" dirty="0">
                <a:ea typeface="ＭＳ Ｐゴシック" panose="020B0600070205080204" pitchFamily="34" charset="-128"/>
              </a:rPr>
              <a:t> kuşkusu oluşturan, 1-1.5 cm çaplı kitle, SUV </a:t>
            </a:r>
            <a:r>
              <a:rPr lang="tr-TR" altLang="tr-TR" sz="2400" b="1" dirty="0" err="1">
                <a:ea typeface="ＭＳ Ｐゴシック" panose="020B0600070205080204" pitchFamily="34" charset="-128"/>
              </a:rPr>
              <a:t>max</a:t>
            </a:r>
            <a:r>
              <a:rPr lang="tr-TR" altLang="tr-TR" sz="2400" b="1" dirty="0">
                <a:ea typeface="ＭＳ Ｐゴシック" panose="020B0600070205080204" pitchFamily="34" charset="-128"/>
              </a:rPr>
              <a:t> 2.1, izleneme </a:t>
            </a:r>
            <a:r>
              <a:rPr lang="tr-TR" altLang="tr-TR" sz="2400" b="1" dirty="0" smtClean="0">
                <a:ea typeface="ＭＳ Ｐゴシック" panose="020B0600070205080204" pitchFamily="34" charset="-128"/>
              </a:rPr>
              <a:t>alındı</a:t>
            </a:r>
          </a:p>
          <a:p>
            <a:endParaRPr lang="tr-TR" altLang="tr-TR" sz="2400" b="1" dirty="0">
              <a:ea typeface="ＭＳ Ｐゴシック" panose="020B0600070205080204" pitchFamily="34" charset="-128"/>
            </a:endParaRPr>
          </a:p>
          <a:p>
            <a:r>
              <a:rPr lang="tr-TR" altLang="tr-TR" sz="2400" b="1" dirty="0">
                <a:ea typeface="ＭＳ Ｐゴシック" panose="020B0600070205080204" pitchFamily="34" charset="-128"/>
              </a:rPr>
              <a:t>4 kür daha aynı rejim, sonrasında kontrol PET-CT: Lezyon saptanmadı.</a:t>
            </a:r>
          </a:p>
        </p:txBody>
      </p:sp>
    </p:spTree>
    <p:extLst>
      <p:ext uri="{BB962C8B-B14F-4D97-AF65-F5344CB8AC3E}">
        <p14:creationId xmlns:p14="http://schemas.microsoft.com/office/powerpoint/2010/main" val="11287742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61817" y="840509"/>
            <a:ext cx="11148291" cy="5430981"/>
          </a:xfrm>
        </p:spPr>
        <p:txBody>
          <a:bodyPr>
            <a:normAutofit/>
          </a:bodyPr>
          <a:lstStyle/>
          <a:p>
            <a:r>
              <a:rPr lang="tr-TR" altLang="tr-TR" b="1" dirty="0" err="1">
                <a:ea typeface="ＭＳ Ｐゴシック" panose="020B0600070205080204" pitchFamily="34" charset="-128"/>
              </a:rPr>
              <a:t>İnf</a:t>
            </a:r>
            <a:r>
              <a:rPr lang="tr-TR" altLang="tr-TR" b="1" dirty="0">
                <a:ea typeface="ＭＳ Ｐゴシック" panose="020B0600070205080204" pitchFamily="34" charset="-128"/>
              </a:rPr>
              <a:t> FU/FA + </a:t>
            </a:r>
            <a:r>
              <a:rPr lang="tr-TR" altLang="tr-TR" b="1" dirty="0" err="1">
                <a:ea typeface="ＭＳ Ｐゴシック" panose="020B0600070205080204" pitchFamily="34" charset="-128"/>
              </a:rPr>
              <a:t>Bevasizumab</a:t>
            </a:r>
            <a:r>
              <a:rPr lang="tr-TR" altLang="tr-TR" b="1" dirty="0">
                <a:ea typeface="ＭＳ Ｐゴシック" panose="020B0600070205080204" pitchFamily="34" charset="-128"/>
              </a:rPr>
              <a:t> ile idame </a:t>
            </a:r>
            <a:r>
              <a:rPr lang="tr-TR" altLang="tr-TR" b="1" dirty="0" smtClean="0">
                <a:ea typeface="ＭＳ Ｐゴシック" panose="020B0600070205080204" pitchFamily="34" charset="-128"/>
              </a:rPr>
              <a:t>tedavi</a:t>
            </a:r>
          </a:p>
          <a:p>
            <a:endParaRPr lang="tr-TR" altLang="tr-TR" b="1" dirty="0">
              <a:ea typeface="ＭＳ Ｐゴシック" panose="020B0600070205080204" pitchFamily="34" charset="-128"/>
            </a:endParaRPr>
          </a:p>
          <a:p>
            <a:r>
              <a:rPr lang="tr-TR" altLang="tr-TR" b="1" dirty="0">
                <a:ea typeface="ＭＳ Ｐゴシック" panose="020B0600070205080204" pitchFamily="34" charset="-128"/>
              </a:rPr>
              <a:t>8 kür sonrasında kontrol PET-CT: </a:t>
            </a:r>
            <a:r>
              <a:rPr lang="tr-TR" altLang="tr-TR" b="1" dirty="0" err="1">
                <a:ea typeface="ＭＳ Ｐゴシック" panose="020B0600070205080204" pitchFamily="34" charset="-128"/>
              </a:rPr>
              <a:t>presakral</a:t>
            </a:r>
            <a:r>
              <a:rPr lang="tr-TR" altLang="tr-TR" b="1" dirty="0">
                <a:ea typeface="ＭＳ Ｐゴシック" panose="020B0600070205080204" pitchFamily="34" charset="-128"/>
              </a:rPr>
              <a:t> 13x11 mm </a:t>
            </a:r>
            <a:r>
              <a:rPr lang="tr-TR" altLang="tr-TR" b="1" dirty="0" err="1">
                <a:ea typeface="ＭＳ Ｐゴシック" panose="020B0600070205080204" pitchFamily="34" charset="-128"/>
              </a:rPr>
              <a:t>Nodüler</a:t>
            </a:r>
            <a:r>
              <a:rPr lang="tr-TR" altLang="tr-TR" b="1" dirty="0">
                <a:ea typeface="ＭＳ Ｐゴシック" panose="020B0600070205080204" pitchFamily="34" charset="-128"/>
              </a:rPr>
              <a:t> yapı, SUV </a:t>
            </a:r>
            <a:r>
              <a:rPr lang="tr-TR" altLang="tr-TR" b="1" dirty="0" err="1">
                <a:ea typeface="ＭＳ Ｐゴシック" panose="020B0600070205080204" pitchFamily="34" charset="-128"/>
              </a:rPr>
              <a:t>max</a:t>
            </a:r>
            <a:r>
              <a:rPr lang="tr-TR" altLang="tr-TR" b="1" dirty="0">
                <a:ea typeface="ＭＳ Ｐゴシック" panose="020B0600070205080204" pitchFamily="34" charset="-128"/>
              </a:rPr>
              <a:t>, 3.1, çapı 2 cm (</a:t>
            </a:r>
            <a:r>
              <a:rPr lang="tr-TR" altLang="tr-TR" b="1" dirty="0" err="1">
                <a:ea typeface="ＭＳ Ｐゴシック" panose="020B0600070205080204" pitchFamily="34" charset="-128"/>
              </a:rPr>
              <a:t>Laparotomi</a:t>
            </a:r>
            <a:r>
              <a:rPr lang="tr-TR" altLang="tr-TR" b="1" dirty="0">
                <a:ea typeface="ＭＳ Ｐゴシック" panose="020B0600070205080204" pitchFamily="34" charset="-128"/>
              </a:rPr>
              <a:t> yapıldı ama lezyona ulaşılamadı</a:t>
            </a:r>
            <a:r>
              <a:rPr lang="tr-TR" altLang="tr-TR" b="1" dirty="0" smtClean="0">
                <a:ea typeface="ＭＳ Ｐゴシック" panose="020B0600070205080204" pitchFamily="34" charset="-128"/>
              </a:rPr>
              <a:t>.)</a:t>
            </a:r>
          </a:p>
          <a:p>
            <a:endParaRPr lang="tr-TR" altLang="tr-TR" b="1" dirty="0">
              <a:ea typeface="ＭＳ Ｐゴシック" panose="020B0600070205080204" pitchFamily="34" charset="-128"/>
            </a:endParaRPr>
          </a:p>
          <a:p>
            <a:r>
              <a:rPr lang="tr-TR" altLang="tr-TR" b="1" dirty="0">
                <a:ea typeface="ＭＳ Ｐゴシック" panose="020B0600070205080204" pitchFamily="34" charset="-128"/>
              </a:rPr>
              <a:t>3 aylık kontrollere </a:t>
            </a:r>
            <a:r>
              <a:rPr lang="tr-TR" altLang="tr-TR" b="1" dirty="0" smtClean="0">
                <a:ea typeface="ＭＳ Ｐゴシック" panose="020B0600070205080204" pitchFamily="34" charset="-128"/>
              </a:rPr>
              <a:t>alındı</a:t>
            </a:r>
          </a:p>
          <a:p>
            <a:endParaRPr lang="tr-TR" altLang="tr-TR" b="1" dirty="0">
              <a:ea typeface="ＭＳ Ｐゴシック" panose="020B0600070205080204" pitchFamily="34" charset="-128"/>
            </a:endParaRPr>
          </a:p>
          <a:p>
            <a:r>
              <a:rPr lang="tr-TR" altLang="tr-TR" b="1" dirty="0">
                <a:ea typeface="ＭＳ Ｐゴシック" panose="020B0600070205080204" pitchFamily="34" charset="-128"/>
              </a:rPr>
              <a:t>Nisan 2011’ de çekilen BT’ de </a:t>
            </a:r>
            <a:r>
              <a:rPr lang="tr-TR" altLang="tr-TR" b="1" dirty="0" err="1">
                <a:ea typeface="ＭＳ Ｐゴシック" panose="020B0600070205080204" pitchFamily="34" charset="-128"/>
              </a:rPr>
              <a:t>presakral</a:t>
            </a:r>
            <a:r>
              <a:rPr lang="tr-TR" altLang="tr-TR" b="1" dirty="0">
                <a:ea typeface="ＭＳ Ｐゴシック" panose="020B0600070205080204" pitchFamily="34" charset="-128"/>
              </a:rPr>
              <a:t> 2-3 cm </a:t>
            </a:r>
            <a:r>
              <a:rPr lang="tr-TR" altLang="tr-TR" b="1" dirty="0" err="1">
                <a:ea typeface="ＭＳ Ｐゴシック" panose="020B0600070205080204" pitchFamily="34" charset="-128"/>
              </a:rPr>
              <a:t>nodüler</a:t>
            </a:r>
            <a:r>
              <a:rPr lang="tr-TR" altLang="tr-TR" b="1" dirty="0">
                <a:ea typeface="ＭＳ Ｐゴシック" panose="020B0600070205080204" pitchFamily="34" charset="-128"/>
              </a:rPr>
              <a:t> lezyon, </a:t>
            </a:r>
            <a:r>
              <a:rPr lang="tr-TR" altLang="tr-TR" b="1" dirty="0" err="1">
                <a:ea typeface="ＭＳ Ｐゴシック" panose="020B0600070205080204" pitchFamily="34" charset="-128"/>
              </a:rPr>
              <a:t>progrese</a:t>
            </a:r>
            <a:r>
              <a:rPr lang="tr-TR" altLang="tr-TR" b="1" dirty="0">
                <a:ea typeface="ＭＳ Ｐゴシック" panose="020B0600070205080204" pitchFamily="34" charset="-128"/>
              </a:rPr>
              <a:t> olarak rapor edildi, çekilen PET/BT’ de </a:t>
            </a:r>
            <a:r>
              <a:rPr lang="tr-TR" altLang="tr-TR" b="1" dirty="0" err="1">
                <a:ea typeface="ＭＳ Ｐゴシック" panose="020B0600070205080204" pitchFamily="34" charset="-128"/>
              </a:rPr>
              <a:t>fibrozis</a:t>
            </a:r>
            <a:r>
              <a:rPr lang="tr-TR" altLang="tr-TR" b="1" dirty="0">
                <a:ea typeface="ＭＳ Ｐゴシック" panose="020B0600070205080204" pitchFamily="34" charset="-128"/>
              </a:rPr>
              <a:t> olarak </a:t>
            </a:r>
            <a:r>
              <a:rPr lang="tr-TR" altLang="tr-TR" b="1" dirty="0" smtClean="0">
                <a:ea typeface="ＭＳ Ｐゴシック" panose="020B0600070205080204" pitchFamily="34" charset="-128"/>
              </a:rPr>
              <a:t>yorumlandı</a:t>
            </a:r>
          </a:p>
          <a:p>
            <a:endParaRPr lang="tr-TR" altLang="tr-TR" b="1" dirty="0">
              <a:ea typeface="ＭＳ Ｐゴシック" panose="020B0600070205080204" pitchFamily="34" charset="-128"/>
            </a:endParaRPr>
          </a:p>
          <a:p>
            <a:r>
              <a:rPr lang="tr-TR" altLang="tr-TR" b="1" dirty="0">
                <a:ea typeface="ＭＳ Ｐゴシック" panose="020B0600070205080204" pitchFamily="34" charset="-128"/>
              </a:rPr>
              <a:t>Hasta </a:t>
            </a:r>
            <a:r>
              <a:rPr lang="tr-TR" altLang="tr-TR" b="1" dirty="0" smtClean="0">
                <a:ea typeface="ＭＳ Ｐゴシック" panose="020B0600070205080204" pitchFamily="34" charset="-128"/>
              </a:rPr>
              <a:t>CRC+HIPEC </a:t>
            </a:r>
            <a:r>
              <a:rPr lang="tr-TR" altLang="tr-TR" b="1" dirty="0">
                <a:ea typeface="ＭＳ Ｐゴシック" panose="020B0600070205080204" pitchFamily="34" charset="-128"/>
              </a:rPr>
              <a:t>sonrası </a:t>
            </a:r>
            <a:r>
              <a:rPr lang="tr-TR" altLang="tr-TR" b="1" dirty="0" smtClean="0">
                <a:ea typeface="ＭＳ Ｐゴシック" panose="020B0600070205080204" pitchFamily="34" charset="-128"/>
              </a:rPr>
              <a:t>126 </a:t>
            </a:r>
            <a:r>
              <a:rPr lang="tr-TR" altLang="tr-TR" b="1" dirty="0">
                <a:ea typeface="ＭＳ Ｐゴシック" panose="020B0600070205080204" pitchFamily="34" charset="-128"/>
              </a:rPr>
              <a:t>aydan beri hastalıksız </a:t>
            </a:r>
            <a:r>
              <a:rPr lang="tr-TR" altLang="tr-TR" b="1" dirty="0" smtClean="0">
                <a:ea typeface="ＭＳ Ｐゴシック" panose="020B0600070205080204" pitchFamily="34" charset="-128"/>
              </a:rPr>
              <a:t>izleniyor</a:t>
            </a:r>
          </a:p>
          <a:p>
            <a:endParaRPr lang="tr-TR" altLang="tr-TR" b="1" dirty="0">
              <a:ea typeface="ＭＳ Ｐゴシック" panose="020B0600070205080204" pitchFamily="34" charset="-128"/>
            </a:endParaRPr>
          </a:p>
          <a:p>
            <a:pPr>
              <a:buFontTx/>
              <a:buNone/>
            </a:pPr>
            <a:endParaRPr lang="tr-TR" altLang="tr-TR" b="1" dirty="0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6628480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p32"/>
          <p:cNvSpPr txBox="1">
            <a:spLocks noGrp="1"/>
          </p:cNvSpPr>
          <p:nvPr>
            <p:ph type="title"/>
          </p:nvPr>
        </p:nvSpPr>
        <p:spPr>
          <a:xfrm>
            <a:off x="1046018" y="436706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t" anchorCtr="0">
            <a:noAutofit/>
          </a:bodyPr>
          <a:lstStyle/>
          <a:p>
            <a:pPr>
              <a:spcBef>
                <a:spcPts val="0"/>
              </a:spcBef>
            </a:pPr>
            <a:r>
              <a:rPr lang="tr-TR" b="1">
                <a:solidFill>
                  <a:srgbClr val="FF0000"/>
                </a:solidFill>
              </a:rPr>
              <a:t>Değerlendirme +</a:t>
            </a:r>
            <a:endParaRPr b="1" dirty="0">
              <a:solidFill>
                <a:srgbClr val="FF0000"/>
              </a:solidFill>
            </a:endParaRPr>
          </a:p>
        </p:txBody>
      </p:sp>
      <p:sp>
        <p:nvSpPr>
          <p:cNvPr id="284" name="Google Shape;284;p32"/>
          <p:cNvSpPr txBox="1">
            <a:spLocks noGrp="1"/>
          </p:cNvSpPr>
          <p:nvPr>
            <p:ph type="body" idx="1"/>
          </p:nvPr>
        </p:nvSpPr>
        <p:spPr>
          <a:xfrm>
            <a:off x="1905000" y="1981200"/>
            <a:ext cx="7772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t" anchorCtr="0">
            <a:noAutofit/>
          </a:bodyPr>
          <a:lstStyle/>
          <a:p>
            <a:pPr marL="342900" indent="-342900">
              <a:lnSpc>
                <a:spcPct val="150000"/>
              </a:lnSpc>
              <a:spcBef>
                <a:spcPts val="0"/>
              </a:spcBef>
              <a:buSzPts val="2400"/>
              <a:buChar char="✔"/>
            </a:pPr>
            <a:r>
              <a:rPr lang="tr-TR" b="1" dirty="0"/>
              <a:t>Yazılımı ÖLÜME kodlanmış bir hastalıkta KÜR şansı !!!</a:t>
            </a:r>
            <a:endParaRPr b="1" dirty="0"/>
          </a:p>
          <a:p>
            <a:pPr marL="342900" indent="-342900">
              <a:lnSpc>
                <a:spcPct val="150000"/>
              </a:lnSpc>
              <a:spcBef>
                <a:spcPts val="480"/>
              </a:spcBef>
              <a:buSzPts val="2400"/>
              <a:buChar char="✔"/>
            </a:pPr>
            <a:r>
              <a:rPr lang="tr-TR" b="1" dirty="0"/>
              <a:t>Uzun süreli </a:t>
            </a:r>
            <a:r>
              <a:rPr lang="tr-TR" b="1" dirty="0" err="1"/>
              <a:t>Progresyonsuz</a:t>
            </a:r>
            <a:r>
              <a:rPr lang="tr-TR" b="1" dirty="0"/>
              <a:t> </a:t>
            </a:r>
            <a:r>
              <a:rPr lang="tr-TR" b="1" dirty="0" err="1"/>
              <a:t>Sağkalım</a:t>
            </a:r>
            <a:r>
              <a:rPr lang="tr-TR" b="1" dirty="0"/>
              <a:t> avantajı</a:t>
            </a:r>
            <a:endParaRPr b="1" dirty="0"/>
          </a:p>
        </p:txBody>
      </p:sp>
      <p:sp>
        <p:nvSpPr>
          <p:cNvPr id="285" name="Google Shape;285;p32"/>
          <p:cNvSpPr txBox="1">
            <a:spLocks noGrp="1"/>
          </p:cNvSpPr>
          <p:nvPr>
            <p:ph type="sldNum" idx="12"/>
          </p:nvPr>
        </p:nvSpPr>
        <p:spPr>
          <a:xfrm>
            <a:off x="9464588" y="6340624"/>
            <a:ext cx="882824" cy="272752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t" anchorCtr="0">
            <a:noAutofit/>
          </a:bodyPr>
          <a:lstStyle/>
          <a:p>
            <a:fld id="{00000000-1234-1234-1234-123412341234}" type="slidenum">
              <a:rPr lang="tr-TR"/>
              <a:pPr/>
              <a:t>34</a:t>
            </a:fld>
            <a:endParaRPr/>
          </a:p>
        </p:txBody>
      </p:sp>
      <p:sp>
        <p:nvSpPr>
          <p:cNvPr id="2" name="Dikdörtgen 1"/>
          <p:cNvSpPr/>
          <p:nvPr/>
        </p:nvSpPr>
        <p:spPr>
          <a:xfrm>
            <a:off x="1200727" y="4396509"/>
            <a:ext cx="10039928" cy="146858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6600" b="1" dirty="0" smtClean="0"/>
              <a:t>TESADÜF OLABİLİR Mİ?</a:t>
            </a:r>
            <a:endParaRPr lang="tr-TR" sz="6600" b="1" dirty="0"/>
          </a:p>
        </p:txBody>
      </p:sp>
    </p:spTree>
    <p:extLst>
      <p:ext uri="{BB962C8B-B14F-4D97-AF65-F5344CB8AC3E}">
        <p14:creationId xmlns:p14="http://schemas.microsoft.com/office/powerpoint/2010/main" val="267943024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p33"/>
          <p:cNvSpPr txBox="1">
            <a:spLocks noGrp="1"/>
          </p:cNvSpPr>
          <p:nvPr>
            <p:ph type="title"/>
          </p:nvPr>
        </p:nvSpPr>
        <p:spPr>
          <a:xfrm>
            <a:off x="1219200" y="390525"/>
            <a:ext cx="84582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t" anchorCtr="0">
            <a:noAutofit/>
          </a:bodyPr>
          <a:lstStyle/>
          <a:p>
            <a:pPr>
              <a:spcBef>
                <a:spcPts val="0"/>
              </a:spcBef>
            </a:pPr>
            <a:r>
              <a:rPr lang="tr-TR" b="1" dirty="0">
                <a:solidFill>
                  <a:srgbClr val="FF0000"/>
                </a:solidFill>
              </a:rPr>
              <a:t>Değerlendirme -</a:t>
            </a:r>
            <a:endParaRPr b="1" dirty="0">
              <a:solidFill>
                <a:srgbClr val="FF0000"/>
              </a:solidFill>
            </a:endParaRPr>
          </a:p>
        </p:txBody>
      </p:sp>
      <p:sp>
        <p:nvSpPr>
          <p:cNvPr id="293" name="Google Shape;293;p33"/>
          <p:cNvSpPr txBox="1">
            <a:spLocks noGrp="1"/>
          </p:cNvSpPr>
          <p:nvPr>
            <p:ph type="body" idx="1"/>
          </p:nvPr>
        </p:nvSpPr>
        <p:spPr>
          <a:xfrm>
            <a:off x="1403927" y="1981200"/>
            <a:ext cx="8273473" cy="41148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t" anchorCtr="0">
            <a:noAutofit/>
          </a:bodyPr>
          <a:lstStyle/>
          <a:p>
            <a:pPr marL="342900" indent="-342900">
              <a:lnSpc>
                <a:spcPct val="150000"/>
              </a:lnSpc>
              <a:spcBef>
                <a:spcPts val="0"/>
              </a:spcBef>
              <a:buSzPts val="2400"/>
              <a:buChar char="✔"/>
            </a:pPr>
            <a:r>
              <a:rPr lang="tr-TR" b="1" dirty="0" err="1"/>
              <a:t>Morbid</a:t>
            </a:r>
            <a:r>
              <a:rPr lang="tr-TR" b="1" dirty="0"/>
              <a:t> cerrahi</a:t>
            </a:r>
            <a:endParaRPr b="1" dirty="0"/>
          </a:p>
          <a:p>
            <a:pPr marL="342900" indent="-342900">
              <a:lnSpc>
                <a:spcPct val="150000"/>
              </a:lnSpc>
              <a:spcBef>
                <a:spcPts val="480"/>
              </a:spcBef>
              <a:buSzPts val="2400"/>
              <a:buChar char="✔"/>
            </a:pPr>
            <a:r>
              <a:rPr lang="tr-TR" b="1" dirty="0"/>
              <a:t>Mali </a:t>
            </a:r>
            <a:r>
              <a:rPr lang="tr-TR" b="1" dirty="0" err="1"/>
              <a:t>toksisite</a:t>
            </a:r>
            <a:endParaRPr b="1" dirty="0"/>
          </a:p>
          <a:p>
            <a:pPr marL="342900" indent="-342900">
              <a:lnSpc>
                <a:spcPct val="150000"/>
              </a:lnSpc>
              <a:spcBef>
                <a:spcPts val="480"/>
              </a:spcBef>
              <a:buSzPts val="2400"/>
              <a:buChar char="✔"/>
            </a:pPr>
            <a:r>
              <a:rPr lang="tr-TR" b="1" dirty="0"/>
              <a:t>Hasta seçimi için standart kriterlerin yokluğu </a:t>
            </a:r>
            <a:endParaRPr b="1" dirty="0"/>
          </a:p>
          <a:p>
            <a:pPr marL="342900" indent="-190500">
              <a:lnSpc>
                <a:spcPct val="150000"/>
              </a:lnSpc>
              <a:spcBef>
                <a:spcPts val="480"/>
              </a:spcBef>
              <a:buSzPts val="2400"/>
              <a:buNone/>
            </a:pPr>
            <a:endParaRPr b="1" dirty="0"/>
          </a:p>
        </p:txBody>
      </p:sp>
      <p:sp>
        <p:nvSpPr>
          <p:cNvPr id="294" name="Google Shape;294;p33"/>
          <p:cNvSpPr txBox="1">
            <a:spLocks noGrp="1"/>
          </p:cNvSpPr>
          <p:nvPr>
            <p:ph type="sldNum" idx="12"/>
          </p:nvPr>
        </p:nvSpPr>
        <p:spPr>
          <a:xfrm>
            <a:off x="9464588" y="6340624"/>
            <a:ext cx="882824" cy="272752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t" anchorCtr="0">
            <a:noAutofit/>
          </a:bodyPr>
          <a:lstStyle/>
          <a:p>
            <a:fld id="{00000000-1234-1234-1234-123412341234}" type="slidenum">
              <a:rPr lang="tr-TR"/>
              <a:pPr/>
              <a:t>35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0574502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07937709"/>
              </p:ext>
            </p:extLst>
          </p:nvPr>
        </p:nvGraphicFramePr>
        <p:xfrm>
          <a:off x="1625600" y="1676401"/>
          <a:ext cx="8848436" cy="310803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9699" name="Content Placeholder 2"/>
          <p:cNvSpPr txBox="1">
            <a:spLocks/>
          </p:cNvSpPr>
          <p:nvPr/>
        </p:nvSpPr>
        <p:spPr bwMode="auto">
          <a:xfrm>
            <a:off x="822036" y="4147692"/>
            <a:ext cx="9291782" cy="274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5" tIns="45718" rIns="91435" bIns="45718"/>
          <a:lstStyle>
            <a:lvl1pPr marL="547688" indent="-409575">
              <a:spcBef>
                <a:spcPct val="20000"/>
              </a:spcBef>
              <a:buChar char="•"/>
              <a:defRPr sz="32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Aft>
                <a:spcPts val="425"/>
              </a:spcAft>
              <a:buClr>
                <a:srgbClr val="F9F9F9"/>
              </a:buClr>
              <a:buSzPct val="65000"/>
              <a:buFont typeface="Wingdings 2" panose="05020102010507070707" pitchFamily="18" charset="2"/>
              <a:buChar char=""/>
            </a:pPr>
            <a:r>
              <a:rPr lang="tr-TR" altLang="tr-TR" sz="2000" b="1" dirty="0">
                <a:solidFill>
                  <a:schemeClr val="tx1"/>
                </a:solidFill>
                <a:latin typeface="Book Antiqua" panose="02040602050305030304" pitchFamily="18" charset="0"/>
              </a:rPr>
              <a:t>Her iki kolda </a:t>
            </a:r>
            <a:r>
              <a:rPr lang="en-US" altLang="tr-TR" sz="2000" b="1" dirty="0">
                <a:solidFill>
                  <a:schemeClr val="tx1"/>
                </a:solidFill>
                <a:latin typeface="Book Antiqua" panose="02040602050305030304" pitchFamily="18" charset="0"/>
              </a:rPr>
              <a:t>5</a:t>
            </a:r>
            <a:r>
              <a:rPr lang="tr-TR" altLang="tr-TR" sz="2000" b="1" dirty="0">
                <a:solidFill>
                  <a:schemeClr val="tx1"/>
                </a:solidFill>
                <a:latin typeface="Book Antiqua" panose="02040602050305030304" pitchFamily="18" charset="0"/>
              </a:rPr>
              <a:t> </a:t>
            </a:r>
            <a:r>
              <a:rPr lang="en-US" altLang="tr-TR" sz="2000" b="1" dirty="0">
                <a:solidFill>
                  <a:schemeClr val="tx1"/>
                </a:solidFill>
                <a:latin typeface="Book Antiqua" panose="02040602050305030304" pitchFamily="18" charset="0"/>
              </a:rPr>
              <a:t>FU/LV </a:t>
            </a:r>
          </a:p>
          <a:p>
            <a:pPr>
              <a:spcAft>
                <a:spcPts val="425"/>
              </a:spcAft>
              <a:buClr>
                <a:srgbClr val="F9F9F9"/>
              </a:buClr>
              <a:buSzPct val="65000"/>
              <a:buFont typeface="Wingdings 2" panose="05020102010507070707" pitchFamily="18" charset="2"/>
              <a:buChar char=""/>
            </a:pPr>
            <a:r>
              <a:rPr lang="tr-TR" altLang="tr-TR" sz="2000" b="1" dirty="0">
                <a:solidFill>
                  <a:schemeClr val="tx1"/>
                </a:solidFill>
                <a:latin typeface="Book Antiqua" panose="02040602050305030304" pitchFamily="18" charset="0"/>
              </a:rPr>
              <a:t>Ortalama izlem </a:t>
            </a:r>
            <a:r>
              <a:rPr lang="en-US" altLang="tr-TR" sz="2000" b="1" dirty="0">
                <a:solidFill>
                  <a:schemeClr val="tx1"/>
                </a:solidFill>
                <a:latin typeface="Book Antiqua" panose="02040602050305030304" pitchFamily="18" charset="0"/>
              </a:rPr>
              <a:t> 21.6 </a:t>
            </a:r>
            <a:r>
              <a:rPr lang="tr-TR" altLang="tr-TR" sz="2000" b="1" dirty="0">
                <a:solidFill>
                  <a:schemeClr val="tx1"/>
                </a:solidFill>
                <a:latin typeface="Book Antiqua" panose="02040602050305030304" pitchFamily="18" charset="0"/>
              </a:rPr>
              <a:t>ay</a:t>
            </a:r>
            <a:endParaRPr lang="en-US" altLang="tr-TR" sz="2000" b="1" dirty="0">
              <a:solidFill>
                <a:schemeClr val="tx1"/>
              </a:solidFill>
              <a:latin typeface="Book Antiqua" panose="02040602050305030304" pitchFamily="18" charset="0"/>
            </a:endParaRPr>
          </a:p>
          <a:p>
            <a:pPr>
              <a:spcAft>
                <a:spcPts val="425"/>
              </a:spcAft>
              <a:buClr>
                <a:srgbClr val="F9F9F9"/>
              </a:buClr>
              <a:buSzPct val="65000"/>
              <a:buFont typeface="Wingdings 2" panose="05020102010507070707" pitchFamily="18" charset="2"/>
              <a:buChar char=""/>
            </a:pPr>
            <a:r>
              <a:rPr lang="tr-TR" altLang="tr-TR" sz="2000" b="1" dirty="0">
                <a:solidFill>
                  <a:schemeClr val="tx1"/>
                </a:solidFill>
                <a:latin typeface="Book Antiqua" panose="02040602050305030304" pitchFamily="18" charset="0"/>
              </a:rPr>
              <a:t>Ortalama sağ kalım </a:t>
            </a:r>
            <a:r>
              <a:rPr lang="en-US" altLang="tr-TR" sz="2000" b="1" i="1" dirty="0">
                <a:solidFill>
                  <a:schemeClr val="tx1"/>
                </a:solidFill>
                <a:latin typeface="Book Antiqua" panose="02040602050305030304" pitchFamily="18" charset="0"/>
              </a:rPr>
              <a:t>12.6</a:t>
            </a:r>
            <a:r>
              <a:rPr lang="tr-TR" altLang="tr-TR" sz="2000" b="1" i="1" dirty="0">
                <a:solidFill>
                  <a:schemeClr val="tx1"/>
                </a:solidFill>
                <a:latin typeface="Book Antiqua" panose="02040602050305030304" pitchFamily="18" charset="0"/>
              </a:rPr>
              <a:t> aya karşılık </a:t>
            </a:r>
            <a:r>
              <a:rPr lang="en-US" altLang="tr-TR" sz="2000" b="1" i="1" dirty="0">
                <a:solidFill>
                  <a:schemeClr val="tx1"/>
                </a:solidFill>
                <a:latin typeface="Book Antiqua" panose="02040602050305030304" pitchFamily="18" charset="0"/>
              </a:rPr>
              <a:t> 22.3 </a:t>
            </a:r>
            <a:r>
              <a:rPr lang="tr-TR" altLang="tr-TR" sz="2000" b="1" i="1" dirty="0">
                <a:solidFill>
                  <a:schemeClr val="tx1"/>
                </a:solidFill>
                <a:latin typeface="Book Antiqua" panose="02040602050305030304" pitchFamily="18" charset="0"/>
              </a:rPr>
              <a:t>ay </a:t>
            </a:r>
            <a:r>
              <a:rPr lang="en-US" altLang="tr-TR" sz="2000" b="1" i="1" dirty="0">
                <a:solidFill>
                  <a:schemeClr val="tx1"/>
                </a:solidFill>
                <a:latin typeface="Book Antiqua" panose="02040602050305030304" pitchFamily="18" charset="0"/>
              </a:rPr>
              <a:t>(p=0.032</a:t>
            </a:r>
            <a:r>
              <a:rPr lang="en-US" altLang="tr-TR" sz="2000" b="1" dirty="0">
                <a:solidFill>
                  <a:schemeClr val="tx1"/>
                </a:solidFill>
                <a:latin typeface="Book Antiqua" panose="02040602050305030304" pitchFamily="18" charset="0"/>
              </a:rPr>
              <a:t>)</a:t>
            </a:r>
          </a:p>
          <a:p>
            <a:pPr>
              <a:spcAft>
                <a:spcPts val="425"/>
              </a:spcAft>
              <a:buClr>
                <a:srgbClr val="F9F9F9"/>
              </a:buClr>
              <a:buSzPct val="65000"/>
              <a:buFont typeface="Wingdings 2" panose="05020102010507070707" pitchFamily="18" charset="2"/>
              <a:buChar char=""/>
            </a:pPr>
            <a:r>
              <a:rPr lang="en-US" altLang="tr-TR" sz="2000" b="1" dirty="0">
                <a:solidFill>
                  <a:schemeClr val="tx1"/>
                </a:solidFill>
                <a:latin typeface="Book Antiqua" panose="02040602050305030304" pitchFamily="18" charset="0"/>
              </a:rPr>
              <a:t>T</a:t>
            </a:r>
            <a:r>
              <a:rPr lang="tr-TR" altLang="tr-TR" sz="2000" b="1" dirty="0" err="1">
                <a:solidFill>
                  <a:schemeClr val="tx1"/>
                </a:solidFill>
                <a:latin typeface="Book Antiqua" panose="02040602050305030304" pitchFamily="18" charset="0"/>
              </a:rPr>
              <a:t>edavi</a:t>
            </a:r>
            <a:r>
              <a:rPr lang="tr-TR" altLang="tr-TR" sz="2000" b="1" dirty="0">
                <a:solidFill>
                  <a:schemeClr val="tx1"/>
                </a:solidFill>
                <a:latin typeface="Book Antiqua" panose="02040602050305030304" pitchFamily="18" charset="0"/>
              </a:rPr>
              <a:t> ile ilişkili </a:t>
            </a:r>
            <a:r>
              <a:rPr lang="tr-TR" altLang="tr-TR" sz="2000" b="1" dirty="0" err="1">
                <a:solidFill>
                  <a:schemeClr val="tx1"/>
                </a:solidFill>
                <a:latin typeface="Book Antiqua" panose="02040602050305030304" pitchFamily="18" charset="0"/>
              </a:rPr>
              <a:t>mortalite</a:t>
            </a:r>
            <a:r>
              <a:rPr lang="en-US" altLang="tr-TR" sz="2000" b="1" dirty="0">
                <a:solidFill>
                  <a:schemeClr val="tx1"/>
                </a:solidFill>
                <a:latin typeface="Book Antiqua" panose="02040602050305030304" pitchFamily="18" charset="0"/>
              </a:rPr>
              <a:t>%</a:t>
            </a:r>
            <a:r>
              <a:rPr lang="tr-TR" altLang="tr-TR" sz="2000" b="1" dirty="0">
                <a:solidFill>
                  <a:schemeClr val="tx1"/>
                </a:solidFill>
                <a:latin typeface="Book Antiqua" panose="02040602050305030304" pitchFamily="18" charset="0"/>
              </a:rPr>
              <a:t>8</a:t>
            </a:r>
            <a:endParaRPr lang="en-US" altLang="tr-TR" sz="2000" b="1" dirty="0">
              <a:solidFill>
                <a:schemeClr val="tx1"/>
              </a:solidFill>
              <a:latin typeface="Book Antiqua" panose="02040602050305030304" pitchFamily="18" charset="0"/>
            </a:endParaRPr>
          </a:p>
          <a:p>
            <a:pPr>
              <a:spcAft>
                <a:spcPts val="425"/>
              </a:spcAft>
              <a:buClr>
                <a:srgbClr val="F9F9F9"/>
              </a:buClr>
              <a:buSzPct val="65000"/>
              <a:buFont typeface="Wingdings 2" panose="05020102010507070707" pitchFamily="18" charset="2"/>
              <a:buChar char=""/>
            </a:pPr>
            <a:r>
              <a:rPr lang="tr-TR" altLang="tr-TR" sz="2000" b="1" dirty="0" err="1">
                <a:solidFill>
                  <a:schemeClr val="tx1"/>
                </a:solidFill>
                <a:latin typeface="Book Antiqua" panose="02040602050305030304" pitchFamily="18" charset="0"/>
              </a:rPr>
              <a:t>Sitoredüksiyonun</a:t>
            </a:r>
            <a:r>
              <a:rPr lang="tr-TR" altLang="tr-TR" sz="2000" b="1" dirty="0">
                <a:solidFill>
                  <a:schemeClr val="tx1"/>
                </a:solidFill>
                <a:latin typeface="Book Antiqua" panose="02040602050305030304" pitchFamily="18" charset="0"/>
              </a:rPr>
              <a:t> tam olması ve </a:t>
            </a:r>
            <a:r>
              <a:rPr lang="tr-TR" altLang="tr-TR" sz="2000" b="1" dirty="0" err="1">
                <a:solidFill>
                  <a:schemeClr val="tx1"/>
                </a:solidFill>
                <a:latin typeface="Book Antiqua" panose="02040602050305030304" pitchFamily="18" charset="0"/>
              </a:rPr>
              <a:t>abdominal</a:t>
            </a:r>
            <a:r>
              <a:rPr lang="tr-TR" altLang="tr-TR" sz="2000" b="1" dirty="0">
                <a:solidFill>
                  <a:schemeClr val="tx1"/>
                </a:solidFill>
                <a:latin typeface="Book Antiqua" panose="02040602050305030304" pitchFamily="18" charset="0"/>
              </a:rPr>
              <a:t> bölgede tutulmuş olanların sayısı </a:t>
            </a:r>
            <a:r>
              <a:rPr lang="en-US" altLang="tr-TR" sz="2000" b="1" dirty="0">
                <a:solidFill>
                  <a:schemeClr val="tx1"/>
                </a:solidFill>
                <a:latin typeface="Book Antiqua" panose="02040602050305030304" pitchFamily="18" charset="0"/>
              </a:rPr>
              <a:t> </a:t>
            </a:r>
            <a:r>
              <a:rPr lang="tr-TR" altLang="tr-TR" sz="2000" b="1" dirty="0">
                <a:solidFill>
                  <a:schemeClr val="tx1"/>
                </a:solidFill>
                <a:latin typeface="Book Antiqua" panose="02040602050305030304" pitchFamily="18" charset="0"/>
              </a:rPr>
              <a:t>sağ kalımı etkileyen faktörlerdir</a:t>
            </a:r>
            <a:endParaRPr lang="en-US" altLang="tr-TR" sz="2000" b="1" dirty="0">
              <a:solidFill>
                <a:schemeClr val="tx1"/>
              </a:solidFill>
              <a:latin typeface="Book Antiqua" panose="02040602050305030304" pitchFamily="18" charset="0"/>
            </a:endParaRPr>
          </a:p>
          <a:p>
            <a:pPr>
              <a:spcAft>
                <a:spcPts val="425"/>
              </a:spcAft>
              <a:buClr>
                <a:srgbClr val="F9F9F9"/>
              </a:buClr>
              <a:buSzPct val="65000"/>
              <a:buNone/>
            </a:pPr>
            <a:r>
              <a:rPr lang="en-US" altLang="tr-TR" sz="2000" b="1" dirty="0">
                <a:solidFill>
                  <a:schemeClr val="tx1"/>
                </a:solidFill>
                <a:latin typeface="Book Antiqua" panose="02040602050305030304" pitchFamily="18" charset="0"/>
              </a:rPr>
              <a:t>`</a:t>
            </a:r>
          </a:p>
        </p:txBody>
      </p:sp>
      <p:pic>
        <p:nvPicPr>
          <p:cNvPr id="29700" name="Picture 7" descr="verwaal-03 title.jp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5382" y="228600"/>
            <a:ext cx="9818254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23728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5"/>
          <p:cNvPicPr>
            <a:picLocks noGrp="1" noChangeAspect="1" noChangeArrowheads="1"/>
          </p:cNvPicPr>
          <p:nvPr>
            <p:ph type="body"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117600" y="1219200"/>
            <a:ext cx="9956800" cy="2806700"/>
          </a:xfrm>
          <a:noFill/>
        </p:spPr>
      </p:pic>
      <p:pic>
        <p:nvPicPr>
          <p:cNvPr id="30723" name="Picture 6"/>
          <p:cNvPicPr>
            <a:picLocks noGrp="1" noChangeAspect="1" noChangeArrowheads="1"/>
          </p:cNvPicPr>
          <p:nvPr>
            <p:ph type="clipArt"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376218" y="4268788"/>
            <a:ext cx="9596582" cy="2589212"/>
          </a:xfrm>
          <a:noFill/>
        </p:spPr>
      </p:pic>
      <p:pic>
        <p:nvPicPr>
          <p:cNvPr id="30724" name="Picture 7"/>
          <p:cNvPicPr>
            <a:picLocks noGrp="1" noChangeAspect="1" noChangeArrowheads="1"/>
          </p:cNvPicPr>
          <p:nvPr>
            <p:ph type="title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362200" y="0"/>
            <a:ext cx="7620000" cy="1143000"/>
          </a:xfrm>
          <a:noFill/>
        </p:spPr>
      </p:pic>
    </p:spTree>
    <p:extLst>
      <p:ext uri="{BB962C8B-B14F-4D97-AF65-F5344CB8AC3E}">
        <p14:creationId xmlns:p14="http://schemas.microsoft.com/office/powerpoint/2010/main" val="1493344221"/>
      </p:ext>
    </p:extLst>
  </p:cSld>
  <p:clrMapOvr>
    <a:masterClrMapping/>
  </p:clrMapOvr>
  <p:transition advClick="0">
    <p:fade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Content Placeholder 2"/>
          <p:cNvSpPr>
            <a:spLocks noGrp="1"/>
          </p:cNvSpPr>
          <p:nvPr>
            <p:ph idx="1"/>
          </p:nvPr>
        </p:nvSpPr>
        <p:spPr>
          <a:xfrm>
            <a:off x="683491" y="2419926"/>
            <a:ext cx="5169623" cy="4438073"/>
          </a:xfrm>
        </p:spPr>
        <p:txBody>
          <a:bodyPr/>
          <a:lstStyle/>
          <a:p>
            <a:pPr>
              <a:spcAft>
                <a:spcPts val="2113"/>
              </a:spcAft>
            </a:pPr>
            <a:r>
              <a:rPr lang="tr-TR" altLang="tr-TR" sz="2200" b="1" dirty="0">
                <a:ea typeface="ＭＳ Ｐゴシック" panose="020B0600070205080204" pitchFamily="34" charset="-128"/>
              </a:rPr>
              <a:t>Tüm olayların %90’ı bu zaman diliminde olmuştur.</a:t>
            </a:r>
            <a:endParaRPr lang="en-US" altLang="tr-TR" sz="2200" b="1" dirty="0">
              <a:ea typeface="ＭＳ Ｐゴシック" panose="020B0600070205080204" pitchFamily="34" charset="-128"/>
            </a:endParaRPr>
          </a:p>
          <a:p>
            <a:pPr>
              <a:spcAft>
                <a:spcPts val="2113"/>
              </a:spcAft>
            </a:pPr>
            <a:r>
              <a:rPr lang="tr-TR" altLang="tr-TR" sz="2200" b="1" dirty="0">
                <a:ea typeface="ＭＳ Ｐゴシック" panose="020B0600070205080204" pitchFamily="34" charset="-128"/>
              </a:rPr>
              <a:t>Ortalama PFS </a:t>
            </a:r>
            <a:r>
              <a:rPr lang="en-US" altLang="tr-TR" sz="2200" b="1" dirty="0">
                <a:ea typeface="ＭＳ Ｐゴシック" panose="020B0600070205080204" pitchFamily="34" charset="-128"/>
              </a:rPr>
              <a:t> </a:t>
            </a:r>
            <a:r>
              <a:rPr lang="en-US" altLang="tr-TR" sz="2200" b="1" i="1" dirty="0">
                <a:ea typeface="ＭＳ Ｐゴシック" panose="020B0600070205080204" pitchFamily="34" charset="-128"/>
              </a:rPr>
              <a:t>7.7 months vs 12.6 months (p = 0.020)</a:t>
            </a:r>
          </a:p>
          <a:p>
            <a:pPr>
              <a:spcAft>
                <a:spcPts val="2113"/>
              </a:spcAft>
            </a:pPr>
            <a:r>
              <a:rPr lang="tr-TR" altLang="tr-TR" sz="2200" b="1" dirty="0">
                <a:ea typeface="ＭＳ Ｐゴシック" panose="020B0600070205080204" pitchFamily="34" charset="-128"/>
              </a:rPr>
              <a:t>Hastalığa spesifik ortalama sağ kalım</a:t>
            </a:r>
            <a:r>
              <a:rPr lang="en-US" altLang="tr-TR" sz="2200" b="1" dirty="0">
                <a:ea typeface="ＭＳ Ｐゴシック" panose="020B0600070205080204" pitchFamily="34" charset="-128"/>
              </a:rPr>
              <a:t> </a:t>
            </a:r>
            <a:r>
              <a:rPr lang="en-US" altLang="tr-TR" sz="2200" b="1" i="1" dirty="0">
                <a:ea typeface="ＭＳ Ｐゴシック" panose="020B0600070205080204" pitchFamily="34" charset="-128"/>
              </a:rPr>
              <a:t>12.6 months vs 22.2 months ( p = 0.028)</a:t>
            </a:r>
          </a:p>
          <a:p>
            <a:pPr>
              <a:spcAft>
                <a:spcPts val="2113"/>
              </a:spcAft>
            </a:pPr>
            <a:r>
              <a:rPr lang="en-US" altLang="tr-TR" sz="2200" b="1" dirty="0">
                <a:ea typeface="ＭＳ Ｐゴシック" panose="020B0600070205080204" pitchFamily="34" charset="-128"/>
              </a:rPr>
              <a:t>R1 rese</a:t>
            </a:r>
            <a:r>
              <a:rPr lang="tr-TR" altLang="tr-TR" sz="2200" b="1" dirty="0" err="1">
                <a:ea typeface="ＭＳ Ｐゴシック" panose="020B0600070205080204" pitchFamily="34" charset="-128"/>
              </a:rPr>
              <a:t>ksiyonda</a:t>
            </a:r>
            <a:r>
              <a:rPr lang="tr-TR" altLang="tr-TR" sz="2200" b="1" dirty="0">
                <a:ea typeface="ＭＳ Ｐゴシック" panose="020B0600070205080204" pitchFamily="34" charset="-128"/>
              </a:rPr>
              <a:t> </a:t>
            </a:r>
            <a:r>
              <a:rPr lang="en-US" altLang="tr-TR" sz="2200" b="1" dirty="0">
                <a:ea typeface="ＭＳ Ｐゴシック" panose="020B0600070205080204" pitchFamily="34" charset="-128"/>
              </a:rPr>
              <a:t>5 </a:t>
            </a:r>
            <a:r>
              <a:rPr lang="tr-TR" altLang="tr-TR" sz="2200" b="1" dirty="0">
                <a:ea typeface="ＭＳ Ｐゴシック" panose="020B0600070205080204" pitchFamily="34" charset="-128"/>
              </a:rPr>
              <a:t>yıllık </a:t>
            </a:r>
            <a:r>
              <a:rPr lang="tr-TR" altLang="tr-TR" sz="2200" b="1" dirty="0" err="1">
                <a:ea typeface="ＭＳ Ｐゴシック" panose="020B0600070205080204" pitchFamily="34" charset="-128"/>
              </a:rPr>
              <a:t>sağkalım</a:t>
            </a:r>
            <a:r>
              <a:rPr lang="tr-TR" altLang="tr-TR" sz="2200" b="1" dirty="0">
                <a:ea typeface="ＭＳ Ｐゴシック" panose="020B0600070205080204" pitchFamily="34" charset="-128"/>
              </a:rPr>
              <a:t> </a:t>
            </a:r>
            <a:r>
              <a:rPr lang="en-US" altLang="tr-TR" sz="2200" b="1" dirty="0">
                <a:ea typeface="ＭＳ Ｐゴシック" panose="020B0600070205080204" pitchFamily="34" charset="-128"/>
              </a:rPr>
              <a:t>= %</a:t>
            </a:r>
            <a:r>
              <a:rPr lang="tr-TR" altLang="tr-TR" sz="2200" b="1" dirty="0">
                <a:ea typeface="ＭＳ Ｐゴシック" panose="020B0600070205080204" pitchFamily="34" charset="-128"/>
              </a:rPr>
              <a:t>45</a:t>
            </a:r>
            <a:endParaRPr lang="en-US" altLang="tr-TR" sz="2200" b="1" dirty="0">
              <a:ea typeface="ＭＳ Ｐゴシック" panose="020B0600070205080204" pitchFamily="34" charset="-128"/>
            </a:endParaRPr>
          </a:p>
        </p:txBody>
      </p:sp>
      <p:pic>
        <p:nvPicPr>
          <p:cNvPr id="31747" name="Picture 3" descr="verwaal-08 title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491" y="1"/>
            <a:ext cx="5306147" cy="1660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6612" name="Picture 4" descr="logrank-4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5664" y="0"/>
            <a:ext cx="5886881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932659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1"/>
          <p:cNvSpPr txBox="1">
            <a:spLocks noChangeArrowheads="1"/>
          </p:cNvSpPr>
          <p:nvPr/>
        </p:nvSpPr>
        <p:spPr bwMode="auto">
          <a:xfrm>
            <a:off x="2133600" y="228600"/>
            <a:ext cx="7772400" cy="137795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tr-TR" sz="1400" b="1">
                <a:solidFill>
                  <a:schemeClr val="tx1"/>
                </a:solidFill>
              </a:rPr>
              <a:t>Complete cytoreductive surgery plus intraperitoneal chemohyperthermia with oxaliplatin for peritoneal carcinomatosis of colorectal origin.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tr-TR" sz="1400">
                <a:solidFill>
                  <a:schemeClr val="tx1"/>
                </a:solidFill>
              </a:rPr>
              <a:t>Elias D, Lefevre JH, Chevalier J, Brouquet A, Marchal F, Classe JM, Ferron G, Guilloit JM, Meeus P, Goéré D, Bonastre J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tr-TR" sz="1400">
                <a:solidFill>
                  <a:schemeClr val="tx1"/>
                </a:solidFill>
              </a:rPr>
              <a:t>J Clin Oncol. 2009 Feb 10;27(5):681-5. Epub 2008 Dec 22.</a:t>
            </a:r>
          </a:p>
          <a:p>
            <a:pPr algn="ctr">
              <a:spcBef>
                <a:spcPct val="0"/>
              </a:spcBef>
              <a:buFontTx/>
              <a:buNone/>
            </a:pPr>
            <a:endParaRPr lang="en-US" altLang="tr-TR" sz="1400">
              <a:solidFill>
                <a:schemeClr val="tx1"/>
              </a:solidFill>
            </a:endParaRPr>
          </a:p>
        </p:txBody>
      </p:sp>
      <p:sp>
        <p:nvSpPr>
          <p:cNvPr id="32771" name="TextBox 2"/>
          <p:cNvSpPr txBox="1">
            <a:spLocks noChangeArrowheads="1"/>
          </p:cNvSpPr>
          <p:nvPr/>
        </p:nvSpPr>
        <p:spPr bwMode="auto">
          <a:xfrm>
            <a:off x="960582" y="2209801"/>
            <a:ext cx="9174018" cy="37856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r>
              <a:rPr lang="tr-TR" altLang="tr-TR" sz="2000" b="1" dirty="0">
                <a:solidFill>
                  <a:schemeClr val="tx1"/>
                </a:solidFill>
              </a:rPr>
              <a:t>Şimdiye kadar hiçbir çalışma </a:t>
            </a:r>
            <a:r>
              <a:rPr lang="tr-TR" altLang="tr-TR" sz="2000" b="1" dirty="0" err="1">
                <a:solidFill>
                  <a:schemeClr val="tx1"/>
                </a:solidFill>
              </a:rPr>
              <a:t>karsinomatosiste</a:t>
            </a:r>
            <a:r>
              <a:rPr lang="tr-TR" altLang="tr-TR" sz="2000" b="1" dirty="0">
                <a:solidFill>
                  <a:schemeClr val="tx1"/>
                </a:solidFill>
              </a:rPr>
              <a:t> sistemik tedaviye bakmamıştır</a:t>
            </a:r>
          </a:p>
          <a:p>
            <a:pPr>
              <a:spcBef>
                <a:spcPct val="0"/>
              </a:spcBef>
            </a:pPr>
            <a:endParaRPr lang="tr-TR" altLang="tr-TR" sz="2000" b="1" dirty="0">
              <a:solidFill>
                <a:schemeClr val="tx1"/>
              </a:solidFill>
            </a:endParaRPr>
          </a:p>
          <a:p>
            <a:pPr>
              <a:spcBef>
                <a:spcPct val="0"/>
              </a:spcBef>
            </a:pPr>
            <a:r>
              <a:rPr lang="tr-TR" altLang="tr-TR" sz="2000" b="1" dirty="0">
                <a:solidFill>
                  <a:schemeClr val="tx1"/>
                </a:solidFill>
              </a:rPr>
              <a:t>Tam cerrahi rezeksiyon ve </a:t>
            </a:r>
            <a:r>
              <a:rPr lang="en-US" altLang="tr-TR" sz="2000" b="1" dirty="0">
                <a:solidFill>
                  <a:schemeClr val="tx1"/>
                </a:solidFill>
              </a:rPr>
              <a:t>HIPEC</a:t>
            </a:r>
            <a:r>
              <a:rPr lang="tr-TR" altLang="tr-TR" sz="2000" b="1" dirty="0">
                <a:solidFill>
                  <a:schemeClr val="tx1"/>
                </a:solidFill>
              </a:rPr>
              <a:t>’in beraber uygulandığı vakalar </a:t>
            </a:r>
            <a:r>
              <a:rPr lang="en-US" altLang="tr-TR" sz="2000" b="1" dirty="0">
                <a:solidFill>
                  <a:schemeClr val="tx1"/>
                </a:solidFill>
              </a:rPr>
              <a:t>(n=48)  </a:t>
            </a:r>
            <a:r>
              <a:rPr lang="tr-TR" altLang="tr-TR" sz="2000" b="1" dirty="0">
                <a:solidFill>
                  <a:schemeClr val="tx1"/>
                </a:solidFill>
              </a:rPr>
              <a:t>ile retrospektif analiz edilmiş aynı hastalığa sahip en iyi sistemik tedaviyi almış vakaların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tr-TR" altLang="tr-TR" sz="2000" b="1" dirty="0">
                <a:solidFill>
                  <a:schemeClr val="tx1"/>
                </a:solidFill>
              </a:rPr>
              <a:t>karşılaştırması </a:t>
            </a:r>
            <a:r>
              <a:rPr lang="en-US" altLang="tr-TR" sz="2000" b="1" dirty="0">
                <a:solidFill>
                  <a:schemeClr val="tx1"/>
                </a:solidFill>
              </a:rPr>
              <a:t> (n=48)</a:t>
            </a:r>
            <a:r>
              <a:rPr lang="tr-TR" altLang="tr-TR" sz="2000" b="1" dirty="0">
                <a:solidFill>
                  <a:schemeClr val="tx1"/>
                </a:solidFill>
              </a:rPr>
              <a:t> yapılmıştır.</a:t>
            </a:r>
          </a:p>
          <a:p>
            <a:pPr>
              <a:spcBef>
                <a:spcPct val="0"/>
              </a:spcBef>
              <a:buFontTx/>
              <a:buNone/>
            </a:pPr>
            <a:endParaRPr lang="en-US" altLang="tr-TR" sz="2000" b="1" dirty="0">
              <a:solidFill>
                <a:schemeClr val="tx1"/>
              </a:solidFill>
            </a:endParaRPr>
          </a:p>
          <a:p>
            <a:pPr>
              <a:spcBef>
                <a:spcPct val="0"/>
              </a:spcBef>
            </a:pPr>
            <a:r>
              <a:rPr lang="tr-TR" altLang="tr-TR" sz="2000" b="1" dirty="0">
                <a:solidFill>
                  <a:schemeClr val="tx1"/>
                </a:solidFill>
              </a:rPr>
              <a:t>Hastalık ameliyat raporu ve görüntülemeye göre değerlendirilmiştir.</a:t>
            </a:r>
          </a:p>
          <a:p>
            <a:pPr>
              <a:spcBef>
                <a:spcPct val="0"/>
              </a:spcBef>
            </a:pPr>
            <a:endParaRPr lang="tr-TR" altLang="tr-TR" sz="2000" b="1" dirty="0">
              <a:solidFill>
                <a:schemeClr val="tx1"/>
              </a:solidFill>
            </a:endParaRPr>
          </a:p>
          <a:p>
            <a:pPr>
              <a:spcBef>
                <a:spcPct val="0"/>
              </a:spcBef>
            </a:pPr>
            <a:r>
              <a:rPr lang="tr-TR" altLang="tr-TR" sz="2000" b="1" dirty="0">
                <a:solidFill>
                  <a:schemeClr val="tx1"/>
                </a:solidFill>
              </a:rPr>
              <a:t>Ortalama sağ kalım </a:t>
            </a:r>
            <a:r>
              <a:rPr lang="en-US" altLang="tr-TR" sz="2000" b="1" dirty="0">
                <a:solidFill>
                  <a:schemeClr val="tx1"/>
                </a:solidFill>
              </a:rPr>
              <a:t> 23.9 </a:t>
            </a:r>
            <a:r>
              <a:rPr lang="tr-TR" altLang="tr-TR" sz="2000" b="1" dirty="0">
                <a:solidFill>
                  <a:schemeClr val="tx1"/>
                </a:solidFill>
              </a:rPr>
              <a:t>ay </a:t>
            </a:r>
            <a:r>
              <a:rPr lang="en-US" altLang="tr-TR" sz="2000" b="1" dirty="0">
                <a:solidFill>
                  <a:schemeClr val="tx1"/>
                </a:solidFill>
              </a:rPr>
              <a:t> vs. 62.7 </a:t>
            </a:r>
            <a:r>
              <a:rPr lang="tr-TR" altLang="tr-TR" sz="2000" b="1" dirty="0">
                <a:solidFill>
                  <a:schemeClr val="tx1"/>
                </a:solidFill>
              </a:rPr>
              <a:t>aydır.</a:t>
            </a:r>
          </a:p>
          <a:p>
            <a:pPr>
              <a:spcBef>
                <a:spcPct val="0"/>
              </a:spcBef>
            </a:pPr>
            <a:endParaRPr lang="en-US" altLang="tr-TR" sz="2000" b="1" dirty="0">
              <a:solidFill>
                <a:schemeClr val="tx1"/>
              </a:solidFill>
            </a:endParaRPr>
          </a:p>
          <a:p>
            <a:pPr>
              <a:spcBef>
                <a:spcPct val="0"/>
              </a:spcBef>
            </a:pPr>
            <a:r>
              <a:rPr lang="en-US" altLang="tr-TR" sz="2000" b="1" dirty="0">
                <a:solidFill>
                  <a:schemeClr val="tx1"/>
                </a:solidFill>
              </a:rPr>
              <a:t>5 </a:t>
            </a:r>
            <a:r>
              <a:rPr lang="tr-TR" altLang="tr-TR" sz="2000" b="1" dirty="0">
                <a:solidFill>
                  <a:schemeClr val="tx1"/>
                </a:solidFill>
              </a:rPr>
              <a:t>yıllık sağ kalım %</a:t>
            </a:r>
            <a:r>
              <a:rPr lang="en-US" altLang="tr-TR" sz="2000" b="1" dirty="0">
                <a:solidFill>
                  <a:schemeClr val="tx1"/>
                </a:solidFill>
              </a:rPr>
              <a:t>13</a:t>
            </a:r>
            <a:r>
              <a:rPr lang="tr-TR" altLang="tr-TR" sz="2000" b="1" dirty="0">
                <a:solidFill>
                  <a:schemeClr val="tx1"/>
                </a:solidFill>
              </a:rPr>
              <a:t> vs. %</a:t>
            </a:r>
            <a:r>
              <a:rPr lang="en-US" altLang="tr-TR" sz="2000" b="1" dirty="0">
                <a:solidFill>
                  <a:schemeClr val="tx1"/>
                </a:solidFill>
              </a:rPr>
              <a:t>5</a:t>
            </a:r>
            <a:r>
              <a:rPr lang="tr-TR" altLang="tr-TR" sz="2000" b="1" dirty="0">
                <a:solidFill>
                  <a:schemeClr val="tx1"/>
                </a:solidFill>
              </a:rPr>
              <a:t>1’dir.</a:t>
            </a:r>
            <a:endParaRPr lang="en-US" altLang="tr-TR" sz="20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473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122937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Content Placeholder 2"/>
          <p:cNvSpPr>
            <a:spLocks noGrp="1"/>
          </p:cNvSpPr>
          <p:nvPr>
            <p:ph idx="1"/>
          </p:nvPr>
        </p:nvSpPr>
        <p:spPr>
          <a:xfrm>
            <a:off x="1052945" y="1600200"/>
            <a:ext cx="8929255" cy="4876800"/>
          </a:xfrm>
        </p:spPr>
        <p:txBody>
          <a:bodyPr>
            <a:normAutofit lnSpcReduction="10000"/>
          </a:bodyPr>
          <a:lstStyle/>
          <a:p>
            <a:r>
              <a:rPr lang="en-US" altLang="tr-TR" sz="2000" b="1" dirty="0">
                <a:ea typeface="ＭＳ Ｐゴシック" panose="020B0600070205080204" pitchFamily="34" charset="-128"/>
              </a:rPr>
              <a:t>23 </a:t>
            </a:r>
            <a:r>
              <a:rPr lang="tr-TR" altLang="tr-TR" sz="2000" b="1" dirty="0">
                <a:ea typeface="ＭＳ Ｐゴシック" panose="020B0600070205080204" pitchFamily="34" charset="-128"/>
              </a:rPr>
              <a:t>Fransız merkez</a:t>
            </a:r>
          </a:p>
          <a:p>
            <a:endParaRPr lang="en-US" altLang="tr-TR" sz="2000" b="1" dirty="0">
              <a:ea typeface="ＭＳ Ｐゴシック" panose="020B0600070205080204" pitchFamily="34" charset="-128"/>
            </a:endParaRPr>
          </a:p>
          <a:p>
            <a:r>
              <a:rPr lang="en-US" altLang="tr-TR" sz="2000" b="1" dirty="0">
                <a:ea typeface="ＭＳ Ｐゴシック" panose="020B0600070205080204" pitchFamily="34" charset="-128"/>
              </a:rPr>
              <a:t>1990-2007</a:t>
            </a:r>
            <a:endParaRPr lang="tr-TR" altLang="tr-TR" sz="2000" b="1" dirty="0">
              <a:ea typeface="ＭＳ Ｐゴシック" panose="020B0600070205080204" pitchFamily="34" charset="-128"/>
            </a:endParaRPr>
          </a:p>
          <a:p>
            <a:endParaRPr lang="en-US" altLang="tr-TR" sz="2000" b="1" dirty="0">
              <a:ea typeface="ＭＳ Ｐゴシック" panose="020B0600070205080204" pitchFamily="34" charset="-128"/>
            </a:endParaRPr>
          </a:p>
          <a:p>
            <a:r>
              <a:rPr lang="en-US" altLang="tr-TR" sz="2000" b="1" dirty="0">
                <a:ea typeface="ＭＳ Ｐゴシック" panose="020B0600070205080204" pitchFamily="34" charset="-128"/>
              </a:rPr>
              <a:t>HIPEC</a:t>
            </a:r>
            <a:r>
              <a:rPr lang="tr-TR" altLang="tr-TR" sz="2000" b="1" dirty="0">
                <a:ea typeface="ＭＳ Ｐゴシック" panose="020B0600070205080204" pitchFamily="34" charset="-128"/>
              </a:rPr>
              <a:t> ile tedavi edilmiş </a:t>
            </a:r>
            <a:r>
              <a:rPr lang="en-US" altLang="tr-TR" sz="2000" b="1" dirty="0">
                <a:ea typeface="ＭＳ Ｐゴシック" panose="020B0600070205080204" pitchFamily="34" charset="-128"/>
              </a:rPr>
              <a:t>523 </a:t>
            </a:r>
            <a:r>
              <a:rPr lang="tr-TR" altLang="tr-TR" sz="2000" b="1" dirty="0">
                <a:ea typeface="ＭＳ Ｐゴシック" panose="020B0600070205080204" pitchFamily="34" charset="-128"/>
              </a:rPr>
              <a:t>CRC hastası </a:t>
            </a:r>
          </a:p>
          <a:p>
            <a:endParaRPr lang="en-US" altLang="tr-TR" sz="2000" b="1" dirty="0">
              <a:ea typeface="ＭＳ Ｐゴシック" panose="020B0600070205080204" pitchFamily="34" charset="-128"/>
            </a:endParaRPr>
          </a:p>
          <a:p>
            <a:r>
              <a:rPr lang="tr-TR" altLang="tr-TR" sz="2000" b="1" dirty="0">
                <a:ea typeface="ＭＳ Ｐゴシック" panose="020B0600070205080204" pitchFamily="34" charset="-128"/>
              </a:rPr>
              <a:t>Ortalama sağ kalım </a:t>
            </a:r>
            <a:r>
              <a:rPr lang="en-US" altLang="tr-TR" sz="2000" b="1" dirty="0">
                <a:ea typeface="ＭＳ Ｐゴシック" panose="020B0600070205080204" pitchFamily="34" charset="-128"/>
              </a:rPr>
              <a:t> 30.1 </a:t>
            </a:r>
            <a:r>
              <a:rPr lang="tr-TR" altLang="tr-TR" sz="2000" b="1" dirty="0">
                <a:ea typeface="ＭＳ Ｐゴシック" panose="020B0600070205080204" pitchFamily="34" charset="-128"/>
              </a:rPr>
              <a:t>aydır.</a:t>
            </a:r>
          </a:p>
          <a:p>
            <a:endParaRPr lang="en-US" altLang="tr-TR" sz="2000" b="1" dirty="0">
              <a:ea typeface="ＭＳ Ｐゴシック" panose="020B0600070205080204" pitchFamily="34" charset="-128"/>
            </a:endParaRPr>
          </a:p>
          <a:p>
            <a:r>
              <a:rPr lang="en-US" altLang="tr-TR" sz="2000" b="1" dirty="0">
                <a:ea typeface="ＭＳ Ｐゴシック" panose="020B0600070205080204" pitchFamily="34" charset="-128"/>
              </a:rPr>
              <a:t>5 y</a:t>
            </a:r>
            <a:r>
              <a:rPr lang="tr-TR" altLang="tr-TR" sz="2000" b="1" dirty="0" err="1">
                <a:ea typeface="ＭＳ Ｐゴシック" panose="020B0600070205080204" pitchFamily="34" charset="-128"/>
              </a:rPr>
              <a:t>ıllık</a:t>
            </a:r>
            <a:r>
              <a:rPr lang="tr-TR" altLang="tr-TR" sz="2000" b="1" dirty="0">
                <a:ea typeface="ＭＳ Ｐゴシック" panose="020B0600070205080204" pitchFamily="34" charset="-128"/>
              </a:rPr>
              <a:t> </a:t>
            </a:r>
            <a:r>
              <a:rPr lang="tr-TR" altLang="tr-TR" sz="2000" b="1" dirty="0" err="1">
                <a:ea typeface="ＭＳ Ｐゴシック" panose="020B0600070205080204" pitchFamily="34" charset="-128"/>
              </a:rPr>
              <a:t>sağkalım</a:t>
            </a:r>
            <a:r>
              <a:rPr lang="tr-TR" altLang="tr-TR" sz="2000" b="1" dirty="0">
                <a:ea typeface="ＭＳ Ｐゴシック" panose="020B0600070205080204" pitchFamily="34" charset="-128"/>
              </a:rPr>
              <a:t> %</a:t>
            </a:r>
            <a:r>
              <a:rPr lang="en-US" altLang="tr-TR" sz="2000" b="1" dirty="0">
                <a:ea typeface="ＭＳ Ｐゴシック" panose="020B0600070205080204" pitchFamily="34" charset="-128"/>
              </a:rPr>
              <a:t> 27</a:t>
            </a:r>
            <a:r>
              <a:rPr lang="tr-TR" altLang="tr-TR" sz="2000" b="1" dirty="0">
                <a:ea typeface="ＭＳ Ｐゴシック" panose="020B0600070205080204" pitchFamily="34" charset="-128"/>
              </a:rPr>
              <a:t>’</a:t>
            </a:r>
            <a:r>
              <a:rPr lang="tr-TR" altLang="tr-TR" sz="2000" b="1" dirty="0" err="1">
                <a:ea typeface="ＭＳ Ｐゴシック" panose="020B0600070205080204" pitchFamily="34" charset="-128"/>
              </a:rPr>
              <a:t>dir</a:t>
            </a:r>
            <a:r>
              <a:rPr lang="tr-TR" altLang="tr-TR" sz="2000" b="1" dirty="0">
                <a:ea typeface="ＭＳ Ｐゴシック" panose="020B0600070205080204" pitchFamily="34" charset="-128"/>
              </a:rPr>
              <a:t>.</a:t>
            </a:r>
          </a:p>
          <a:p>
            <a:endParaRPr lang="en-US" altLang="tr-TR" sz="2000" b="1" dirty="0">
              <a:ea typeface="ＭＳ Ｐゴシック" panose="020B0600070205080204" pitchFamily="34" charset="-128"/>
            </a:endParaRPr>
          </a:p>
          <a:p>
            <a:r>
              <a:rPr lang="en-US" altLang="tr-TR" sz="2000" b="1" dirty="0">
                <a:ea typeface="ＭＳ Ｐゴシック" panose="020B0600070205080204" pitchFamily="34" charset="-128"/>
              </a:rPr>
              <a:t>T</a:t>
            </a:r>
            <a:r>
              <a:rPr lang="tr-TR" altLang="tr-TR" sz="2000" b="1" dirty="0">
                <a:ea typeface="ＭＳ Ｐゴシック" panose="020B0600070205080204" pitchFamily="34" charset="-128"/>
              </a:rPr>
              <a:t>am </a:t>
            </a:r>
            <a:r>
              <a:rPr lang="tr-TR" altLang="tr-TR" sz="2000" b="1" dirty="0" err="1">
                <a:ea typeface="ＭＳ Ｐゴシック" panose="020B0600070205080204" pitchFamily="34" charset="-128"/>
              </a:rPr>
              <a:t>rezeksiyonluların</a:t>
            </a:r>
            <a:r>
              <a:rPr lang="tr-TR" altLang="tr-TR" sz="2000" b="1" dirty="0">
                <a:ea typeface="ＭＳ Ｐゴシック" panose="020B0600070205080204" pitchFamily="34" charset="-128"/>
              </a:rPr>
              <a:t> 5 yıllık sağ kalımı </a:t>
            </a:r>
            <a:r>
              <a:rPr lang="en-US" altLang="tr-TR" sz="2000" b="1" dirty="0">
                <a:ea typeface="ＭＳ Ｐゴシック" panose="020B0600070205080204" pitchFamily="34" charset="-128"/>
              </a:rPr>
              <a:t>%</a:t>
            </a:r>
            <a:r>
              <a:rPr lang="tr-TR" altLang="tr-TR" sz="2000" b="1" dirty="0">
                <a:ea typeface="ＭＳ Ｐゴシック" panose="020B0600070205080204" pitchFamily="34" charset="-128"/>
              </a:rPr>
              <a:t>79’dur.</a:t>
            </a:r>
          </a:p>
          <a:p>
            <a:endParaRPr lang="en-US" altLang="tr-TR" sz="2000" b="1" dirty="0">
              <a:ea typeface="ＭＳ Ｐゴシック" panose="020B0600070205080204" pitchFamily="34" charset="-128"/>
            </a:endParaRPr>
          </a:p>
          <a:p>
            <a:r>
              <a:rPr lang="en-US" altLang="tr-TR" sz="2000" b="1" dirty="0" err="1">
                <a:ea typeface="ＭＳ Ｐゴシック" panose="020B0600070205080204" pitchFamily="34" charset="-128"/>
              </a:rPr>
              <a:t>Mortali</a:t>
            </a:r>
            <a:r>
              <a:rPr lang="tr-TR" altLang="tr-TR" sz="2000" b="1" dirty="0">
                <a:ea typeface="ＭＳ Ｐゴシック" panose="020B0600070205080204" pitchFamily="34" charset="-128"/>
              </a:rPr>
              <a:t>te %3 ve</a:t>
            </a:r>
            <a:r>
              <a:rPr lang="en-US" altLang="tr-TR" sz="2000" b="1" dirty="0">
                <a:ea typeface="ＭＳ Ｐゴシック" panose="020B0600070205080204" pitchFamily="34" charset="-128"/>
              </a:rPr>
              <a:t> </a:t>
            </a:r>
            <a:r>
              <a:rPr lang="en-US" altLang="tr-TR" sz="2000" b="1" dirty="0" err="1">
                <a:ea typeface="ＭＳ Ｐゴシック" panose="020B0600070205080204" pitchFamily="34" charset="-128"/>
              </a:rPr>
              <a:t>Morbidit</a:t>
            </a:r>
            <a:r>
              <a:rPr lang="tr-TR" altLang="tr-TR" sz="2000" b="1" dirty="0">
                <a:ea typeface="ＭＳ Ｐゴシック" panose="020B0600070205080204" pitchFamily="34" charset="-128"/>
              </a:rPr>
              <a:t>e %</a:t>
            </a:r>
            <a:r>
              <a:rPr lang="en-US" altLang="tr-TR" sz="2000" b="1" dirty="0">
                <a:ea typeface="ＭＳ Ｐゴシック" panose="020B0600070205080204" pitchFamily="34" charset="-128"/>
              </a:rPr>
              <a:t> 23</a:t>
            </a:r>
            <a:r>
              <a:rPr lang="tr-TR" altLang="tr-TR" sz="2000" b="1" dirty="0">
                <a:ea typeface="ＭＳ Ｐゴシック" panose="020B0600070205080204" pitchFamily="34" charset="-128"/>
              </a:rPr>
              <a:t>’ tür.</a:t>
            </a:r>
            <a:endParaRPr lang="en-US" altLang="tr-TR" sz="2000" b="1" dirty="0">
              <a:ea typeface="ＭＳ Ｐゴシック" panose="020B0600070205080204" pitchFamily="34" charset="-128"/>
            </a:endParaRPr>
          </a:p>
        </p:txBody>
      </p:sp>
      <p:sp>
        <p:nvSpPr>
          <p:cNvPr id="33795" name="Rectangle 1"/>
          <p:cNvSpPr>
            <a:spLocks noGrp="1" noChangeArrowheads="1"/>
          </p:cNvSpPr>
          <p:nvPr>
            <p:ph type="title"/>
          </p:nvPr>
        </p:nvSpPr>
        <p:spPr>
          <a:xfrm>
            <a:off x="1182255" y="368680"/>
            <a:ext cx="9698181" cy="978729"/>
          </a:xfrm>
          <a:solidFill>
            <a:schemeClr val="bg1"/>
          </a:solidFill>
          <a:ln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tr-TR" sz="1600" b="1" dirty="0">
                <a:solidFill>
                  <a:srgbClr val="FF0000"/>
                </a:solidFill>
                <a:ea typeface="ＭＳ Ｐゴシック" panose="020B0600070205080204" pitchFamily="34" charset="-128"/>
              </a:rPr>
              <a:t>Peritoneal colorectal </a:t>
            </a:r>
            <a:r>
              <a:rPr lang="en-US" altLang="tr-TR" sz="1600" b="1" dirty="0" err="1">
                <a:solidFill>
                  <a:srgbClr val="FF0000"/>
                </a:solidFill>
                <a:ea typeface="ＭＳ Ｐゴシック" panose="020B0600070205080204" pitchFamily="34" charset="-128"/>
              </a:rPr>
              <a:t>carcinomatosis</a:t>
            </a:r>
            <a:r>
              <a:rPr lang="en-US" altLang="tr-TR" sz="1600" b="1" dirty="0">
                <a:solidFill>
                  <a:srgbClr val="FF0000"/>
                </a:solidFill>
                <a:ea typeface="ＭＳ Ｐゴシック" panose="020B0600070205080204" pitchFamily="34" charset="-128"/>
              </a:rPr>
              <a:t> treated with surgery and perioperative intraperitoneal chemotherapy: retrospective analysis of 523 patients from a </a:t>
            </a:r>
            <a:r>
              <a:rPr lang="en-US" altLang="tr-TR" sz="1600" b="1" dirty="0" err="1">
                <a:solidFill>
                  <a:srgbClr val="FF0000"/>
                </a:solidFill>
                <a:ea typeface="ＭＳ Ｐゴシック" panose="020B0600070205080204" pitchFamily="34" charset="-128"/>
              </a:rPr>
              <a:t>multicentric</a:t>
            </a:r>
            <a:r>
              <a:rPr lang="en-US" altLang="tr-TR" sz="1600" b="1" dirty="0">
                <a:solidFill>
                  <a:srgbClr val="FF0000"/>
                </a:solidFill>
                <a:ea typeface="ＭＳ Ｐゴシック" panose="020B0600070205080204" pitchFamily="34" charset="-128"/>
              </a:rPr>
              <a:t> French study.</a:t>
            </a:r>
            <a:br>
              <a:rPr lang="en-US" altLang="tr-TR" sz="1600" b="1" dirty="0">
                <a:solidFill>
                  <a:srgbClr val="FF0000"/>
                </a:solidFill>
                <a:ea typeface="ＭＳ Ｐゴシック" panose="020B0600070205080204" pitchFamily="34" charset="-128"/>
              </a:rPr>
            </a:br>
            <a:r>
              <a:rPr lang="en-US" altLang="tr-TR" sz="1600" dirty="0">
                <a:solidFill>
                  <a:srgbClr val="FF0000"/>
                </a:solidFill>
                <a:ea typeface="ＭＳ Ｐゴシック" panose="020B0600070205080204" pitchFamily="34" charset="-128"/>
              </a:rPr>
              <a:t>Elias D, Gilly F, </a:t>
            </a:r>
            <a:r>
              <a:rPr lang="en-US" altLang="tr-TR" sz="1600" dirty="0" err="1">
                <a:solidFill>
                  <a:srgbClr val="FF0000"/>
                </a:solidFill>
                <a:ea typeface="ＭＳ Ｐゴシック" panose="020B0600070205080204" pitchFamily="34" charset="-128"/>
              </a:rPr>
              <a:t>Boutitie</a:t>
            </a:r>
            <a:r>
              <a:rPr lang="en-US" altLang="tr-TR" sz="1600" dirty="0">
                <a:solidFill>
                  <a:srgbClr val="FF0000"/>
                </a:solidFill>
                <a:ea typeface="ＭＳ Ｐゴシック" panose="020B0600070205080204" pitchFamily="34" charset="-128"/>
              </a:rPr>
              <a:t> F, </a:t>
            </a:r>
            <a:r>
              <a:rPr lang="en-US" altLang="tr-TR" sz="1600" dirty="0" err="1">
                <a:solidFill>
                  <a:srgbClr val="FF0000"/>
                </a:solidFill>
                <a:ea typeface="ＭＳ Ｐゴシック" panose="020B0600070205080204" pitchFamily="34" charset="-128"/>
              </a:rPr>
              <a:t>Quenet</a:t>
            </a:r>
            <a:r>
              <a:rPr lang="en-US" altLang="tr-TR" sz="1600" dirty="0">
                <a:solidFill>
                  <a:srgbClr val="FF0000"/>
                </a:solidFill>
                <a:ea typeface="ＭＳ Ｐゴシック" panose="020B0600070205080204" pitchFamily="34" charset="-128"/>
              </a:rPr>
              <a:t> F, </a:t>
            </a:r>
            <a:r>
              <a:rPr lang="en-US" altLang="tr-TR" sz="1600" dirty="0" err="1">
                <a:solidFill>
                  <a:srgbClr val="FF0000"/>
                </a:solidFill>
                <a:ea typeface="ＭＳ Ｐゴシック" panose="020B0600070205080204" pitchFamily="34" charset="-128"/>
              </a:rPr>
              <a:t>Bereder</a:t>
            </a:r>
            <a:r>
              <a:rPr lang="en-US" altLang="tr-TR" sz="1600" dirty="0">
                <a:solidFill>
                  <a:srgbClr val="FF0000"/>
                </a:solidFill>
                <a:ea typeface="ＭＳ Ｐゴシック" panose="020B0600070205080204" pitchFamily="34" charset="-128"/>
              </a:rPr>
              <a:t> JM, </a:t>
            </a:r>
            <a:r>
              <a:rPr lang="en-US" altLang="tr-TR" sz="1600" dirty="0" err="1">
                <a:solidFill>
                  <a:srgbClr val="FF0000"/>
                </a:solidFill>
                <a:ea typeface="ＭＳ Ｐゴシック" panose="020B0600070205080204" pitchFamily="34" charset="-128"/>
              </a:rPr>
              <a:t>Mansvelt</a:t>
            </a:r>
            <a:r>
              <a:rPr lang="en-US" altLang="tr-TR" sz="1600" dirty="0">
                <a:solidFill>
                  <a:srgbClr val="FF0000"/>
                </a:solidFill>
                <a:ea typeface="ＭＳ Ｐゴシック" panose="020B0600070205080204" pitchFamily="34" charset="-128"/>
              </a:rPr>
              <a:t> B, </a:t>
            </a:r>
            <a:r>
              <a:rPr lang="en-US" altLang="tr-TR" sz="1600" dirty="0" err="1">
                <a:solidFill>
                  <a:srgbClr val="FF0000"/>
                </a:solidFill>
                <a:ea typeface="ＭＳ Ｐゴシック" panose="020B0600070205080204" pitchFamily="34" charset="-128"/>
              </a:rPr>
              <a:t>Lorimier</a:t>
            </a:r>
            <a:r>
              <a:rPr lang="en-US" altLang="tr-TR" sz="1600" dirty="0">
                <a:solidFill>
                  <a:srgbClr val="FF0000"/>
                </a:solidFill>
                <a:ea typeface="ＭＳ Ｐゴシック" panose="020B0600070205080204" pitchFamily="34" charset="-128"/>
              </a:rPr>
              <a:t> G, </a:t>
            </a:r>
            <a:r>
              <a:rPr lang="en-US" altLang="tr-TR" sz="1600" dirty="0" err="1">
                <a:solidFill>
                  <a:srgbClr val="FF0000"/>
                </a:solidFill>
                <a:ea typeface="ＭＳ Ｐゴシック" panose="020B0600070205080204" pitchFamily="34" charset="-128"/>
              </a:rPr>
              <a:t>Dubè</a:t>
            </a:r>
            <a:r>
              <a:rPr lang="en-US" altLang="tr-TR" sz="1600" dirty="0">
                <a:solidFill>
                  <a:srgbClr val="FF0000"/>
                </a:solidFill>
                <a:ea typeface="ＭＳ Ｐゴシック" panose="020B0600070205080204" pitchFamily="34" charset="-128"/>
              </a:rPr>
              <a:t> P, </a:t>
            </a:r>
            <a:r>
              <a:rPr lang="en-US" altLang="tr-TR" sz="1600" dirty="0" err="1">
                <a:solidFill>
                  <a:srgbClr val="FF0000"/>
                </a:solidFill>
                <a:ea typeface="ＭＳ Ｐゴシック" panose="020B0600070205080204" pitchFamily="34" charset="-128"/>
              </a:rPr>
              <a:t>Glehen</a:t>
            </a:r>
            <a:r>
              <a:rPr lang="en-US" altLang="tr-TR" sz="1600" dirty="0">
                <a:solidFill>
                  <a:srgbClr val="FF0000"/>
                </a:solidFill>
                <a:ea typeface="ＭＳ Ｐゴシック" panose="020B0600070205080204" pitchFamily="34" charset="-128"/>
              </a:rPr>
              <a:t> O </a:t>
            </a:r>
            <a:br>
              <a:rPr lang="en-US" altLang="tr-TR" sz="1600" dirty="0">
                <a:solidFill>
                  <a:srgbClr val="FF0000"/>
                </a:solidFill>
                <a:ea typeface="ＭＳ Ｐゴシック" panose="020B0600070205080204" pitchFamily="34" charset="-128"/>
              </a:rPr>
            </a:br>
            <a:r>
              <a:rPr lang="en-US" altLang="tr-TR" sz="1600" dirty="0">
                <a:solidFill>
                  <a:srgbClr val="FF0000"/>
                </a:solidFill>
                <a:ea typeface="ＭＳ Ｐゴシック" panose="020B0600070205080204" pitchFamily="34" charset="-128"/>
              </a:rPr>
              <a:t>J </a:t>
            </a:r>
            <a:r>
              <a:rPr lang="en-US" altLang="tr-TR" sz="1600" dirty="0" err="1">
                <a:solidFill>
                  <a:srgbClr val="FF0000"/>
                </a:solidFill>
                <a:ea typeface="ＭＳ Ｐゴシック" panose="020B0600070205080204" pitchFamily="34" charset="-128"/>
              </a:rPr>
              <a:t>Clin</a:t>
            </a:r>
            <a:r>
              <a:rPr lang="en-US" altLang="tr-TR" sz="1600" dirty="0">
                <a:solidFill>
                  <a:srgbClr val="FF0000"/>
                </a:solidFill>
                <a:ea typeface="ＭＳ Ｐゴシック" panose="020B0600070205080204" pitchFamily="34" charset="-128"/>
              </a:rPr>
              <a:t> </a:t>
            </a:r>
            <a:r>
              <a:rPr lang="en-US" altLang="tr-TR" sz="1600" dirty="0" err="1">
                <a:solidFill>
                  <a:srgbClr val="FF0000"/>
                </a:solidFill>
                <a:ea typeface="ＭＳ Ｐゴシック" panose="020B0600070205080204" pitchFamily="34" charset="-128"/>
              </a:rPr>
              <a:t>Oncol</a:t>
            </a:r>
            <a:r>
              <a:rPr lang="en-US" altLang="tr-TR" sz="1600" dirty="0">
                <a:solidFill>
                  <a:srgbClr val="FF0000"/>
                </a:solidFill>
                <a:ea typeface="ＭＳ Ｐゴシック" panose="020B0600070205080204" pitchFamily="34" charset="-128"/>
              </a:rPr>
              <a:t>. 2010 Apr 1;28(10):1808</a:t>
            </a:r>
          </a:p>
        </p:txBody>
      </p:sp>
    </p:spTree>
    <p:extLst>
      <p:ext uri="{BB962C8B-B14F-4D97-AF65-F5344CB8AC3E}">
        <p14:creationId xmlns:p14="http://schemas.microsoft.com/office/powerpoint/2010/main" val="1862545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>
          <a:xfrm>
            <a:off x="785091" y="304800"/>
            <a:ext cx="10446327" cy="1447800"/>
          </a:xfrm>
          <a:solidFill>
            <a:srgbClr val="FFFFFF"/>
          </a:solidFill>
        </p:spPr>
        <p:txBody>
          <a:bodyPr/>
          <a:lstStyle/>
          <a:p>
            <a:pPr algn="ctr"/>
            <a:r>
              <a:rPr lang="en-US" altLang="tr-TR" sz="2400" b="1" dirty="0" err="1">
                <a:solidFill>
                  <a:srgbClr val="FF0000"/>
                </a:solidFill>
                <a:ea typeface="ＭＳ Ｐゴシック" panose="020B0600070205080204" pitchFamily="34" charset="-128"/>
              </a:rPr>
              <a:t>Cytoreductive</a:t>
            </a:r>
            <a:r>
              <a:rPr lang="en-US" altLang="tr-TR" sz="2400" b="1" dirty="0">
                <a:solidFill>
                  <a:srgbClr val="FF0000"/>
                </a:solidFill>
                <a:ea typeface="ＭＳ Ｐゴシック" panose="020B0600070205080204" pitchFamily="34" charset="-128"/>
              </a:rPr>
              <a:t> surgery and </a:t>
            </a:r>
            <a:r>
              <a:rPr lang="en-US" altLang="tr-TR" sz="2400" b="1" dirty="0" err="1">
                <a:solidFill>
                  <a:srgbClr val="FF0000"/>
                </a:solidFill>
                <a:ea typeface="ＭＳ Ｐゴシック" panose="020B0600070205080204" pitchFamily="34" charset="-128"/>
              </a:rPr>
              <a:t>hyperthermic</a:t>
            </a:r>
            <a:r>
              <a:rPr lang="en-US" altLang="tr-TR" sz="2400" b="1" dirty="0">
                <a:solidFill>
                  <a:srgbClr val="FF0000"/>
                </a:solidFill>
                <a:ea typeface="ＭＳ Ｐゴシック" panose="020B0600070205080204" pitchFamily="34" charset="-128"/>
              </a:rPr>
              <a:t> intraperitoneal </a:t>
            </a:r>
            <a:r>
              <a:rPr lang="en-US" altLang="tr-TR" sz="2400" b="1" dirty="0" err="1">
                <a:solidFill>
                  <a:srgbClr val="FF0000"/>
                </a:solidFill>
                <a:ea typeface="ＭＳ Ｐゴシック" panose="020B0600070205080204" pitchFamily="34" charset="-128"/>
              </a:rPr>
              <a:t>chemoperfusion</a:t>
            </a:r>
            <a:r>
              <a:rPr lang="en-US" altLang="tr-TR" sz="2400" b="1" dirty="0">
                <a:solidFill>
                  <a:srgbClr val="FF0000"/>
                </a:solidFill>
                <a:ea typeface="ＭＳ Ｐゴシック" panose="020B0600070205080204" pitchFamily="34" charset="-128"/>
              </a:rPr>
              <a:t> versus systemic chemotherapy alone for colorectal peritoneal </a:t>
            </a:r>
            <a:r>
              <a:rPr lang="en-US" altLang="tr-TR" sz="2400" b="1" dirty="0" err="1">
                <a:solidFill>
                  <a:srgbClr val="FF0000"/>
                </a:solidFill>
                <a:ea typeface="ＭＳ Ｐゴシック" panose="020B0600070205080204" pitchFamily="34" charset="-128"/>
              </a:rPr>
              <a:t>carcinomatosis</a:t>
            </a:r>
            <a:r>
              <a:rPr lang="en-US" altLang="tr-TR" sz="2400" b="1" dirty="0">
                <a:solidFill>
                  <a:srgbClr val="FF0000"/>
                </a:solidFill>
                <a:ea typeface="ＭＳ Ｐゴシック" panose="020B0600070205080204" pitchFamily="34" charset="-128"/>
              </a:rPr>
              <a:t> (UPMC)</a:t>
            </a:r>
            <a:r>
              <a:rPr lang="en-US" altLang="tr-TR" sz="1600" b="1" dirty="0">
                <a:solidFill>
                  <a:srgbClr val="FF0000"/>
                </a:solidFill>
                <a:ea typeface="ＭＳ Ｐゴシック" panose="020B0600070205080204" pitchFamily="34" charset="-128"/>
              </a:rPr>
              <a:t/>
            </a:r>
            <a:br>
              <a:rPr lang="en-US" altLang="tr-TR" sz="1600" b="1" dirty="0">
                <a:solidFill>
                  <a:srgbClr val="FF0000"/>
                </a:solidFill>
                <a:ea typeface="ＭＳ Ｐゴシック" panose="020B0600070205080204" pitchFamily="34" charset="-128"/>
              </a:rPr>
            </a:br>
            <a:r>
              <a:rPr lang="en-US" altLang="tr-TR" sz="1100" b="1" dirty="0">
                <a:solidFill>
                  <a:srgbClr val="FF0000"/>
                </a:solidFill>
                <a:ea typeface="ＭＳ Ｐゴシック" panose="020B0600070205080204" pitchFamily="34" charset="-128"/>
              </a:rPr>
              <a:t>J. Franko,, Z. Ibrahim, N </a:t>
            </a:r>
            <a:r>
              <a:rPr lang="en-US" altLang="tr-TR" sz="1100" b="1" dirty="0" err="1">
                <a:solidFill>
                  <a:srgbClr val="FF0000"/>
                </a:solidFill>
                <a:ea typeface="ＭＳ Ｐゴシック" panose="020B0600070205080204" pitchFamily="34" charset="-128"/>
              </a:rPr>
              <a:t>Gusani</a:t>
            </a:r>
            <a:r>
              <a:rPr lang="en-US" altLang="tr-TR" sz="1100" b="1" dirty="0">
                <a:solidFill>
                  <a:srgbClr val="FF0000"/>
                </a:solidFill>
                <a:ea typeface="ＭＳ Ｐゴシック" panose="020B0600070205080204" pitchFamily="34" charset="-128"/>
              </a:rPr>
              <a:t>, MP </a:t>
            </a:r>
            <a:r>
              <a:rPr lang="en-US" altLang="tr-TR" sz="1100" b="1" dirty="0" err="1">
                <a:solidFill>
                  <a:srgbClr val="FF0000"/>
                </a:solidFill>
                <a:ea typeface="ＭＳ Ｐゴシック" panose="020B0600070205080204" pitchFamily="34" charset="-128"/>
              </a:rPr>
              <a:t>Holtzman</a:t>
            </a:r>
            <a:r>
              <a:rPr lang="en-US" altLang="tr-TR" sz="1100" b="1" dirty="0">
                <a:solidFill>
                  <a:srgbClr val="FF0000"/>
                </a:solidFill>
                <a:ea typeface="ＭＳ Ｐゴシック" panose="020B0600070205080204" pitchFamily="34" charset="-128"/>
              </a:rPr>
              <a:t>, D. Bartlett, H, </a:t>
            </a:r>
            <a:r>
              <a:rPr lang="en-US" altLang="tr-TR" sz="1100" b="1" dirty="0" err="1">
                <a:solidFill>
                  <a:srgbClr val="FF0000"/>
                </a:solidFill>
                <a:ea typeface="ＭＳ Ｐゴシック" panose="020B0600070205080204" pitchFamily="34" charset="-128"/>
              </a:rPr>
              <a:t>Zeh</a:t>
            </a:r>
            <a:r>
              <a:rPr lang="en-US" altLang="tr-TR" sz="1100" b="1" dirty="0">
                <a:solidFill>
                  <a:srgbClr val="FF0000"/>
                </a:solidFill>
                <a:ea typeface="ＭＳ Ｐゴシック" panose="020B0600070205080204" pitchFamily="34" charset="-128"/>
              </a:rPr>
              <a:t> III</a:t>
            </a:r>
            <a:br>
              <a:rPr lang="en-US" altLang="tr-TR" sz="1100" b="1" dirty="0">
                <a:solidFill>
                  <a:srgbClr val="FF0000"/>
                </a:solidFill>
                <a:ea typeface="ＭＳ Ｐゴシック" panose="020B0600070205080204" pitchFamily="34" charset="-128"/>
              </a:rPr>
            </a:br>
            <a:r>
              <a:rPr lang="en-US" altLang="tr-TR" sz="1100" b="1" dirty="0">
                <a:solidFill>
                  <a:srgbClr val="FF0000"/>
                </a:solidFill>
                <a:ea typeface="ＭＳ Ｐゴシック" panose="020B0600070205080204" pitchFamily="34" charset="-128"/>
              </a:rPr>
              <a:t>Cancer, August 2010</a:t>
            </a:r>
          </a:p>
        </p:txBody>
      </p:sp>
      <p:sp>
        <p:nvSpPr>
          <p:cNvPr id="35843" name="Content Placeholder 3"/>
          <p:cNvSpPr>
            <a:spLocks noGrp="1"/>
          </p:cNvSpPr>
          <p:nvPr>
            <p:ph sz="half" idx="1"/>
          </p:nvPr>
        </p:nvSpPr>
        <p:spPr>
          <a:xfrm>
            <a:off x="785091" y="2362200"/>
            <a:ext cx="5234709" cy="4114800"/>
          </a:xfrm>
        </p:spPr>
        <p:txBody>
          <a:bodyPr/>
          <a:lstStyle/>
          <a:p>
            <a:r>
              <a:rPr lang="tr-TR" altLang="tr-TR" sz="2200" b="1" dirty="0">
                <a:latin typeface="Arial" panose="020B0604020202020204" pitchFamily="34" charset="0"/>
                <a:ea typeface="ＭＳ Ｐゴシック" panose="020B0600070205080204" pitchFamily="34" charset="-128"/>
              </a:rPr>
              <a:t>Ortalama sağ kalım </a:t>
            </a:r>
            <a:r>
              <a:rPr lang="en-US" altLang="tr-TR" sz="2200" b="1" dirty="0">
                <a:latin typeface="Arial" panose="020B0604020202020204" pitchFamily="34" charset="0"/>
                <a:ea typeface="ＭＳ Ｐゴシック" panose="020B0600070205080204" pitchFamily="34" charset="-128"/>
              </a:rPr>
              <a:t>34.7 vs. 16.8 </a:t>
            </a:r>
            <a:r>
              <a:rPr lang="tr-TR" altLang="tr-TR" sz="2200" b="1" dirty="0" smtClean="0">
                <a:latin typeface="Arial" panose="020B0604020202020204" pitchFamily="34" charset="0"/>
                <a:ea typeface="ＭＳ Ｐゴシック" panose="020B0600070205080204" pitchFamily="34" charset="-128"/>
              </a:rPr>
              <a:t>aydır</a:t>
            </a:r>
          </a:p>
          <a:p>
            <a:endParaRPr lang="en-US" altLang="tr-TR" sz="2200" b="1" dirty="0">
              <a:latin typeface="Arial" panose="020B0604020202020204" pitchFamily="34" charset="0"/>
              <a:ea typeface="ＭＳ Ｐゴシック" panose="020B0600070205080204" pitchFamily="34" charset="-128"/>
            </a:endParaRPr>
          </a:p>
          <a:p>
            <a:r>
              <a:rPr lang="en-US" altLang="tr-TR" sz="2200" b="1" dirty="0">
                <a:latin typeface="Arial" panose="020B0604020202020204" pitchFamily="34" charset="0"/>
                <a:ea typeface="ＭＳ Ｐゴシック" panose="020B0600070205080204" pitchFamily="34" charset="-128"/>
              </a:rPr>
              <a:t>CS-HIPEC </a:t>
            </a:r>
            <a:r>
              <a:rPr lang="tr-TR" altLang="tr-TR" sz="2200" b="1" dirty="0">
                <a:latin typeface="Arial" panose="020B0604020202020204" pitchFamily="34" charset="0"/>
                <a:ea typeface="ＭＳ Ｐゴシック" panose="020B0600070205080204" pitchFamily="34" charset="-128"/>
              </a:rPr>
              <a:t>belirgin olarak sağ kalımı </a:t>
            </a:r>
            <a:r>
              <a:rPr lang="tr-TR" altLang="tr-TR" sz="2200" b="1" dirty="0" smtClean="0">
                <a:latin typeface="Arial" panose="020B0604020202020204" pitchFamily="34" charset="0"/>
                <a:ea typeface="ＭＳ Ｐゴシック" panose="020B0600070205080204" pitchFamily="34" charset="-128"/>
              </a:rPr>
              <a:t>arttırabilir</a:t>
            </a:r>
          </a:p>
          <a:p>
            <a:endParaRPr lang="en-US" altLang="tr-TR" sz="2200" b="1" dirty="0">
              <a:latin typeface="Arial" panose="020B0604020202020204" pitchFamily="34" charset="0"/>
              <a:ea typeface="ＭＳ Ｐゴシック" panose="020B0600070205080204" pitchFamily="34" charset="-128"/>
            </a:endParaRPr>
          </a:p>
          <a:p>
            <a:r>
              <a:rPr lang="en-US" altLang="tr-TR" sz="2200" b="1" dirty="0">
                <a:latin typeface="Arial" panose="020B0604020202020204" pitchFamily="34" charset="0"/>
                <a:ea typeface="ＭＳ Ｐゴシック" panose="020B0600070205080204" pitchFamily="34" charset="-128"/>
              </a:rPr>
              <a:t>CS-HIPEC </a:t>
            </a:r>
            <a:r>
              <a:rPr lang="tr-TR" altLang="tr-TR" sz="2200" b="1" dirty="0">
                <a:latin typeface="Arial" panose="020B0604020202020204" pitchFamily="34" charset="0"/>
                <a:ea typeface="ＭＳ Ｐゴシック" panose="020B0600070205080204" pitchFamily="34" charset="-128"/>
              </a:rPr>
              <a:t>ve sistemik kemoterapi </a:t>
            </a:r>
            <a:r>
              <a:rPr lang="en-US" altLang="tr-TR" sz="2200" b="1" dirty="0">
                <a:latin typeface="Arial" panose="020B0604020202020204" pitchFamily="34" charset="0"/>
                <a:ea typeface="ＭＳ Ｐゴシック" panose="020B0600070205080204" pitchFamily="34" charset="-128"/>
              </a:rPr>
              <a:t> </a:t>
            </a:r>
            <a:r>
              <a:rPr lang="tr-TR" altLang="tr-TR" sz="2200" b="1" dirty="0">
                <a:latin typeface="Arial" panose="020B0604020202020204" pitchFamily="34" charset="0"/>
                <a:ea typeface="ＭＳ Ｐゴシック" panose="020B0600070205080204" pitchFamily="34" charset="-128"/>
              </a:rPr>
              <a:t>karşılaştırması olmamalıdır çünkü bu iki tedavi </a:t>
            </a:r>
            <a:r>
              <a:rPr lang="tr-TR" altLang="tr-TR" sz="2200" b="1" dirty="0" err="1" smtClean="0">
                <a:latin typeface="Arial" panose="020B0604020202020204" pitchFamily="34" charset="0"/>
                <a:ea typeface="ＭＳ Ｐゴシック" panose="020B0600070205080204" pitchFamily="34" charset="-128"/>
              </a:rPr>
              <a:t>sinerjiktir</a:t>
            </a:r>
            <a:endParaRPr lang="tr-TR" altLang="tr-TR" sz="2200" b="1" dirty="0" smtClean="0">
              <a:latin typeface="Arial" panose="020B0604020202020204" pitchFamily="34" charset="0"/>
              <a:ea typeface="ＭＳ Ｐゴシック" panose="020B0600070205080204" pitchFamily="34" charset="-128"/>
            </a:endParaRPr>
          </a:p>
          <a:p>
            <a:pPr marL="0" indent="0">
              <a:buNone/>
            </a:pPr>
            <a:endParaRPr lang="en-US" altLang="tr-TR" sz="2200" b="1" dirty="0">
              <a:latin typeface="Arial" panose="020B0604020202020204" pitchFamily="34" charset="0"/>
              <a:ea typeface="ＭＳ Ｐゴシック" panose="020B0600070205080204" pitchFamily="34" charset="-128"/>
            </a:endParaRPr>
          </a:p>
          <a:p>
            <a:endParaRPr lang="en-US" altLang="tr-TR" b="1" dirty="0" smtClean="0">
              <a:ea typeface="ＭＳ Ｐゴシック" panose="020B0600070205080204" pitchFamily="34" charset="-128"/>
            </a:endParaRPr>
          </a:p>
        </p:txBody>
      </p:sp>
      <p:pic>
        <p:nvPicPr>
          <p:cNvPr id="35844" name="Content Placeholder 5" descr="chart.jpg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7986" b="-17986"/>
          <a:stretch>
            <a:fillRect/>
          </a:stretch>
        </p:blipFill>
        <p:spPr>
          <a:xfrm>
            <a:off x="6172199" y="1447800"/>
            <a:ext cx="5437909" cy="5410200"/>
          </a:xfrm>
        </p:spPr>
      </p:pic>
    </p:spTree>
    <p:extLst>
      <p:ext uri="{BB962C8B-B14F-4D97-AF65-F5344CB8AC3E}">
        <p14:creationId xmlns:p14="http://schemas.microsoft.com/office/powerpoint/2010/main" val="19553704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07008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360117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898714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97544"/>
            <a:ext cx="12192000" cy="6760456"/>
          </a:xfrm>
          <a:prstGeom prst="rect">
            <a:avLst/>
          </a:prstGeom>
        </p:spPr>
      </p:pic>
      <p:sp>
        <p:nvSpPr>
          <p:cNvPr id="5" name="Dikdörtgen 4"/>
          <p:cNvSpPr/>
          <p:nvPr/>
        </p:nvSpPr>
        <p:spPr>
          <a:xfrm>
            <a:off x="2174240" y="5394960"/>
            <a:ext cx="7924800" cy="12496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b="1" dirty="0" smtClean="0"/>
              <a:t>Aynı dönemde palyatif KT ile </a:t>
            </a:r>
            <a:r>
              <a:rPr lang="tr-TR" sz="2400" b="1" dirty="0" err="1" smtClean="0"/>
              <a:t>sağkalım</a:t>
            </a:r>
            <a:r>
              <a:rPr lang="tr-TR" sz="2400" b="1" dirty="0" smtClean="0"/>
              <a:t> sonuçları: 12-18 ay</a:t>
            </a:r>
            <a:endParaRPr lang="tr-TR" sz="2400" b="1" dirty="0"/>
          </a:p>
        </p:txBody>
      </p:sp>
    </p:spTree>
    <p:extLst>
      <p:ext uri="{BB962C8B-B14F-4D97-AF65-F5344CB8AC3E}">
        <p14:creationId xmlns:p14="http://schemas.microsoft.com/office/powerpoint/2010/main" val="373346045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427918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204966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4685359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2110104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2667001" y="-2666999"/>
            <a:ext cx="6858000" cy="12192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8371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8450" y="356820"/>
            <a:ext cx="4169230" cy="6033820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89120" y="356820"/>
            <a:ext cx="7324531" cy="6287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9051434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81324"/>
            <a:ext cx="5476240" cy="3525476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95100" y="81324"/>
            <a:ext cx="5931140" cy="3525476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5520" y="3606800"/>
            <a:ext cx="10281920" cy="3139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3020413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08873" cy="2032000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6401" y="2373745"/>
            <a:ext cx="5329382" cy="4073237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97600" y="2373744"/>
            <a:ext cx="5624945" cy="4073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2657480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3389177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19565" y="0"/>
            <a:ext cx="8460508" cy="2205500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7595" y="2503804"/>
            <a:ext cx="11787387" cy="41556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0340177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0836" y="157018"/>
            <a:ext cx="11877964" cy="6585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2936782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5770879" cy="2529840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87699" y="0"/>
            <a:ext cx="5367421" cy="3091000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3614" y="3091000"/>
            <a:ext cx="5567265" cy="3533320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65724" y="3495030"/>
            <a:ext cx="5389396" cy="3129290"/>
          </a:xfrm>
          <a:prstGeom prst="rect">
            <a:avLst/>
          </a:prstGeom>
        </p:spPr>
      </p:pic>
      <p:sp>
        <p:nvSpPr>
          <p:cNvPr id="2" name="5-Nokta Yıldız 1"/>
          <p:cNvSpPr/>
          <p:nvPr/>
        </p:nvSpPr>
        <p:spPr>
          <a:xfrm>
            <a:off x="11009745" y="5116945"/>
            <a:ext cx="745375" cy="942110"/>
          </a:xfrm>
          <a:prstGeom prst="star5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85692152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Sağ Ok 4"/>
          <p:cNvSpPr/>
          <p:nvPr/>
        </p:nvSpPr>
        <p:spPr>
          <a:xfrm>
            <a:off x="5963920" y="2987040"/>
            <a:ext cx="650240" cy="609600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22860896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" y="85516"/>
            <a:ext cx="6105236" cy="2694630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88364" y="85515"/>
            <a:ext cx="5302670" cy="660161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4717" y="2974109"/>
            <a:ext cx="5836628" cy="37130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7328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451429" y="1146629"/>
            <a:ext cx="9144000" cy="4209142"/>
          </a:xfrm>
        </p:spPr>
        <p:txBody>
          <a:bodyPr>
            <a:norm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WE AGREE ON HER2 INHIBITION; IS ''DUAL HER2 TARGETED THERAPY'' MANDATORY?</a:t>
            </a:r>
            <a:endParaRPr lang="tr-TR" b="1" dirty="0">
              <a:solidFill>
                <a:srgbClr val="FF0000"/>
              </a:solidFill>
            </a:endParaRPr>
          </a:p>
        </p:txBody>
      </p:sp>
      <p:sp>
        <p:nvSpPr>
          <p:cNvPr id="3" name="Dikdörtgen 2"/>
          <p:cNvSpPr/>
          <p:nvPr/>
        </p:nvSpPr>
        <p:spPr>
          <a:xfrm>
            <a:off x="6326909" y="147782"/>
            <a:ext cx="5504873" cy="169025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3600" b="1" dirty="0" smtClean="0"/>
              <a:t>PRECISION ONCOLOGY</a:t>
            </a:r>
            <a:endParaRPr lang="tr-TR" sz="3600" b="1" dirty="0"/>
          </a:p>
        </p:txBody>
      </p:sp>
    </p:spTree>
    <p:extLst>
      <p:ext uri="{BB962C8B-B14F-4D97-AF65-F5344CB8AC3E}">
        <p14:creationId xmlns:p14="http://schemas.microsoft.com/office/powerpoint/2010/main" val="1593624295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rgbClr val="FF0000"/>
                </a:solidFill>
              </a:rPr>
              <a:t>Case </a:t>
            </a:r>
            <a:endParaRPr lang="tr-TR" b="1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lnSpc>
                <a:spcPct val="170000"/>
              </a:lnSpc>
            </a:pPr>
            <a:r>
              <a:rPr lang="tr-TR" dirty="0" smtClean="0"/>
              <a:t>53 y, f</a:t>
            </a:r>
          </a:p>
          <a:p>
            <a:pPr>
              <a:lnSpc>
                <a:spcPct val="170000"/>
              </a:lnSpc>
            </a:pPr>
            <a:r>
              <a:rPr lang="tr-TR" dirty="0" err="1" smtClean="0"/>
              <a:t>Sept</a:t>
            </a:r>
            <a:r>
              <a:rPr lang="tr-TR" dirty="0" smtClean="0"/>
              <a:t> 2014 &gt; </a:t>
            </a:r>
            <a:r>
              <a:rPr lang="tr-TR" dirty="0" err="1" smtClean="0"/>
              <a:t>Abd</a:t>
            </a:r>
            <a:r>
              <a:rPr lang="tr-TR" dirty="0" smtClean="0"/>
              <a:t>. </a:t>
            </a:r>
            <a:r>
              <a:rPr lang="tr-TR" dirty="0" err="1" smtClean="0"/>
              <a:t>pain</a:t>
            </a:r>
            <a:r>
              <a:rPr lang="tr-TR" dirty="0"/>
              <a:t> </a:t>
            </a:r>
            <a:r>
              <a:rPr lang="tr-TR" dirty="0" smtClean="0"/>
              <a:t>/ </a:t>
            </a:r>
            <a:r>
              <a:rPr lang="tr-TR" dirty="0" err="1" smtClean="0"/>
              <a:t>distension</a:t>
            </a:r>
            <a:r>
              <a:rPr lang="tr-TR" dirty="0" smtClean="0"/>
              <a:t>, </a:t>
            </a:r>
            <a:r>
              <a:rPr lang="tr-TR" dirty="0" err="1" smtClean="0"/>
              <a:t>constipation</a:t>
            </a:r>
            <a:r>
              <a:rPr lang="tr-TR" dirty="0" smtClean="0"/>
              <a:t>, </a:t>
            </a:r>
            <a:r>
              <a:rPr lang="tr-TR" dirty="0" err="1" smtClean="0"/>
              <a:t>vomiting</a:t>
            </a:r>
            <a:endParaRPr lang="tr-TR" dirty="0" smtClean="0"/>
          </a:p>
          <a:p>
            <a:pPr lvl="1">
              <a:lnSpc>
                <a:spcPct val="150000"/>
              </a:lnSpc>
            </a:pPr>
            <a:r>
              <a:rPr lang="tr-TR" dirty="0" smtClean="0"/>
              <a:t>CT </a:t>
            </a:r>
            <a:r>
              <a:rPr lang="tr-TR" dirty="0" err="1" smtClean="0"/>
              <a:t>Scan</a:t>
            </a:r>
            <a:r>
              <a:rPr lang="tr-TR" dirty="0"/>
              <a:t> </a:t>
            </a:r>
            <a:r>
              <a:rPr lang="tr-TR" dirty="0" smtClean="0"/>
              <a:t>&gt; Wall </a:t>
            </a:r>
            <a:r>
              <a:rPr lang="tr-TR" dirty="0" err="1" smtClean="0"/>
              <a:t>thickening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total </a:t>
            </a:r>
            <a:r>
              <a:rPr lang="tr-TR" dirty="0" err="1" smtClean="0"/>
              <a:t>obstruction</a:t>
            </a:r>
            <a:r>
              <a:rPr lang="tr-TR" dirty="0" smtClean="0"/>
              <a:t> of sigmoid </a:t>
            </a:r>
            <a:r>
              <a:rPr lang="tr-TR" dirty="0" err="1" smtClean="0"/>
              <a:t>colon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multiple</a:t>
            </a:r>
            <a:r>
              <a:rPr lang="tr-TR" dirty="0" smtClean="0"/>
              <a:t> </a:t>
            </a:r>
            <a:r>
              <a:rPr lang="tr-TR" dirty="0" err="1" smtClean="0"/>
              <a:t>liver</a:t>
            </a:r>
            <a:r>
              <a:rPr lang="tr-TR" dirty="0" smtClean="0"/>
              <a:t> </a:t>
            </a:r>
            <a:r>
              <a:rPr lang="tr-TR" dirty="0" err="1" smtClean="0"/>
              <a:t>metastases</a:t>
            </a:r>
            <a:endParaRPr lang="tr-TR" dirty="0" smtClean="0"/>
          </a:p>
          <a:p>
            <a:pPr lvl="1">
              <a:lnSpc>
                <a:spcPct val="150000"/>
              </a:lnSpc>
            </a:pPr>
            <a:r>
              <a:rPr lang="tr-TR" dirty="0" err="1" smtClean="0"/>
              <a:t>Diagnosed</a:t>
            </a:r>
            <a:r>
              <a:rPr lang="tr-TR" dirty="0" smtClean="0"/>
              <a:t> as </a:t>
            </a:r>
            <a:r>
              <a:rPr lang="tr-TR" dirty="0" err="1" smtClean="0"/>
              <a:t>ileus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underwent</a:t>
            </a:r>
            <a:r>
              <a:rPr lang="tr-TR" dirty="0" smtClean="0"/>
              <a:t> </a:t>
            </a:r>
            <a:r>
              <a:rPr lang="tr-TR" dirty="0" err="1" smtClean="0"/>
              <a:t>emergency</a:t>
            </a:r>
            <a:r>
              <a:rPr lang="tr-TR" dirty="0" smtClean="0"/>
              <a:t> </a:t>
            </a:r>
            <a:r>
              <a:rPr lang="tr-TR" dirty="0" err="1" smtClean="0"/>
              <a:t>surgery</a:t>
            </a:r>
            <a:endParaRPr lang="tr-TR" dirty="0" smtClean="0"/>
          </a:p>
          <a:p>
            <a:pPr lvl="1">
              <a:lnSpc>
                <a:spcPct val="150000"/>
              </a:lnSpc>
            </a:pPr>
            <a:r>
              <a:rPr lang="tr-TR" dirty="0" smtClean="0"/>
              <a:t>Post-op </a:t>
            </a:r>
            <a:r>
              <a:rPr lang="tr-TR" dirty="0" err="1" smtClean="0"/>
              <a:t>Pathology</a:t>
            </a:r>
            <a:r>
              <a:rPr lang="tr-TR" dirty="0" smtClean="0"/>
              <a:t> </a:t>
            </a:r>
            <a:r>
              <a:rPr lang="tr-TR" dirty="0" err="1" smtClean="0"/>
              <a:t>was</a:t>
            </a:r>
            <a:r>
              <a:rPr lang="tr-TR" dirty="0" smtClean="0"/>
              <a:t> </a:t>
            </a:r>
            <a:r>
              <a:rPr lang="tr-TR" dirty="0" err="1" smtClean="0"/>
              <a:t>reported</a:t>
            </a:r>
            <a:r>
              <a:rPr lang="tr-TR" dirty="0" smtClean="0"/>
              <a:t> as </a:t>
            </a:r>
            <a:r>
              <a:rPr lang="tr-TR" dirty="0" err="1" smtClean="0"/>
              <a:t>moderately</a:t>
            </a:r>
            <a:r>
              <a:rPr lang="tr-TR" dirty="0" smtClean="0"/>
              <a:t> </a:t>
            </a:r>
            <a:r>
              <a:rPr lang="tr-TR" dirty="0" err="1" smtClean="0"/>
              <a:t>differentiated</a:t>
            </a:r>
            <a:r>
              <a:rPr lang="tr-TR" dirty="0" smtClean="0"/>
              <a:t> ADENOCARCINOMA T4N1M1 </a:t>
            </a:r>
            <a:r>
              <a:rPr lang="tr-TR" dirty="0" err="1" smtClean="0"/>
              <a:t>colon</a:t>
            </a:r>
            <a:r>
              <a:rPr lang="tr-TR" dirty="0" smtClean="0"/>
              <a:t> </a:t>
            </a:r>
            <a:r>
              <a:rPr lang="tr-TR" dirty="0" err="1" smtClean="0"/>
              <a:t>cancer</a:t>
            </a:r>
            <a:endParaRPr lang="tr-TR" dirty="0" smtClean="0"/>
          </a:p>
          <a:p>
            <a:pPr lvl="1">
              <a:lnSpc>
                <a:spcPct val="150000"/>
              </a:lnSpc>
            </a:pPr>
            <a:r>
              <a:rPr lang="tr-TR" dirty="0" smtClean="0"/>
              <a:t>K/N RAS </a:t>
            </a:r>
            <a:r>
              <a:rPr lang="tr-TR" dirty="0" err="1" smtClean="0"/>
              <a:t>and</a:t>
            </a:r>
            <a:r>
              <a:rPr lang="tr-TR" dirty="0" smtClean="0"/>
              <a:t> BRAF </a:t>
            </a:r>
            <a:r>
              <a:rPr lang="tr-TR" dirty="0" err="1" smtClean="0"/>
              <a:t>wild</a:t>
            </a:r>
            <a:r>
              <a:rPr lang="tr-TR" dirty="0" smtClean="0"/>
              <a:t>  // </a:t>
            </a:r>
            <a:r>
              <a:rPr lang="tr-TR" dirty="0" err="1" smtClean="0"/>
              <a:t>pMMR</a:t>
            </a:r>
            <a:r>
              <a:rPr lang="tr-TR" dirty="0" smtClean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5090349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C80CB9EC-8B35-46D1-B497-0F21318618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53 YAŞ KADIN</a:t>
            </a:r>
          </a:p>
          <a:p>
            <a:r>
              <a:rPr lang="tr-TR" dirty="0"/>
              <a:t>EVLİ ; 2 ÇOCUK</a:t>
            </a:r>
          </a:p>
          <a:p>
            <a:r>
              <a:rPr lang="tr-TR" dirty="0"/>
              <a:t>EV HANIMI</a:t>
            </a:r>
          </a:p>
          <a:p>
            <a:r>
              <a:rPr lang="tr-TR" dirty="0"/>
              <a:t>ÖZGEÇMİŞ:     HİPERTANSİYON,TİROİDİT</a:t>
            </a:r>
          </a:p>
          <a:p>
            <a:r>
              <a:rPr lang="tr-TR" dirty="0"/>
              <a:t>SOYGEÇMİŞ:   ANNE ENDOMETRİUM CA</a:t>
            </a:r>
          </a:p>
          <a:p>
            <a:r>
              <a:rPr lang="tr-TR" dirty="0"/>
              <a:t>KÖTÜ ALIŞKANLIK: SİGARA 1 PAKET/YIL</a:t>
            </a:r>
          </a:p>
          <a:p>
            <a:r>
              <a:rPr lang="tr-TR" dirty="0"/>
              <a:t>ŞİKAYET: KABIZLIK</a:t>
            </a:r>
          </a:p>
          <a:p>
            <a:endParaRPr lang="tr-TR" dirty="0"/>
          </a:p>
        </p:txBody>
      </p:sp>
      <p:sp>
        <p:nvSpPr>
          <p:cNvPr id="4" name="Google Shape;113;p15"/>
          <p:cNvSpPr txBox="1">
            <a:spLocks noGrp="1"/>
          </p:cNvSpPr>
          <p:nvPr>
            <p:ph type="title"/>
          </p:nvPr>
        </p:nvSpPr>
        <p:spPr>
          <a:xfrm>
            <a:off x="517237" y="494281"/>
            <a:ext cx="9693564" cy="11430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t" anchorCtr="0">
            <a:noAutofit/>
          </a:bodyPr>
          <a:lstStyle/>
          <a:p>
            <a:pPr>
              <a:spcBef>
                <a:spcPts val="0"/>
              </a:spcBef>
            </a:pPr>
            <a:r>
              <a:rPr lang="tr-TR" b="1" dirty="0" smtClean="0">
                <a:solidFill>
                  <a:srgbClr val="FF0000"/>
                </a:solidFill>
              </a:rPr>
              <a:t>Olgu 1 </a:t>
            </a:r>
            <a:endParaRPr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3516976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rgbClr val="FF0000"/>
                </a:solidFill>
              </a:rPr>
              <a:t>Case</a:t>
            </a:r>
            <a:endParaRPr lang="tr-TR" b="1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Oct.2014 // </a:t>
            </a:r>
            <a:r>
              <a:rPr lang="tr-TR" b="1" u="sng" dirty="0" smtClean="0">
                <a:solidFill>
                  <a:srgbClr val="FF0000"/>
                </a:solidFill>
              </a:rPr>
              <a:t>1st </a:t>
            </a:r>
            <a:r>
              <a:rPr lang="tr-TR" b="1" u="sng" dirty="0" err="1" smtClean="0">
                <a:solidFill>
                  <a:srgbClr val="FF0000"/>
                </a:solidFill>
              </a:rPr>
              <a:t>Line</a:t>
            </a:r>
            <a:r>
              <a:rPr lang="tr-TR" b="1" u="sng" dirty="0" smtClean="0">
                <a:solidFill>
                  <a:srgbClr val="FF0000"/>
                </a:solidFill>
              </a:rPr>
              <a:t> </a:t>
            </a:r>
            <a:r>
              <a:rPr lang="tr-TR" b="1" u="sng" dirty="0" err="1" smtClean="0">
                <a:solidFill>
                  <a:srgbClr val="FF0000"/>
                </a:solidFill>
              </a:rPr>
              <a:t>Tx</a:t>
            </a:r>
            <a:r>
              <a:rPr lang="tr-TR" b="1" u="sng" dirty="0" smtClean="0"/>
              <a:t> </a:t>
            </a:r>
            <a:r>
              <a:rPr lang="tr-TR" dirty="0" smtClean="0"/>
              <a:t>&gt; 5 </a:t>
            </a:r>
            <a:r>
              <a:rPr lang="tr-TR" dirty="0" err="1" smtClean="0"/>
              <a:t>months</a:t>
            </a:r>
            <a:r>
              <a:rPr lang="tr-TR" dirty="0" smtClean="0"/>
              <a:t> </a:t>
            </a:r>
            <a:r>
              <a:rPr lang="tr-TR" b="1" u="sng" dirty="0" smtClean="0">
                <a:solidFill>
                  <a:srgbClr val="0070C0"/>
                </a:solidFill>
              </a:rPr>
              <a:t>FOLFOX + BEVA </a:t>
            </a:r>
            <a:r>
              <a:rPr lang="tr-TR" dirty="0" smtClean="0"/>
              <a:t>&gt; </a:t>
            </a:r>
            <a:r>
              <a:rPr lang="tr-TR" dirty="0" err="1" smtClean="0"/>
              <a:t>partial</a:t>
            </a:r>
            <a:r>
              <a:rPr lang="tr-TR" dirty="0" smtClean="0"/>
              <a:t> </a:t>
            </a:r>
            <a:r>
              <a:rPr lang="tr-TR" dirty="0" err="1" smtClean="0"/>
              <a:t>response</a:t>
            </a:r>
            <a:r>
              <a:rPr lang="tr-TR" dirty="0" smtClean="0"/>
              <a:t> but gr 2 </a:t>
            </a:r>
            <a:r>
              <a:rPr lang="tr-TR" dirty="0" err="1" smtClean="0"/>
              <a:t>Neuropathy</a:t>
            </a:r>
            <a:endParaRPr lang="tr-TR" dirty="0" smtClean="0"/>
          </a:p>
          <a:p>
            <a:r>
              <a:rPr lang="tr-TR" b="1" u="sng" dirty="0" err="1" smtClean="0">
                <a:solidFill>
                  <a:srgbClr val="FF0000"/>
                </a:solidFill>
              </a:rPr>
              <a:t>Maintance</a:t>
            </a:r>
            <a:r>
              <a:rPr lang="tr-TR" dirty="0" smtClean="0"/>
              <a:t> &gt; 22 </a:t>
            </a:r>
            <a:r>
              <a:rPr lang="tr-TR" dirty="0" err="1" smtClean="0"/>
              <a:t>months</a:t>
            </a:r>
            <a:r>
              <a:rPr lang="tr-TR" dirty="0" smtClean="0"/>
              <a:t> </a:t>
            </a:r>
            <a:r>
              <a:rPr lang="tr-TR" b="1" u="sng" dirty="0" smtClean="0">
                <a:solidFill>
                  <a:srgbClr val="0070C0"/>
                </a:solidFill>
              </a:rPr>
              <a:t>CAPECITABINE + BEVA </a:t>
            </a:r>
            <a:r>
              <a:rPr lang="tr-TR" dirty="0" smtClean="0"/>
              <a:t>&gt; </a:t>
            </a:r>
            <a:r>
              <a:rPr lang="tr-TR" dirty="0" err="1"/>
              <a:t>p</a:t>
            </a:r>
            <a:r>
              <a:rPr lang="tr-TR" dirty="0" err="1" smtClean="0"/>
              <a:t>rogression</a:t>
            </a:r>
            <a:r>
              <a:rPr lang="tr-TR" dirty="0" smtClean="0"/>
              <a:t> </a:t>
            </a:r>
            <a:r>
              <a:rPr lang="tr-TR" dirty="0" err="1" smtClean="0"/>
              <a:t>liver</a:t>
            </a:r>
            <a:r>
              <a:rPr lang="tr-TR" dirty="0" smtClean="0"/>
              <a:t> met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new</a:t>
            </a:r>
            <a:r>
              <a:rPr lang="tr-TR" dirty="0" smtClean="0"/>
              <a:t> </a:t>
            </a:r>
            <a:r>
              <a:rPr lang="tr-TR" dirty="0" err="1" smtClean="0"/>
              <a:t>pulmonary</a:t>
            </a:r>
            <a:r>
              <a:rPr lang="tr-TR" dirty="0" smtClean="0"/>
              <a:t> met</a:t>
            </a:r>
          </a:p>
          <a:p>
            <a:r>
              <a:rPr lang="tr-TR" dirty="0" smtClean="0"/>
              <a:t>Mar 2017 // </a:t>
            </a:r>
            <a:r>
              <a:rPr lang="tr-TR" b="1" u="sng" dirty="0" smtClean="0">
                <a:solidFill>
                  <a:srgbClr val="FF0000"/>
                </a:solidFill>
              </a:rPr>
              <a:t>2nd </a:t>
            </a:r>
            <a:r>
              <a:rPr lang="tr-TR" b="1" u="sng" dirty="0" err="1" smtClean="0">
                <a:solidFill>
                  <a:srgbClr val="FF0000"/>
                </a:solidFill>
              </a:rPr>
              <a:t>Line</a:t>
            </a:r>
            <a:r>
              <a:rPr lang="tr-TR" b="1" u="sng" dirty="0" smtClean="0">
                <a:solidFill>
                  <a:srgbClr val="FF0000"/>
                </a:solidFill>
              </a:rPr>
              <a:t> </a:t>
            </a:r>
            <a:r>
              <a:rPr lang="tr-TR" b="1" u="sng" dirty="0" err="1" smtClean="0">
                <a:solidFill>
                  <a:srgbClr val="FF0000"/>
                </a:solidFill>
              </a:rPr>
              <a:t>Tx</a:t>
            </a:r>
            <a:r>
              <a:rPr lang="tr-TR" b="1" u="sng" dirty="0" smtClean="0">
                <a:solidFill>
                  <a:srgbClr val="FF0000"/>
                </a:solidFill>
              </a:rPr>
              <a:t> </a:t>
            </a:r>
            <a:r>
              <a:rPr lang="tr-TR" dirty="0" smtClean="0"/>
              <a:t>&gt; 12 </a:t>
            </a:r>
            <a:r>
              <a:rPr lang="tr-TR" dirty="0" err="1" smtClean="0"/>
              <a:t>months</a:t>
            </a:r>
            <a:r>
              <a:rPr lang="tr-TR" dirty="0" smtClean="0"/>
              <a:t> </a:t>
            </a:r>
            <a:r>
              <a:rPr lang="tr-TR" b="1" u="sng" dirty="0" smtClean="0">
                <a:solidFill>
                  <a:srgbClr val="0070C0"/>
                </a:solidFill>
              </a:rPr>
              <a:t>FOLFIRI + CETUXIMAB </a:t>
            </a:r>
            <a:r>
              <a:rPr lang="tr-TR" dirty="0" smtClean="0"/>
              <a:t>&gt; </a:t>
            </a:r>
            <a:r>
              <a:rPr lang="tr-TR" dirty="0" err="1" smtClean="0"/>
              <a:t>Progression</a:t>
            </a:r>
            <a:endParaRPr lang="tr-TR" dirty="0" smtClean="0"/>
          </a:p>
          <a:p>
            <a:r>
              <a:rPr lang="tr-TR" dirty="0" err="1" smtClean="0"/>
              <a:t>Nov</a:t>
            </a:r>
            <a:r>
              <a:rPr lang="tr-TR" dirty="0" smtClean="0"/>
              <a:t> 2017 // </a:t>
            </a:r>
            <a:r>
              <a:rPr lang="tr-TR" b="1" u="sng" dirty="0" smtClean="0">
                <a:solidFill>
                  <a:srgbClr val="FF0000"/>
                </a:solidFill>
              </a:rPr>
              <a:t>3rd </a:t>
            </a:r>
            <a:r>
              <a:rPr lang="tr-TR" b="1" u="sng" dirty="0" err="1" smtClean="0">
                <a:solidFill>
                  <a:srgbClr val="FF0000"/>
                </a:solidFill>
              </a:rPr>
              <a:t>Line</a:t>
            </a:r>
            <a:r>
              <a:rPr lang="tr-TR" b="1" u="sng" dirty="0" smtClean="0">
                <a:solidFill>
                  <a:srgbClr val="FF0000"/>
                </a:solidFill>
              </a:rPr>
              <a:t> </a:t>
            </a:r>
            <a:r>
              <a:rPr lang="tr-TR" b="1" u="sng" dirty="0" err="1" smtClean="0">
                <a:solidFill>
                  <a:srgbClr val="FF0000"/>
                </a:solidFill>
              </a:rPr>
              <a:t>Tx</a:t>
            </a:r>
            <a:r>
              <a:rPr lang="tr-TR" b="1" u="sng" dirty="0" smtClean="0">
                <a:solidFill>
                  <a:srgbClr val="FF0000"/>
                </a:solidFill>
              </a:rPr>
              <a:t> </a:t>
            </a:r>
            <a:r>
              <a:rPr lang="tr-TR" dirty="0" smtClean="0"/>
              <a:t>&gt; 4 </a:t>
            </a:r>
            <a:r>
              <a:rPr lang="tr-TR" dirty="0" err="1" smtClean="0"/>
              <a:t>months</a:t>
            </a:r>
            <a:r>
              <a:rPr lang="tr-TR" dirty="0" smtClean="0"/>
              <a:t> </a:t>
            </a:r>
            <a:r>
              <a:rPr lang="tr-TR" b="1" u="sng" dirty="0" smtClean="0">
                <a:solidFill>
                  <a:srgbClr val="0070C0"/>
                </a:solidFill>
              </a:rPr>
              <a:t>REGORAFENIB</a:t>
            </a:r>
            <a:r>
              <a:rPr lang="tr-TR" dirty="0" smtClean="0"/>
              <a:t> &gt; gr 3 </a:t>
            </a:r>
            <a:r>
              <a:rPr lang="tr-TR" dirty="0" err="1" smtClean="0"/>
              <a:t>fatigue</a:t>
            </a:r>
            <a:r>
              <a:rPr lang="tr-TR" dirty="0" smtClean="0"/>
              <a:t> &amp; </a:t>
            </a:r>
            <a:r>
              <a:rPr lang="tr-TR" dirty="0" err="1" smtClean="0"/>
              <a:t>anorexia</a:t>
            </a:r>
            <a:endParaRPr lang="tr-TR" dirty="0" smtClean="0"/>
          </a:p>
          <a:p>
            <a:r>
              <a:rPr lang="tr-TR" dirty="0" err="1" smtClean="0"/>
              <a:t>Feb</a:t>
            </a:r>
            <a:r>
              <a:rPr lang="tr-TR" dirty="0" smtClean="0"/>
              <a:t> 2018 //  </a:t>
            </a:r>
            <a:r>
              <a:rPr lang="tr-TR" b="1" u="sng" dirty="0" smtClean="0">
                <a:solidFill>
                  <a:srgbClr val="FF0000"/>
                </a:solidFill>
              </a:rPr>
              <a:t>4th </a:t>
            </a:r>
            <a:r>
              <a:rPr lang="tr-TR" b="1" u="sng" dirty="0" err="1" smtClean="0">
                <a:solidFill>
                  <a:srgbClr val="FF0000"/>
                </a:solidFill>
              </a:rPr>
              <a:t>Line</a:t>
            </a:r>
            <a:r>
              <a:rPr lang="tr-TR" b="1" u="sng" dirty="0" smtClean="0">
                <a:solidFill>
                  <a:srgbClr val="FF0000"/>
                </a:solidFill>
              </a:rPr>
              <a:t> </a:t>
            </a:r>
            <a:r>
              <a:rPr lang="tr-TR" b="1" u="sng" dirty="0" err="1" smtClean="0">
                <a:solidFill>
                  <a:srgbClr val="FF0000"/>
                </a:solidFill>
              </a:rPr>
              <a:t>Tx</a:t>
            </a:r>
            <a:r>
              <a:rPr lang="tr-TR" b="1" u="sng" dirty="0" smtClean="0">
                <a:solidFill>
                  <a:srgbClr val="FF0000"/>
                </a:solidFill>
              </a:rPr>
              <a:t> </a:t>
            </a:r>
            <a:r>
              <a:rPr lang="tr-TR" dirty="0" smtClean="0"/>
              <a:t>&gt; 6 </a:t>
            </a:r>
            <a:r>
              <a:rPr lang="tr-TR" dirty="0" err="1" smtClean="0"/>
              <a:t>months</a:t>
            </a:r>
            <a:r>
              <a:rPr lang="tr-TR" dirty="0" smtClean="0"/>
              <a:t> </a:t>
            </a:r>
            <a:r>
              <a:rPr lang="tr-TR" b="1" u="sng" dirty="0" smtClean="0">
                <a:solidFill>
                  <a:srgbClr val="0070C0"/>
                </a:solidFill>
              </a:rPr>
              <a:t>TAS–102 </a:t>
            </a:r>
            <a:r>
              <a:rPr lang="tr-TR" b="1" u="sng" dirty="0" err="1" smtClean="0">
                <a:solidFill>
                  <a:srgbClr val="0070C0"/>
                </a:solidFill>
              </a:rPr>
              <a:t>trial</a:t>
            </a:r>
            <a:r>
              <a:rPr lang="tr-TR" b="1" u="sng" dirty="0" smtClean="0">
                <a:solidFill>
                  <a:srgbClr val="0070C0"/>
                </a:solidFill>
              </a:rPr>
              <a:t> </a:t>
            </a:r>
            <a:r>
              <a:rPr lang="tr-TR" dirty="0" smtClean="0"/>
              <a:t>&gt; </a:t>
            </a:r>
            <a:r>
              <a:rPr lang="tr-TR" dirty="0" err="1" smtClean="0"/>
              <a:t>progression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79495704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rgbClr val="FF0000"/>
                </a:solidFill>
              </a:rPr>
              <a:t>Case</a:t>
            </a:r>
            <a:endParaRPr lang="tr-TR" b="1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T</a:t>
            </a:r>
            <a:r>
              <a:rPr lang="en-US" dirty="0" smtClean="0"/>
              <a:t>he patient </a:t>
            </a:r>
            <a:r>
              <a:rPr lang="en-US" sz="3200" b="1" u="sng" dirty="0" smtClean="0">
                <a:solidFill>
                  <a:srgbClr val="FF0000"/>
                </a:solidFill>
              </a:rPr>
              <a:t>received all standard treatment options </a:t>
            </a:r>
            <a:r>
              <a:rPr lang="en-US" dirty="0" smtClean="0"/>
              <a:t>and developed malignant biliary stenosis based on liver metastasis</a:t>
            </a:r>
            <a:endParaRPr lang="tr-TR" dirty="0" smtClean="0"/>
          </a:p>
          <a:p>
            <a:endParaRPr lang="tr-TR" dirty="0" smtClean="0"/>
          </a:p>
          <a:p>
            <a:r>
              <a:rPr lang="en-US" dirty="0" smtClean="0"/>
              <a:t>Percutaneous biliary drainage and biliary metallic stent implantation was performed by interventional radiology team</a:t>
            </a:r>
            <a:endParaRPr lang="tr-TR" dirty="0" smtClean="0"/>
          </a:p>
          <a:p>
            <a:endParaRPr lang="tr-TR" dirty="0" smtClean="0"/>
          </a:p>
          <a:p>
            <a:r>
              <a:rPr lang="en-US" dirty="0" smtClean="0"/>
              <a:t>The improvement in the </a:t>
            </a:r>
            <a:r>
              <a:rPr lang="en-US" dirty="0" err="1" smtClean="0"/>
              <a:t>cholestatic</a:t>
            </a:r>
            <a:r>
              <a:rPr lang="en-US" dirty="0" smtClean="0"/>
              <a:t> markers was </a:t>
            </a:r>
            <a:r>
              <a:rPr lang="en-US" sz="3200" b="1" u="sng" dirty="0" smtClean="0"/>
              <a:t>suboptimal</a:t>
            </a:r>
            <a:r>
              <a:rPr lang="en-US" dirty="0" smtClean="0"/>
              <a:t> due to widespread liver metastases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08815093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rgbClr val="FF0000"/>
                </a:solidFill>
              </a:rPr>
              <a:t>Case</a:t>
            </a:r>
            <a:endParaRPr lang="tr-TR" b="1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56343" y="1825625"/>
            <a:ext cx="10755085" cy="4351338"/>
          </a:xfrm>
        </p:spPr>
        <p:txBody>
          <a:bodyPr/>
          <a:lstStyle/>
          <a:p>
            <a:r>
              <a:rPr lang="en-US" dirty="0" smtClean="0"/>
              <a:t>The pathology specimens was sent Medical Biology Department for NGS(next generation sequence) test. </a:t>
            </a:r>
            <a:endParaRPr lang="tr-TR" dirty="0" smtClean="0"/>
          </a:p>
          <a:p>
            <a:endParaRPr lang="tr-TR" dirty="0" smtClean="0"/>
          </a:p>
          <a:p>
            <a:r>
              <a:rPr lang="en-US" sz="4000" b="1" u="sng" dirty="0" smtClean="0">
                <a:solidFill>
                  <a:srgbClr val="C00000"/>
                </a:solidFill>
              </a:rPr>
              <a:t>NGS test revealed that </a:t>
            </a:r>
            <a:r>
              <a:rPr lang="en-US" sz="4000" b="1" u="sng" dirty="0" smtClean="0">
                <a:solidFill>
                  <a:srgbClr val="0070C0"/>
                </a:solidFill>
              </a:rPr>
              <a:t>ERBB2</a:t>
            </a:r>
            <a:r>
              <a:rPr lang="en-US" sz="4000" b="1" u="sng" dirty="0" smtClean="0">
                <a:solidFill>
                  <a:srgbClr val="C00000"/>
                </a:solidFill>
              </a:rPr>
              <a:t> high amplification ratio( 23,2 fold)</a:t>
            </a:r>
            <a:endParaRPr lang="tr-TR" sz="4000" b="1" u="sng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2592086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rgbClr val="FF0000"/>
                </a:solidFill>
              </a:rPr>
              <a:t>Case</a:t>
            </a:r>
            <a:endParaRPr lang="tr-TR" b="1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3200" b="1" u="sng" dirty="0" err="1">
                <a:solidFill>
                  <a:srgbClr val="C00000"/>
                </a:solidFill>
              </a:rPr>
              <a:t>Trastuzumab</a:t>
            </a:r>
            <a:r>
              <a:rPr lang="tr-TR" dirty="0"/>
              <a:t> </a:t>
            </a:r>
            <a:r>
              <a:rPr lang="tr-TR" dirty="0" err="1" smtClean="0"/>
              <a:t>treatment</a:t>
            </a:r>
            <a:r>
              <a:rPr lang="tr-TR" dirty="0" smtClean="0"/>
              <a:t> </a:t>
            </a:r>
            <a:r>
              <a:rPr lang="tr-TR" dirty="0" err="1"/>
              <a:t>was</a:t>
            </a:r>
            <a:r>
              <a:rPr lang="tr-TR" dirty="0"/>
              <a:t> </a:t>
            </a:r>
            <a:r>
              <a:rPr lang="tr-TR" dirty="0" err="1"/>
              <a:t>started</a:t>
            </a:r>
            <a:r>
              <a:rPr lang="tr-TR" dirty="0"/>
              <a:t> </a:t>
            </a:r>
            <a:r>
              <a:rPr lang="tr-TR" dirty="0" err="1"/>
              <a:t>during</a:t>
            </a:r>
            <a:r>
              <a:rPr lang="tr-TR" dirty="0"/>
              <a:t> </a:t>
            </a:r>
            <a:r>
              <a:rPr lang="tr-TR" dirty="0" err="1"/>
              <a:t>gastroenterology</a:t>
            </a:r>
            <a:r>
              <a:rPr lang="tr-TR" dirty="0"/>
              <a:t> service </a:t>
            </a:r>
            <a:r>
              <a:rPr lang="tr-TR" dirty="0" err="1"/>
              <a:t>hospitalization</a:t>
            </a:r>
            <a:r>
              <a:rPr lang="tr-TR" dirty="0"/>
              <a:t>. </a:t>
            </a:r>
            <a:r>
              <a:rPr lang="en-US" dirty="0" smtClean="0"/>
              <a:t>(loading dose 8mg/kg , </a:t>
            </a:r>
            <a:r>
              <a:rPr lang="en-US" dirty="0" err="1" smtClean="0"/>
              <a:t>maintance</a:t>
            </a:r>
            <a:r>
              <a:rPr lang="en-US" dirty="0" smtClean="0"/>
              <a:t> dose 6 mg/kg, Cycle length: 21 days) </a:t>
            </a:r>
            <a:endParaRPr lang="tr-TR" dirty="0" smtClean="0"/>
          </a:p>
          <a:p>
            <a:endParaRPr lang="tr-TR" dirty="0" smtClean="0"/>
          </a:p>
          <a:p>
            <a:r>
              <a:rPr lang="tr-TR" sz="3200" b="1" u="sng" dirty="0" err="1" smtClean="0">
                <a:solidFill>
                  <a:srgbClr val="00B0F0"/>
                </a:solidFill>
              </a:rPr>
              <a:t>Lapatinib</a:t>
            </a:r>
            <a:r>
              <a:rPr lang="tr-TR" dirty="0" smtClean="0"/>
              <a:t> </a:t>
            </a:r>
            <a:r>
              <a:rPr lang="tr-TR" dirty="0" err="1"/>
              <a:t>treatment</a:t>
            </a:r>
            <a:r>
              <a:rPr lang="tr-TR" dirty="0"/>
              <a:t> </a:t>
            </a:r>
            <a:r>
              <a:rPr lang="tr-TR" b="1" u="sng" dirty="0" err="1"/>
              <a:t>was</a:t>
            </a:r>
            <a:r>
              <a:rPr lang="tr-TR" b="1" u="sng" dirty="0"/>
              <a:t> not </a:t>
            </a:r>
            <a:r>
              <a:rPr lang="tr-TR" b="1" u="sng" dirty="0" err="1"/>
              <a:t>administered</a:t>
            </a:r>
            <a:r>
              <a:rPr lang="tr-TR" b="1" u="sng" dirty="0"/>
              <a:t> </a:t>
            </a:r>
            <a:r>
              <a:rPr lang="tr-TR" dirty="0"/>
              <a:t>in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first</a:t>
            </a:r>
            <a:r>
              <a:rPr lang="tr-TR" dirty="0"/>
              <a:t> </a:t>
            </a:r>
            <a:r>
              <a:rPr lang="tr-TR" dirty="0" err="1"/>
              <a:t>stage</a:t>
            </a:r>
            <a:r>
              <a:rPr lang="tr-TR" dirty="0"/>
              <a:t> </a:t>
            </a:r>
            <a:r>
              <a:rPr lang="tr-TR" dirty="0" err="1"/>
              <a:t>because</a:t>
            </a:r>
            <a:r>
              <a:rPr lang="tr-TR" dirty="0"/>
              <a:t> </a:t>
            </a:r>
            <a:r>
              <a:rPr lang="tr-TR" b="1" dirty="0" err="1"/>
              <a:t>liver</a:t>
            </a:r>
            <a:r>
              <a:rPr lang="tr-TR" b="1" dirty="0"/>
              <a:t> </a:t>
            </a:r>
            <a:r>
              <a:rPr lang="tr-TR" b="1" dirty="0" err="1"/>
              <a:t>function</a:t>
            </a:r>
            <a:r>
              <a:rPr lang="tr-TR" b="1" dirty="0"/>
              <a:t> </a:t>
            </a:r>
            <a:r>
              <a:rPr lang="tr-TR" b="1" dirty="0" err="1"/>
              <a:t>tests</a:t>
            </a:r>
            <a:r>
              <a:rPr lang="tr-TR" b="1" dirty="0"/>
              <a:t> </a:t>
            </a:r>
            <a:r>
              <a:rPr lang="tr-TR" dirty="0" err="1"/>
              <a:t>were</a:t>
            </a:r>
            <a:r>
              <a:rPr lang="tr-TR" dirty="0"/>
              <a:t> </a:t>
            </a:r>
            <a:r>
              <a:rPr lang="tr-TR" dirty="0" err="1"/>
              <a:t>abnormal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b="1" dirty="0"/>
              <a:t>ECOG PS </a:t>
            </a:r>
            <a:r>
              <a:rPr lang="tr-TR" b="1" dirty="0" err="1"/>
              <a:t>was</a:t>
            </a:r>
            <a:r>
              <a:rPr lang="tr-TR" b="1" dirty="0"/>
              <a:t> 2. </a:t>
            </a:r>
          </a:p>
        </p:txBody>
      </p:sp>
    </p:spTree>
    <p:extLst>
      <p:ext uri="{BB962C8B-B14F-4D97-AF65-F5344CB8AC3E}">
        <p14:creationId xmlns:p14="http://schemas.microsoft.com/office/powerpoint/2010/main" val="2229484978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rgbClr val="FF0000"/>
                </a:solidFill>
              </a:rPr>
              <a:t>Case</a:t>
            </a:r>
            <a:endParaRPr lang="tr-TR" b="1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199" y="1825625"/>
            <a:ext cx="10889343" cy="4351338"/>
          </a:xfrm>
        </p:spPr>
        <p:txBody>
          <a:bodyPr/>
          <a:lstStyle/>
          <a:p>
            <a:r>
              <a:rPr lang="tr-TR" dirty="0" err="1" smtClean="0"/>
              <a:t>After</a:t>
            </a:r>
            <a:r>
              <a:rPr lang="tr-TR" dirty="0" smtClean="0"/>
              <a:t> 4 </a:t>
            </a:r>
            <a:r>
              <a:rPr lang="tr-TR" dirty="0" err="1" smtClean="0"/>
              <a:t>cycles</a:t>
            </a:r>
            <a:r>
              <a:rPr lang="tr-TR" dirty="0" smtClean="0"/>
              <a:t> of </a:t>
            </a:r>
            <a:r>
              <a:rPr lang="tr-TR" sz="3200" b="1" u="sng" dirty="0" err="1" smtClean="0">
                <a:solidFill>
                  <a:srgbClr val="C00000"/>
                </a:solidFill>
              </a:rPr>
              <a:t>monotherapy</a:t>
            </a:r>
            <a:r>
              <a:rPr lang="tr-TR" sz="3200" b="1" u="sng" dirty="0" smtClean="0">
                <a:solidFill>
                  <a:srgbClr val="C00000"/>
                </a:solidFill>
              </a:rPr>
              <a:t> </a:t>
            </a:r>
            <a:r>
              <a:rPr lang="tr-TR" sz="3200" b="1" u="sng" dirty="0" err="1" smtClean="0">
                <a:solidFill>
                  <a:srgbClr val="C00000"/>
                </a:solidFill>
              </a:rPr>
              <a:t>trastuzumab</a:t>
            </a:r>
            <a:r>
              <a:rPr lang="tr-TR" dirty="0" smtClean="0"/>
              <a:t>, </a:t>
            </a:r>
            <a:r>
              <a:rPr lang="tr-TR" dirty="0" err="1" smtClean="0"/>
              <a:t>dramatic</a:t>
            </a:r>
            <a:r>
              <a:rPr lang="tr-TR" dirty="0" smtClean="0"/>
              <a:t> </a:t>
            </a:r>
            <a:r>
              <a:rPr lang="tr-TR" dirty="0" err="1" smtClean="0"/>
              <a:t>improvement</a:t>
            </a:r>
            <a:r>
              <a:rPr lang="tr-TR" dirty="0" smtClean="0"/>
              <a:t> </a:t>
            </a:r>
            <a:r>
              <a:rPr lang="tr-TR" dirty="0" err="1" smtClean="0"/>
              <a:t>was</a:t>
            </a:r>
            <a:r>
              <a:rPr lang="tr-TR" dirty="0" smtClean="0"/>
              <a:t> </a:t>
            </a:r>
            <a:r>
              <a:rPr lang="tr-TR" dirty="0" err="1" smtClean="0"/>
              <a:t>observed</a:t>
            </a:r>
            <a:r>
              <a:rPr lang="tr-TR" dirty="0" smtClean="0"/>
              <a:t> in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clinic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laboratory</a:t>
            </a:r>
            <a:endParaRPr lang="tr-TR" dirty="0"/>
          </a:p>
          <a:p>
            <a:endParaRPr lang="tr-TR" dirty="0" smtClean="0"/>
          </a:p>
          <a:p>
            <a:r>
              <a:rPr lang="tr-TR" sz="3200" b="1" u="sng" dirty="0" err="1" smtClean="0">
                <a:solidFill>
                  <a:srgbClr val="00B0F0"/>
                </a:solidFill>
              </a:rPr>
              <a:t>Lapatinib</a:t>
            </a:r>
            <a:r>
              <a:rPr lang="tr-TR" dirty="0" smtClean="0"/>
              <a:t> </a:t>
            </a:r>
            <a:r>
              <a:rPr lang="tr-TR" dirty="0" err="1" smtClean="0"/>
              <a:t>was</a:t>
            </a:r>
            <a:r>
              <a:rPr lang="tr-TR" dirty="0" smtClean="0"/>
              <a:t> </a:t>
            </a:r>
            <a:r>
              <a:rPr lang="tr-TR" dirty="0" err="1" smtClean="0"/>
              <a:t>added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treatment</a:t>
            </a:r>
            <a:r>
              <a:rPr lang="tr-TR" dirty="0" smtClean="0"/>
              <a:t> </a:t>
            </a:r>
            <a:r>
              <a:rPr lang="tr-TR" dirty="0" err="1" smtClean="0"/>
              <a:t>when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performance</a:t>
            </a:r>
            <a:r>
              <a:rPr lang="tr-TR" dirty="0" smtClean="0"/>
              <a:t> </a:t>
            </a:r>
            <a:r>
              <a:rPr lang="tr-TR" dirty="0" err="1" smtClean="0"/>
              <a:t>status</a:t>
            </a:r>
            <a:r>
              <a:rPr lang="tr-TR" dirty="0" smtClean="0"/>
              <a:t> </a:t>
            </a:r>
            <a:r>
              <a:rPr lang="tr-TR" dirty="0" err="1" smtClean="0"/>
              <a:t>recovered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patient</a:t>
            </a:r>
            <a:r>
              <a:rPr lang="tr-TR" dirty="0" smtClean="0"/>
              <a:t> </a:t>
            </a:r>
            <a:r>
              <a:rPr lang="tr-TR" dirty="0" err="1" smtClean="0"/>
              <a:t>experienced</a:t>
            </a:r>
            <a:r>
              <a:rPr lang="tr-TR" dirty="0" smtClean="0"/>
              <a:t> </a:t>
            </a:r>
            <a:r>
              <a:rPr lang="tr-TR" dirty="0" err="1" smtClean="0"/>
              <a:t>complete</a:t>
            </a:r>
            <a:r>
              <a:rPr lang="tr-TR" dirty="0" smtClean="0"/>
              <a:t> </a:t>
            </a:r>
            <a:r>
              <a:rPr lang="tr-TR" dirty="0" err="1" smtClean="0"/>
              <a:t>normalization</a:t>
            </a:r>
            <a:r>
              <a:rPr lang="tr-TR" dirty="0" smtClean="0"/>
              <a:t> of her CEA  </a:t>
            </a:r>
            <a:r>
              <a:rPr lang="tr-TR" dirty="0" err="1" smtClean="0"/>
              <a:t>within</a:t>
            </a:r>
            <a:r>
              <a:rPr lang="tr-TR" dirty="0" smtClean="0"/>
              <a:t> 18 </a:t>
            </a:r>
            <a:r>
              <a:rPr lang="tr-TR" dirty="0" err="1" smtClean="0"/>
              <a:t>weeks</a:t>
            </a:r>
            <a:r>
              <a:rPr lang="tr-TR" dirty="0" smtClean="0"/>
              <a:t>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7703361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o 5"/>
          <p:cNvGraphicFramePr>
            <a:graphicFrameLocks noGrp="1"/>
          </p:cNvGraphicFramePr>
          <p:nvPr>
            <p:extLst/>
          </p:nvPr>
        </p:nvGraphicFramePr>
        <p:xfrm>
          <a:off x="949920" y="606965"/>
          <a:ext cx="10584356" cy="550507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64608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64608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64608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646089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140092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</a:rPr>
                        <a:t> </a:t>
                      </a:r>
                      <a:endParaRPr lang="tr-TR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 err="1">
                          <a:effectLst/>
                        </a:rPr>
                        <a:t>Pre-tx</a:t>
                      </a:r>
                      <a:r>
                        <a:rPr lang="tr-TR" sz="2000" dirty="0">
                          <a:effectLst/>
                        </a:rPr>
                        <a:t>(18.06.19)</a:t>
                      </a:r>
                      <a:endParaRPr lang="tr-TR" sz="3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 err="1">
                          <a:effectLst/>
                        </a:rPr>
                        <a:t>After</a:t>
                      </a:r>
                      <a:r>
                        <a:rPr lang="tr-TR" sz="2000" dirty="0">
                          <a:effectLst/>
                        </a:rPr>
                        <a:t> x4 </a:t>
                      </a:r>
                      <a:r>
                        <a:rPr lang="tr-TR" sz="2000" dirty="0" err="1">
                          <a:effectLst/>
                        </a:rPr>
                        <a:t>Trastuzumab</a:t>
                      </a:r>
                      <a:endParaRPr lang="tr-TR" sz="320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</a:rPr>
                        <a:t>(27.08.19)</a:t>
                      </a:r>
                      <a:endParaRPr lang="tr-TR" sz="3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 err="1">
                          <a:effectLst/>
                        </a:rPr>
                        <a:t>After</a:t>
                      </a:r>
                      <a:r>
                        <a:rPr lang="tr-TR" sz="2000" dirty="0">
                          <a:effectLst/>
                        </a:rPr>
                        <a:t> +x2 </a:t>
                      </a:r>
                      <a:r>
                        <a:rPr lang="tr-TR" sz="2000" dirty="0" err="1">
                          <a:effectLst/>
                        </a:rPr>
                        <a:t>Trastuzumab</a:t>
                      </a:r>
                      <a:r>
                        <a:rPr lang="tr-TR" sz="2000" dirty="0">
                          <a:effectLst/>
                        </a:rPr>
                        <a:t>/</a:t>
                      </a:r>
                      <a:r>
                        <a:rPr lang="tr-TR" sz="2000" dirty="0" err="1">
                          <a:effectLst/>
                        </a:rPr>
                        <a:t>Lapatinib</a:t>
                      </a:r>
                      <a:endParaRPr lang="tr-TR" sz="320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</a:rPr>
                        <a:t>(21.10.19)</a:t>
                      </a:r>
                      <a:endParaRPr lang="tr-TR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9134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400" dirty="0">
                          <a:effectLst/>
                        </a:rPr>
                        <a:t>T/D </a:t>
                      </a:r>
                      <a:r>
                        <a:rPr lang="tr-TR" sz="2400" dirty="0" err="1">
                          <a:effectLst/>
                        </a:rPr>
                        <a:t>Bilirubin</a:t>
                      </a:r>
                      <a:endParaRPr lang="tr-TR" sz="3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400" b="1" u="sng" dirty="0">
                          <a:solidFill>
                            <a:srgbClr val="FF0000"/>
                          </a:solidFill>
                          <a:effectLst/>
                        </a:rPr>
                        <a:t>12,4/10,8</a:t>
                      </a:r>
                      <a:endParaRPr lang="tr-TR" sz="3600" b="1" u="sng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400" dirty="0">
                          <a:effectLst/>
                        </a:rPr>
                        <a:t>1,38/1,08</a:t>
                      </a:r>
                      <a:endParaRPr lang="tr-TR" sz="3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400" b="1" u="sng" dirty="0">
                          <a:solidFill>
                            <a:srgbClr val="FF0000"/>
                          </a:solidFill>
                          <a:effectLst/>
                        </a:rPr>
                        <a:t>0,44/0,28</a:t>
                      </a:r>
                      <a:endParaRPr lang="tr-TR" sz="3600" b="1" u="sng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5606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400" dirty="0">
                          <a:effectLst/>
                        </a:rPr>
                        <a:t>ALP/GGT</a:t>
                      </a:r>
                      <a:endParaRPr lang="tr-TR" sz="3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400">
                          <a:effectLst/>
                        </a:rPr>
                        <a:t>497/353</a:t>
                      </a:r>
                      <a:endParaRPr lang="tr-TR" sz="3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400" dirty="0">
                          <a:effectLst/>
                        </a:rPr>
                        <a:t>415/145</a:t>
                      </a:r>
                      <a:endParaRPr lang="tr-TR" sz="3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400">
                          <a:effectLst/>
                        </a:rPr>
                        <a:t>239/137</a:t>
                      </a:r>
                      <a:endParaRPr lang="tr-TR" sz="3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59134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400" dirty="0">
                          <a:effectLst/>
                        </a:rPr>
                        <a:t>LDH</a:t>
                      </a:r>
                      <a:endParaRPr lang="tr-TR" sz="3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400">
                          <a:effectLst/>
                        </a:rPr>
                        <a:t>770</a:t>
                      </a:r>
                      <a:endParaRPr lang="tr-TR" sz="3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400" dirty="0">
                          <a:effectLst/>
                        </a:rPr>
                        <a:t>308</a:t>
                      </a:r>
                      <a:endParaRPr lang="tr-TR" sz="3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400" dirty="0">
                          <a:effectLst/>
                        </a:rPr>
                        <a:t>165</a:t>
                      </a:r>
                      <a:endParaRPr lang="tr-TR" sz="3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59134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400" dirty="0">
                          <a:effectLst/>
                        </a:rPr>
                        <a:t>AST/ALT</a:t>
                      </a:r>
                      <a:endParaRPr lang="tr-TR" sz="3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400">
                          <a:effectLst/>
                        </a:rPr>
                        <a:t>112/34</a:t>
                      </a:r>
                      <a:endParaRPr lang="tr-TR" sz="3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400" dirty="0">
                          <a:effectLst/>
                        </a:rPr>
                        <a:t>78/42</a:t>
                      </a:r>
                      <a:endParaRPr lang="tr-TR" sz="3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400" dirty="0">
                          <a:effectLst/>
                        </a:rPr>
                        <a:t>34/18</a:t>
                      </a:r>
                      <a:endParaRPr lang="tr-TR" sz="3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59134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400" dirty="0">
                          <a:effectLst/>
                        </a:rPr>
                        <a:t>CEA</a:t>
                      </a:r>
                      <a:endParaRPr lang="tr-TR" sz="3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400" b="1" u="sng" dirty="0">
                          <a:solidFill>
                            <a:srgbClr val="FF0000"/>
                          </a:solidFill>
                          <a:effectLst/>
                        </a:rPr>
                        <a:t>229</a:t>
                      </a:r>
                      <a:endParaRPr lang="tr-TR" sz="3600" b="1" u="sng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400" dirty="0" smtClean="0">
                          <a:effectLst/>
                        </a:rPr>
                        <a:t>163</a:t>
                      </a:r>
                      <a:endParaRPr lang="tr-TR" sz="3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400" b="1" u="sng" dirty="0">
                          <a:solidFill>
                            <a:srgbClr val="FF0000"/>
                          </a:solidFill>
                          <a:effectLst/>
                        </a:rPr>
                        <a:t>5,4</a:t>
                      </a:r>
                      <a:endParaRPr lang="tr-TR" sz="3600" b="1" u="sng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59134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400" dirty="0" err="1">
                          <a:effectLst/>
                        </a:rPr>
                        <a:t>Ca</a:t>
                      </a:r>
                      <a:r>
                        <a:rPr lang="tr-TR" sz="2400" dirty="0">
                          <a:effectLst/>
                        </a:rPr>
                        <a:t> 19-9</a:t>
                      </a:r>
                      <a:endParaRPr lang="tr-TR" sz="3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400" b="1" u="sng" dirty="0">
                          <a:solidFill>
                            <a:srgbClr val="FF0000"/>
                          </a:solidFill>
                          <a:effectLst/>
                        </a:rPr>
                        <a:t>2571</a:t>
                      </a:r>
                      <a:endParaRPr lang="tr-TR" sz="3600" b="1" u="sng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400" dirty="0" smtClean="0">
                          <a:effectLst/>
                        </a:rPr>
                        <a:t>1538</a:t>
                      </a:r>
                      <a:endParaRPr lang="tr-TR" sz="3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400" b="1" u="sng" dirty="0">
                          <a:solidFill>
                            <a:srgbClr val="FF0000"/>
                          </a:solidFill>
                          <a:effectLst/>
                        </a:rPr>
                        <a:t>44</a:t>
                      </a:r>
                      <a:endParaRPr lang="tr-TR" sz="3600" b="1" u="sng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59134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400" dirty="0" err="1">
                          <a:effectLst/>
                        </a:rPr>
                        <a:t>Ca</a:t>
                      </a:r>
                      <a:r>
                        <a:rPr lang="tr-TR" sz="2400" dirty="0">
                          <a:effectLst/>
                        </a:rPr>
                        <a:t> 125</a:t>
                      </a:r>
                      <a:endParaRPr lang="tr-TR" sz="3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400">
                          <a:effectLst/>
                        </a:rPr>
                        <a:t>-</a:t>
                      </a:r>
                      <a:endParaRPr lang="tr-TR" sz="3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400" dirty="0">
                          <a:effectLst/>
                        </a:rPr>
                        <a:t>416</a:t>
                      </a:r>
                      <a:endParaRPr lang="tr-TR" sz="3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400" dirty="0">
                          <a:effectLst/>
                        </a:rPr>
                        <a:t>39</a:t>
                      </a:r>
                      <a:endParaRPr lang="tr-TR" sz="3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08008384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Resim 7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907" t="11696" r="14996"/>
          <a:stretch/>
        </p:blipFill>
        <p:spPr>
          <a:xfrm>
            <a:off x="443866" y="497304"/>
            <a:ext cx="6015791" cy="6055895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>
          <a:xfrm>
            <a:off x="4406268" y="497304"/>
            <a:ext cx="2053389" cy="881951"/>
          </a:xfrm>
          <a:prstGeom prst="ellipse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9" name="Resim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07580" y="497304"/>
            <a:ext cx="5584420" cy="6055895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25277" y="480896"/>
            <a:ext cx="2066723" cy="8983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4530183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655782" y="498764"/>
            <a:ext cx="10778836" cy="58373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800" b="1" dirty="0" smtClean="0"/>
              <a:t>Daima Sistemik Tedavi ile Başlarım. Çünkü;</a:t>
            </a:r>
          </a:p>
          <a:p>
            <a:pPr algn="ctr"/>
            <a:endParaRPr lang="tr-TR" sz="2800" b="1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tr-TR" sz="2800" b="1" dirty="0" smtClean="0"/>
              <a:t>Tümörün nasıl biyolojik seyir göstereceğini izleme imkanım olur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tr-TR" sz="2800" b="1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tr-TR" sz="2800" b="1" dirty="0" smtClean="0"/>
              <a:t>Erken sistemik kontrol sağlarım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tr-TR" sz="2800" b="1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tr-TR" sz="2800" b="1" dirty="0" smtClean="0"/>
              <a:t>Cerrahi </a:t>
            </a:r>
            <a:r>
              <a:rPr lang="tr-TR" sz="2800" b="1" dirty="0" err="1" smtClean="0"/>
              <a:t>morbiditeyi</a:t>
            </a:r>
            <a:r>
              <a:rPr lang="tr-TR" sz="2800" b="1" dirty="0" smtClean="0"/>
              <a:t> ve organ kayıplarını, cerrahi süresini, optimum cerrahi olasılığını artırma şansım olabilir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tr-TR" sz="2800" b="1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tr-TR" sz="2800" b="1" dirty="0" smtClean="0"/>
              <a:t>Aşırı tedaviden kaçınmış olurum</a:t>
            </a:r>
            <a:endParaRPr lang="tr-TR" sz="2800" b="1" dirty="0"/>
          </a:p>
        </p:txBody>
      </p:sp>
    </p:spTree>
    <p:extLst>
      <p:ext uri="{BB962C8B-B14F-4D97-AF65-F5344CB8AC3E}">
        <p14:creationId xmlns:p14="http://schemas.microsoft.com/office/powerpoint/2010/main" val="1621399008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Title 1"/>
          <p:cNvSpPr>
            <a:spLocks noGrp="1"/>
          </p:cNvSpPr>
          <p:nvPr>
            <p:ph type="title" idx="4294967295"/>
          </p:nvPr>
        </p:nvSpPr>
        <p:spPr>
          <a:xfrm>
            <a:off x="720436" y="228600"/>
            <a:ext cx="9261764" cy="1143000"/>
          </a:xfrm>
        </p:spPr>
        <p:txBody>
          <a:bodyPr/>
          <a:lstStyle/>
          <a:p>
            <a:r>
              <a:rPr lang="en-US" altLang="tr-TR" b="1" dirty="0" smtClean="0">
                <a:solidFill>
                  <a:srgbClr val="FF0000"/>
                </a:solidFill>
                <a:ea typeface="ＭＳ Ｐゴシック" panose="020B0600070205080204" pitchFamily="34" charset="-128"/>
              </a:rPr>
              <a:t>Hippocrates…</a:t>
            </a:r>
          </a:p>
        </p:txBody>
      </p:sp>
      <p:pic>
        <p:nvPicPr>
          <p:cNvPr id="82947" name="Content Placeholder 3" descr="Hippocrates.jpg"/>
          <p:cNvPicPr>
            <a:picLocks noGrp="1" noChangeAspect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858000" y="1857376"/>
            <a:ext cx="3575050" cy="5000625"/>
          </a:xfrm>
          <a:noFill/>
        </p:spPr>
      </p:pic>
      <p:sp>
        <p:nvSpPr>
          <p:cNvPr id="82948" name="Rectangle 4"/>
          <p:cNvSpPr>
            <a:spLocks noChangeArrowheads="1"/>
          </p:cNvSpPr>
          <p:nvPr/>
        </p:nvSpPr>
        <p:spPr bwMode="auto">
          <a:xfrm>
            <a:off x="378691" y="2096655"/>
            <a:ext cx="5523345" cy="37676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r">
              <a:spcBef>
                <a:spcPct val="0"/>
              </a:spcBef>
              <a:spcAft>
                <a:spcPts val="1688"/>
              </a:spcAft>
              <a:buNone/>
            </a:pPr>
            <a:r>
              <a:rPr lang="en-US" altLang="tr-TR" sz="2800" b="1" dirty="0">
                <a:solidFill>
                  <a:schemeClr val="tx1"/>
                </a:solidFill>
              </a:rPr>
              <a:t>“What medicaments doesn’t cure, </a:t>
            </a:r>
          </a:p>
          <a:p>
            <a:pPr algn="r">
              <a:spcBef>
                <a:spcPct val="0"/>
              </a:spcBef>
              <a:spcAft>
                <a:spcPts val="1688"/>
              </a:spcAft>
              <a:buNone/>
            </a:pPr>
            <a:r>
              <a:rPr lang="en-US" altLang="tr-TR" sz="2800" b="1" dirty="0">
                <a:solidFill>
                  <a:schemeClr val="tx1"/>
                </a:solidFill>
              </a:rPr>
              <a:t>                   knife cures;</a:t>
            </a:r>
          </a:p>
          <a:p>
            <a:pPr algn="r">
              <a:spcBef>
                <a:spcPct val="0"/>
              </a:spcBef>
              <a:spcAft>
                <a:spcPts val="1688"/>
              </a:spcAft>
              <a:buNone/>
            </a:pPr>
            <a:r>
              <a:rPr lang="en-US" altLang="tr-TR" sz="2800" b="1" dirty="0">
                <a:solidFill>
                  <a:schemeClr val="tx1"/>
                </a:solidFill>
              </a:rPr>
              <a:t>What knife doesn’t cure,</a:t>
            </a:r>
          </a:p>
          <a:p>
            <a:pPr algn="r">
              <a:spcBef>
                <a:spcPct val="0"/>
              </a:spcBef>
              <a:spcAft>
                <a:spcPts val="1688"/>
              </a:spcAft>
              <a:buNone/>
            </a:pPr>
            <a:r>
              <a:rPr lang="en-US" altLang="tr-TR" sz="2800" b="1" dirty="0">
                <a:solidFill>
                  <a:schemeClr val="tx1"/>
                </a:solidFill>
              </a:rPr>
              <a:t>                    fire cures;</a:t>
            </a:r>
          </a:p>
          <a:p>
            <a:pPr algn="r">
              <a:spcBef>
                <a:spcPct val="0"/>
              </a:spcBef>
              <a:spcAft>
                <a:spcPts val="1688"/>
              </a:spcAft>
              <a:buNone/>
            </a:pPr>
            <a:r>
              <a:rPr lang="en-US" altLang="tr-TR" sz="2800" b="1" dirty="0">
                <a:solidFill>
                  <a:schemeClr val="tx1"/>
                </a:solidFill>
              </a:rPr>
              <a:t>What fire doesn’t cure,</a:t>
            </a:r>
          </a:p>
          <a:p>
            <a:pPr algn="r">
              <a:spcBef>
                <a:spcPct val="0"/>
              </a:spcBef>
              <a:spcAft>
                <a:spcPts val="1688"/>
              </a:spcAft>
              <a:buNone/>
            </a:pPr>
            <a:r>
              <a:rPr lang="en-US" altLang="tr-TR" sz="2800" b="1" dirty="0">
                <a:solidFill>
                  <a:schemeClr val="tx1"/>
                </a:solidFill>
              </a:rPr>
              <a:t>                 is really incurable”</a:t>
            </a:r>
          </a:p>
        </p:txBody>
      </p:sp>
    </p:spTree>
    <p:extLst>
      <p:ext uri="{BB962C8B-B14F-4D97-AF65-F5344CB8AC3E}">
        <p14:creationId xmlns:p14="http://schemas.microsoft.com/office/powerpoint/2010/main" val="26536179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263D06C-0341-41FD-8FF5-C32DB79214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sz="3200" b="1" dirty="0"/>
              <a:t>KOLONOSKOPİ:          REKTUMDA KİTLE</a:t>
            </a:r>
          </a:p>
          <a:p>
            <a:pPr marL="0" indent="0">
              <a:buNone/>
            </a:pPr>
            <a:r>
              <a:rPr lang="tr-TR" sz="3200" b="1" dirty="0"/>
              <a:t>PATOLOJİ:                    REKTUM ADENOKANSER</a:t>
            </a:r>
          </a:p>
          <a:p>
            <a:pPr marL="0" indent="0">
              <a:buNone/>
            </a:pPr>
            <a:r>
              <a:rPr lang="tr-TR" sz="3200" b="1" dirty="0"/>
              <a:t>TM MARKERLARI:      </a:t>
            </a:r>
            <a:r>
              <a:rPr lang="tr-TR" sz="3200" b="1" dirty="0">
                <a:solidFill>
                  <a:srgbClr val="FF0000"/>
                </a:solidFill>
              </a:rPr>
              <a:t>CEA 357      CA19-9  16500</a:t>
            </a:r>
          </a:p>
          <a:p>
            <a:pPr marL="0" indent="0">
              <a:buNone/>
            </a:pPr>
            <a:r>
              <a:rPr lang="tr-TR" sz="3200" b="1" dirty="0"/>
              <a:t>KAN ANALİZLERİ:       NORMAL REFERANS ARALIĞINDA</a:t>
            </a:r>
            <a:r>
              <a:rPr lang="tr-TR" b="1" dirty="0"/>
              <a:t/>
            </a:r>
            <a:br>
              <a:rPr lang="tr-TR" b="1" dirty="0"/>
            </a:b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28431473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C5207D1-C891-45D9-9512-62759C16A9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40079"/>
            <a:ext cx="4681742" cy="560071"/>
          </a:xfrm>
        </p:spPr>
        <p:txBody>
          <a:bodyPr anchor="b">
            <a:normAutofit fontScale="90000"/>
          </a:bodyPr>
          <a:lstStyle/>
          <a:p>
            <a:r>
              <a:rPr lang="tr-TR" sz="4000" b="1" dirty="0">
                <a:solidFill>
                  <a:srgbClr val="FF0000"/>
                </a:solidFill>
              </a:rPr>
              <a:t>PET/BT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6C63917-0E1F-4E4C-BA93-202AAF5F89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2900" y="1333500"/>
            <a:ext cx="3505200" cy="4877412"/>
          </a:xfrm>
        </p:spPr>
        <p:txBody>
          <a:bodyPr>
            <a:normAutofit/>
          </a:bodyPr>
          <a:lstStyle/>
          <a:p>
            <a:r>
              <a:rPr lang="tr-TR" sz="1400" dirty="0"/>
              <a:t>PET BT : Rektosigmoid kolonda uterus ile arasındaki yağ planı silinmiş, çevre yağ planları ve perirektal fasyayı infiltre eden hipermetabolik primer malignite ile uyumlu lezyon izlenmiştir.</a:t>
            </a:r>
            <a:br>
              <a:rPr lang="tr-TR" sz="1400" dirty="0"/>
            </a:br>
            <a:r>
              <a:rPr lang="tr-TR" sz="1400" dirty="0"/>
              <a:t>- Karaciğer her iki lobunda birçoğunun santrali nekrotik-hipometabolik özellikte, periferik kesimleri hipermetabolik çok sayıda parankimal ve subkapsüler metastaz yanısıra implantlar ile uyumlu lezyonlar izlenmiştir.</a:t>
            </a:r>
            <a:br>
              <a:rPr lang="tr-TR" sz="1400" dirty="0"/>
            </a:br>
            <a:r>
              <a:rPr lang="tr-TR" sz="1400" dirty="0"/>
              <a:t>- Mesenter ve omentumda, intestinal ansların serozalarında, peritümöral-presakral alanlarda, karın duvarı kas planları içerisinde ve umblikusta multipl hipermetabolik implantlar dikkat çekmiştir.</a:t>
            </a:r>
            <a:br>
              <a:rPr lang="tr-TR" sz="1400" dirty="0"/>
            </a:br>
            <a:r>
              <a:rPr lang="tr-TR" sz="1400" dirty="0"/>
              <a:t>- Bilateral anterior diafragmatik, perirektal, parakolik, presakral ve portokaval alanlarda hipermetabolik metastatik lenf nodları gözlenmektedir.</a:t>
            </a:r>
            <a:br>
              <a:rPr lang="tr-TR" sz="1400" dirty="0"/>
            </a:br>
            <a:r>
              <a:rPr lang="tr-TR" sz="1400" dirty="0"/>
              <a:t>- Tiroid bezi sağ lobu büyük boyutlarda izlenmiş olup artmış FDG tutulumu gösteren nodüller içermektedir.</a:t>
            </a:r>
          </a:p>
        </p:txBody>
      </p:sp>
      <p:pic>
        <p:nvPicPr>
          <p:cNvPr id="5" name="IMG_3693">
            <a:hlinkClick r:id="" action="ppaction://media"/>
            <a:extLst>
              <a:ext uri="{FF2B5EF4-FFF2-40B4-BE49-F238E27FC236}">
                <a16:creationId xmlns:a16="http://schemas.microsoft.com/office/drawing/2014/main" xmlns="" id="{9C709EEE-3B7D-4BCC-9402-67F43225F43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019550" y="647088"/>
            <a:ext cx="7639050" cy="5563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91021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08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44E2178-3286-41AC-B279-5B818912E3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7890" y="1064712"/>
            <a:ext cx="4246324" cy="4421688"/>
          </a:xfrm>
          <a:prstGeom prst="ellipse">
            <a:avLst/>
          </a:prstGeom>
          <a:solidFill>
            <a:srgbClr val="262626"/>
          </a:solidFill>
          <a:ln w="174625" cmpd="thinThick">
            <a:solidFill>
              <a:srgbClr val="262626"/>
            </a:solidFill>
          </a:ln>
        </p:spPr>
        <p:txBody>
          <a:bodyPr anchor="ctr">
            <a:normAutofit/>
          </a:bodyPr>
          <a:lstStyle/>
          <a:p>
            <a:pPr algn="ctr"/>
            <a:r>
              <a:rPr lang="tr-TR" sz="2400" b="1" dirty="0">
                <a:solidFill>
                  <a:srgbClr val="000000"/>
                </a:solidFill>
                <a:highlight>
                  <a:srgbClr val="C0C0C0"/>
                </a:highlight>
                <a:latin typeface="Times New Roman" panose="02020603050405020304" pitchFamily="18" charset="0"/>
              </a:rPr>
              <a:t>PCR İncelemeler</a:t>
            </a:r>
            <a:r>
              <a:rPr lang="tr-TR" sz="2400" dirty="0">
                <a:latin typeface="Arial" panose="020B0604020202020204" pitchFamily="34" charset="0"/>
              </a:rPr>
              <a:t/>
            </a:r>
            <a:br>
              <a:rPr lang="tr-TR" sz="2400" dirty="0">
                <a:latin typeface="Arial" panose="020B0604020202020204" pitchFamily="34" charset="0"/>
              </a:rPr>
            </a:br>
            <a:endParaRPr lang="tr-TR" sz="2600" dirty="0">
              <a:solidFill>
                <a:srgbClr val="FFFFFF"/>
              </a:solidFill>
            </a:endParaRPr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xmlns="" id="{9B10B912-1234-4D9F-8725-0EF1396EA596}"/>
              </a:ext>
            </a:extLst>
          </p:cNvPr>
          <p:cNvGraphicFramePr>
            <a:graphicFrameLocks noGrp="1"/>
          </p:cNvGraphicFramePr>
          <p:nvPr>
            <p:ph idx="1"/>
            <p:extLst/>
          </p:nvPr>
        </p:nvGraphicFramePr>
        <p:xfrm>
          <a:off x="4043571" y="1166648"/>
          <a:ext cx="7305259" cy="4554485"/>
        </p:xfrm>
        <a:graphic>
          <a:graphicData uri="http://schemas.openxmlformats.org/drawingml/2006/table">
            <a:tbl>
              <a:tblPr/>
              <a:tblGrid>
                <a:gridCol w="1330095">
                  <a:extLst>
                    <a:ext uri="{9D8B030D-6E8A-4147-A177-3AD203B41FA5}">
                      <a16:colId xmlns:a16="http://schemas.microsoft.com/office/drawing/2014/main" xmlns="" val="1726670729"/>
                    </a:ext>
                  </a:extLst>
                </a:gridCol>
                <a:gridCol w="4646232">
                  <a:extLst>
                    <a:ext uri="{9D8B030D-6E8A-4147-A177-3AD203B41FA5}">
                      <a16:colId xmlns:a16="http://schemas.microsoft.com/office/drawing/2014/main" xmlns="" val="3240196302"/>
                    </a:ext>
                  </a:extLst>
                </a:gridCol>
                <a:gridCol w="1328932">
                  <a:extLst>
                    <a:ext uri="{9D8B030D-6E8A-4147-A177-3AD203B41FA5}">
                      <a16:colId xmlns:a16="http://schemas.microsoft.com/office/drawing/2014/main" xmlns="" val="4011898489"/>
                    </a:ext>
                  </a:extLst>
                </a:gridCol>
              </a:tblGrid>
              <a:tr h="699451">
                <a:tc gridSpan="3">
                  <a:txBody>
                    <a:bodyPr/>
                    <a:lstStyle/>
                    <a:p>
                      <a:pPr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tr-TR" sz="28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9716" marR="139716" marT="69858" marB="69858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F8F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47051008"/>
                  </a:ext>
                </a:extLst>
              </a:tr>
              <a:tr h="3825256"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tr-TR" sz="2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4554" marR="14554" marT="1455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2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1-KRAS : EKZON 2 Kodon 12'de GGT&gt;AGT MUTASYONU SAPTANMIŞTIR</a:t>
                      </a:r>
                    </a:p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tr-TR" sz="2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2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2-BRAF : BRAF Geni, kodon 600'de mutasyon saptanmamıştır</a:t>
                      </a:r>
                      <a:br>
                        <a:rPr lang="tr-TR" sz="2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</a:br>
                      <a:endParaRPr lang="tr-TR" sz="28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4554" marR="14554" marT="1455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tr-TR" sz="2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9716" marR="139716" marT="69858" marB="69858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64759925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5218163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156</TotalTime>
  <Words>1720</Words>
  <Application>Microsoft Office PowerPoint</Application>
  <PresentationFormat>Özel</PresentationFormat>
  <Paragraphs>311</Paragraphs>
  <Slides>68</Slides>
  <Notes>19</Notes>
  <HiddenSlides>0</HiddenSlides>
  <MMClips>2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68</vt:i4>
      </vt:variant>
    </vt:vector>
  </HeadingPairs>
  <TitlesOfParts>
    <vt:vector size="69" baseType="lpstr">
      <vt:lpstr>Office Teması</vt:lpstr>
      <vt:lpstr>OLGULAR İLE… </vt:lpstr>
      <vt:lpstr>PowerPoint Sunusu</vt:lpstr>
      <vt:lpstr>PowerPoint Sunusu</vt:lpstr>
      <vt:lpstr>PowerPoint Sunusu</vt:lpstr>
      <vt:lpstr>PowerPoint Sunusu</vt:lpstr>
      <vt:lpstr>Olgu 1 </vt:lpstr>
      <vt:lpstr>PowerPoint Sunusu</vt:lpstr>
      <vt:lpstr>PET/BT</vt:lpstr>
      <vt:lpstr>PCR İncelemeler </vt:lpstr>
      <vt:lpstr>TEDAVİ: 6 kür FOLFOX +ALTUZAN—KISMİ REGRESYON—6 KÜR DAHA FOLFOX + ALTUZAN  </vt:lpstr>
      <vt:lpstr>PowerPoint Sunusu</vt:lpstr>
      <vt:lpstr>PATOLOJİ</vt:lpstr>
      <vt:lpstr>MUTLU SON...</vt:lpstr>
      <vt:lpstr>Olgu 2 </vt:lpstr>
      <vt:lpstr>Laboratuvar ve Skopi</vt:lpstr>
      <vt:lpstr>Cerrahi</vt:lpstr>
      <vt:lpstr>Cerrahi</vt:lpstr>
      <vt:lpstr>Patoloji</vt:lpstr>
      <vt:lpstr>Post-op kontrol PET-BT</vt:lpstr>
      <vt:lpstr>Sistemik Tedavi</vt:lpstr>
      <vt:lpstr>1. Hat Tedavi Sonrası Kontrol PET-BT</vt:lpstr>
      <vt:lpstr>Sistemik Tedavi</vt:lpstr>
      <vt:lpstr>Kontrol PET-BT</vt:lpstr>
      <vt:lpstr>Sistemik Tedavi</vt:lpstr>
      <vt:lpstr>SRC + HIPEC</vt:lpstr>
      <vt:lpstr>PowerPoint Sunusu</vt:lpstr>
      <vt:lpstr>SRC + HIPEC</vt:lpstr>
      <vt:lpstr>Sistemik Tedavi</vt:lpstr>
      <vt:lpstr>Adjuvan Tx Sonrası PET-BT</vt:lpstr>
      <vt:lpstr>OLGU 3</vt:lpstr>
      <vt:lpstr>PowerPoint Sunusu</vt:lpstr>
      <vt:lpstr>PowerPoint Sunusu</vt:lpstr>
      <vt:lpstr>PowerPoint Sunusu</vt:lpstr>
      <vt:lpstr>Değerlendirme +</vt:lpstr>
      <vt:lpstr>Değerlendirme -</vt:lpstr>
      <vt:lpstr>PowerPoint Sunusu</vt:lpstr>
      <vt:lpstr>PowerPoint Sunusu</vt:lpstr>
      <vt:lpstr>PowerPoint Sunusu</vt:lpstr>
      <vt:lpstr>PowerPoint Sunusu</vt:lpstr>
      <vt:lpstr>Peritoneal colorectal carcinomatosis treated with surgery and perioperative intraperitoneal chemotherapy: retrospective analysis of 523 patients from a multicentric French study. Elias D, Gilly F, Boutitie F, Quenet F, Bereder JM, Mansvelt B, Lorimier G, Dubè P, Glehen O  J Clin Oncol. 2010 Apr 1;28(10):1808</vt:lpstr>
      <vt:lpstr>Cytoreductive surgery and hyperthermic intraperitoneal chemoperfusion versus systemic chemotherapy alone for colorectal peritoneal carcinomatosis (UPMC) J. Franko,, Z. Ibrahim, N Gusani, MP Holtzman, D. Bartlett, H, Zeh III Cancer, August 2010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WE AGREE ON HER2 INHIBITION; IS ''DUAL HER2 TARGETED THERAPY'' MANDATORY?</vt:lpstr>
      <vt:lpstr>Case </vt:lpstr>
      <vt:lpstr>Case</vt:lpstr>
      <vt:lpstr>Case</vt:lpstr>
      <vt:lpstr>Case</vt:lpstr>
      <vt:lpstr>Case</vt:lpstr>
      <vt:lpstr>Case</vt:lpstr>
      <vt:lpstr>PowerPoint Sunusu</vt:lpstr>
      <vt:lpstr>PowerPoint Sunusu</vt:lpstr>
      <vt:lpstr>PowerPoint Sunusu</vt:lpstr>
      <vt:lpstr>Hippocrates…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Windows User</dc:creator>
  <cp:lastModifiedBy>Windows Kullanıcısı</cp:lastModifiedBy>
  <cp:revision>21</cp:revision>
  <dcterms:created xsi:type="dcterms:W3CDTF">2019-11-18T18:35:42Z</dcterms:created>
  <dcterms:modified xsi:type="dcterms:W3CDTF">2019-12-31T08:32:01Z</dcterms:modified>
</cp:coreProperties>
</file>