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306" r:id="rId2"/>
    <p:sldId id="257" r:id="rId3"/>
    <p:sldId id="308" r:id="rId4"/>
    <p:sldId id="260" r:id="rId5"/>
    <p:sldId id="262" r:id="rId6"/>
    <p:sldId id="263" r:id="rId7"/>
    <p:sldId id="265" r:id="rId8"/>
    <p:sldId id="285" r:id="rId9"/>
    <p:sldId id="286" r:id="rId10"/>
    <p:sldId id="287" r:id="rId11"/>
    <p:sldId id="309" r:id="rId12"/>
    <p:sldId id="313" r:id="rId13"/>
    <p:sldId id="279" r:id="rId14"/>
    <p:sldId id="272" r:id="rId15"/>
    <p:sldId id="271" r:id="rId16"/>
    <p:sldId id="273" r:id="rId17"/>
    <p:sldId id="275" r:id="rId18"/>
    <p:sldId id="276" r:id="rId19"/>
    <p:sldId id="277" r:id="rId20"/>
    <p:sldId id="283" r:id="rId21"/>
    <p:sldId id="312" r:id="rId22"/>
    <p:sldId id="295" r:id="rId23"/>
    <p:sldId id="296" r:id="rId24"/>
    <p:sldId id="297" r:id="rId25"/>
    <p:sldId id="299" r:id="rId26"/>
    <p:sldId id="292" r:id="rId27"/>
    <p:sldId id="289" r:id="rId28"/>
    <p:sldId id="293" r:id="rId29"/>
    <p:sldId id="300" r:id="rId30"/>
    <p:sldId id="301" r:id="rId31"/>
    <p:sldId id="302" r:id="rId32"/>
    <p:sldId id="303" r:id="rId33"/>
    <p:sldId id="311" r:id="rId34"/>
    <p:sldId id="314" r:id="rId35"/>
    <p:sldId id="304" r:id="rId36"/>
    <p:sldId id="305" r:id="rId37"/>
    <p:sldId id="310" r:id="rId38"/>
    <p:sldId id="281" r:id="rId39"/>
    <p:sldId id="307" r:id="rId40"/>
    <p:sldId id="280" r:id="rId41"/>
    <p:sldId id="282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09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CD12C-7581-4040-A681-4F3301F0131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1DDBB-510A-F84B-B252-6F6CBAED1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79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(20.11.2019 14:07) -----</a:t>
            </a:r>
          </a:p>
          <a:p>
            <a:r>
              <a:rPr lang="en-US" dirty="0"/>
              <a:t>istatistikçi, bilim </a:t>
            </a:r>
            <a:r>
              <a:rPr lang="en-US" dirty="0" err="1"/>
              <a:t>adamı</a:t>
            </a:r>
            <a:r>
              <a:rPr lang="en-US" dirty="0"/>
              <a:t> </a:t>
            </a:r>
            <a:r>
              <a:rPr lang="en-US" dirty="0" err="1" smtClean="0"/>
              <a:t>yazar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Business management</a:t>
            </a:r>
          </a:p>
          <a:p>
            <a:r>
              <a:rPr lang="en-US" dirty="0" smtClean="0"/>
              <a:t>‘You cannot manage what you don</a:t>
            </a:r>
            <a:r>
              <a:rPr lang="fr-FR" dirty="0" smtClean="0"/>
              <a:t>’</a:t>
            </a:r>
            <a:r>
              <a:rPr lang="en-US" dirty="0" smtClean="0"/>
              <a:t>t measure.</a:t>
            </a:r>
            <a:r>
              <a:rPr lang="en-US" baseline="0" dirty="0" smtClean="0"/>
              <a:t> Out of crises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----- Meeting Notes (20.11.2019 14:12) -----</a:t>
            </a:r>
          </a:p>
          <a:p>
            <a:r>
              <a:rPr lang="en-US" dirty="0"/>
              <a:t>Krizden çıkış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582A9-7381-2B44-AD5A-C7F9511619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08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metastazı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yok</a:t>
            </a:r>
            <a:endParaRPr lang="en-US" dirty="0" smtClean="0"/>
          </a:p>
          <a:p>
            <a:r>
              <a:rPr lang="en-US" dirty="0" smtClean="0"/>
              <a:t>CC0 </a:t>
            </a:r>
            <a:r>
              <a:rPr lang="en-US" dirty="0" err="1" smtClean="0"/>
              <a:t>yapılanlar</a:t>
            </a:r>
            <a:r>
              <a:rPr lang="en-US" dirty="0" smtClean="0"/>
              <a:t>, Peritoneal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indeksi</a:t>
            </a:r>
            <a:r>
              <a:rPr lang="en-US" dirty="0" smtClean="0"/>
              <a:t> 25’in </a:t>
            </a:r>
            <a:r>
              <a:rPr lang="en-US" dirty="0" err="1" smtClean="0"/>
              <a:t>altında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98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Hollanda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. </a:t>
            </a:r>
            <a:r>
              <a:rPr lang="en-US" dirty="0" err="1" smtClean="0"/>
              <a:t>Temmuzda</a:t>
            </a:r>
            <a:r>
              <a:rPr lang="en-US" dirty="0" smtClean="0"/>
              <a:t> </a:t>
            </a:r>
            <a:r>
              <a:rPr lang="en-US" dirty="0" err="1" smtClean="0"/>
              <a:t>yayınlandı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5-8 </a:t>
            </a:r>
            <a:r>
              <a:rPr lang="en-US" dirty="0" err="1" smtClean="0"/>
              <a:t>hafta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HIPEC</a:t>
            </a:r>
          </a:p>
          <a:p>
            <a:r>
              <a:rPr lang="en-US" baseline="0" dirty="0" smtClean="0"/>
              <a:t>----- Meeting Notes (20.11.2019 15:49) -----</a:t>
            </a:r>
          </a:p>
          <a:p>
            <a:r>
              <a:rPr lang="en-US" baseline="0" dirty="0" smtClean="0"/>
              <a:t>18 ay sonra her iki gruba değerlendirme laparoskopi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8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ASCO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Oksaliplatin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8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Karsinomatozis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8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İspanyol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çalışması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CRS </a:t>
            </a:r>
            <a:r>
              <a:rPr lang="en-US" dirty="0" err="1" smtClean="0"/>
              <a:t>vs</a:t>
            </a:r>
            <a:r>
              <a:rPr lang="en-US" dirty="0" smtClean="0"/>
              <a:t> CRS+HIPEK</a:t>
            </a:r>
          </a:p>
          <a:p>
            <a:r>
              <a:rPr lang="en-US" dirty="0" err="1" smtClean="0"/>
              <a:t>Targetted</a:t>
            </a:r>
            <a:r>
              <a:rPr lang="en-US" dirty="0" smtClean="0"/>
              <a:t> CRS: </a:t>
            </a:r>
            <a:r>
              <a:rPr lang="en-US" dirty="0" err="1" smtClean="0"/>
              <a:t>Omentektomi</a:t>
            </a:r>
            <a:r>
              <a:rPr lang="en-US" dirty="0" smtClean="0"/>
              <a:t>, </a:t>
            </a:r>
            <a:r>
              <a:rPr lang="en-US" dirty="0" err="1" smtClean="0"/>
              <a:t>hepatik</a:t>
            </a:r>
            <a:r>
              <a:rPr lang="en-US" dirty="0" smtClean="0"/>
              <a:t> round </a:t>
            </a:r>
            <a:r>
              <a:rPr lang="en-US" dirty="0" err="1" smtClean="0"/>
              <a:t>lig</a:t>
            </a:r>
            <a:r>
              <a:rPr lang="en-US" dirty="0" smtClean="0"/>
              <a:t> </a:t>
            </a:r>
            <a:r>
              <a:rPr lang="en-US" dirty="0" err="1" smtClean="0"/>
              <a:t>eksizyonu</a:t>
            </a:r>
            <a:r>
              <a:rPr lang="en-US" dirty="0" smtClean="0"/>
              <a:t>, </a:t>
            </a:r>
            <a:r>
              <a:rPr lang="en-US" dirty="0" err="1" smtClean="0"/>
              <a:t>apendektomi</a:t>
            </a:r>
            <a:r>
              <a:rPr lang="en-US" dirty="0" smtClean="0"/>
              <a:t>, bilateral </a:t>
            </a:r>
            <a:r>
              <a:rPr lang="en-US" dirty="0" err="1" smtClean="0"/>
              <a:t>ooferektomi</a:t>
            </a:r>
            <a:r>
              <a:rPr lang="en-US" dirty="0" smtClean="0"/>
              <a:t> (</a:t>
            </a:r>
            <a:r>
              <a:rPr lang="en-US" dirty="0" err="1" smtClean="0"/>
              <a:t>postmenopozal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ASCO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CRS </a:t>
            </a:r>
            <a:r>
              <a:rPr lang="en-US" dirty="0" err="1" smtClean="0"/>
              <a:t>vs</a:t>
            </a:r>
            <a:r>
              <a:rPr lang="en-US" dirty="0" smtClean="0"/>
              <a:t> CRS+HIPEK</a:t>
            </a:r>
          </a:p>
          <a:p>
            <a:r>
              <a:rPr lang="en-US" dirty="0" err="1" smtClean="0"/>
              <a:t>Omentum</a:t>
            </a:r>
            <a:r>
              <a:rPr lang="en-US" dirty="0" smtClean="0"/>
              <a:t>, </a:t>
            </a:r>
            <a:r>
              <a:rPr lang="en-US" dirty="0" err="1" smtClean="0"/>
              <a:t>apendektomi</a:t>
            </a:r>
            <a:r>
              <a:rPr lang="en-US" dirty="0" smtClean="0"/>
              <a:t>, </a:t>
            </a:r>
            <a:r>
              <a:rPr lang="en-US" dirty="0" err="1" smtClean="0"/>
              <a:t>ooferektomi</a:t>
            </a:r>
            <a:r>
              <a:rPr lang="en-US" dirty="0" smtClean="0"/>
              <a:t>, round </a:t>
            </a:r>
            <a:r>
              <a:rPr lang="en-US" dirty="0" err="1" smtClean="0"/>
              <a:t>ligaman</a:t>
            </a:r>
            <a:r>
              <a:rPr lang="en-US" dirty="0" smtClean="0"/>
              <a:t> </a:t>
            </a:r>
            <a:r>
              <a:rPr lang="en-US" dirty="0" err="1" smtClean="0"/>
              <a:t>rezeksiyonu</a:t>
            </a:r>
            <a:endParaRPr lang="en-US" dirty="0" smtClean="0"/>
          </a:p>
          <a:p>
            <a:r>
              <a:rPr lang="en-US" dirty="0" smtClean="0"/>
              <a:t>2023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yılında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sonuç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alınacak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protokoller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en-US" dirty="0" err="1" smtClean="0"/>
              <a:t>Yayınlanmamış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açıklanmamış</a:t>
            </a:r>
            <a:endParaRPr lang="en-US" dirty="0" smtClean="0"/>
          </a:p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r>
              <a:rPr lang="en-US" dirty="0" smtClean="0"/>
              <a:t>: </a:t>
            </a:r>
            <a:r>
              <a:rPr lang="en-US" dirty="0" err="1" smtClean="0"/>
              <a:t>komplecks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(</a:t>
            </a:r>
            <a:r>
              <a:rPr lang="en-US" dirty="0" err="1" smtClean="0"/>
              <a:t>sayı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),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,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(PCI), </a:t>
            </a:r>
            <a:r>
              <a:rPr lang="en-US" dirty="0" err="1" smtClean="0"/>
              <a:t>değişik</a:t>
            </a:r>
            <a:r>
              <a:rPr lang="en-US" dirty="0" smtClean="0"/>
              <a:t> KT</a:t>
            </a:r>
          </a:p>
          <a:p>
            <a:r>
              <a:rPr lang="en-US" smtClean="0"/>
              <a:t>ANALİTİK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945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Hollanda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Circulating tumor </a:t>
            </a:r>
            <a:r>
              <a:rPr lang="en-US" dirty="0" err="1" smtClean="0"/>
              <a:t>cells’e</a:t>
            </a:r>
            <a:r>
              <a:rPr lang="en-US" dirty="0" smtClean="0"/>
              <a:t> de </a:t>
            </a:r>
            <a:r>
              <a:rPr lang="en-US" dirty="0" err="1" smtClean="0"/>
              <a:t>bakılacak</a:t>
            </a:r>
            <a:endParaRPr lang="en-US" dirty="0" smtClean="0"/>
          </a:p>
          <a:p>
            <a:r>
              <a:rPr lang="en-US" dirty="0" smtClean="0"/>
              <a:t>80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hastalık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phase </a:t>
            </a:r>
            <a:r>
              <a:rPr lang="en-US" baseline="0" dirty="0" err="1" smtClean="0"/>
              <a:t>II’den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yaklaşık</a:t>
            </a:r>
            <a:r>
              <a:rPr lang="en-US" baseline="0" dirty="0" smtClean="0"/>
              <a:t> 400 hasta </a:t>
            </a:r>
            <a:r>
              <a:rPr lang="en-US" baseline="0" dirty="0" err="1" smtClean="0"/>
              <a:t>çalışılacak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----- Meeting Notes (21.11.2019 23:15) -----</a:t>
            </a:r>
          </a:p>
          <a:p>
            <a:r>
              <a:rPr lang="en-US" baseline="0" dirty="0" smtClean="0"/>
              <a:t>Karaciğer metastazlı hastalardan ekstrapole ederek uygulanılan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Olgu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, </a:t>
            </a:r>
            <a:r>
              <a:rPr lang="en-US" dirty="0" err="1" smtClean="0"/>
              <a:t>güç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hesaplaması</a:t>
            </a:r>
            <a:r>
              <a:rPr lang="en-US" baseline="0" dirty="0" smtClean="0"/>
              <a:t> (power calculation)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6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1998-2001</a:t>
            </a:r>
            <a:r>
              <a:rPr lang="en-US" baseline="0" dirty="0" smtClean="0"/>
              <a:t> 105 hasta. </a:t>
            </a:r>
            <a:r>
              <a:rPr lang="en-US" baseline="0" dirty="0" err="1" smtClean="0"/>
              <a:t>Hollanda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çalışması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34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Disease-</a:t>
            </a:r>
            <a:r>
              <a:rPr lang="en-US" dirty="0" err="1" smtClean="0"/>
              <a:t>spesifik</a:t>
            </a:r>
            <a:r>
              <a:rPr lang="en-US" dirty="0" smtClean="0"/>
              <a:t> survival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39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Overall</a:t>
            </a:r>
            <a:r>
              <a:rPr lang="en-US" baseline="0" dirty="0" smtClean="0"/>
              <a:t> survival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progression-free survival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75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PARADİGMA SHIFT</a:t>
            </a:r>
          </a:p>
          <a:p>
            <a:r>
              <a:rPr lang="en-US" dirty="0" err="1" smtClean="0"/>
              <a:t>Olgu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, </a:t>
            </a:r>
            <a:r>
              <a:rPr lang="en-US" dirty="0" err="1" smtClean="0"/>
              <a:t>güç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hesaplaması</a:t>
            </a:r>
            <a:r>
              <a:rPr lang="en-US" baseline="0" dirty="0" smtClean="0"/>
              <a:t> (power calculation)</a:t>
            </a:r>
          </a:p>
          <a:p>
            <a:r>
              <a:rPr lang="en-US" baseline="0" dirty="0" smtClean="0"/>
              <a:t>IP KT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5-FU </a:t>
            </a:r>
            <a:r>
              <a:rPr lang="en-US" baseline="0" dirty="0" err="1" smtClean="0"/>
              <a:t>kullanılmış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6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Olgu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, </a:t>
            </a:r>
            <a:r>
              <a:rPr lang="en-US" dirty="0" err="1" smtClean="0"/>
              <a:t>güç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hesaplaması</a:t>
            </a:r>
            <a:r>
              <a:rPr lang="en-US" baseline="0" dirty="0" smtClean="0"/>
              <a:t> (power calculation)</a:t>
            </a:r>
          </a:p>
          <a:p>
            <a:r>
              <a:rPr lang="en-US" baseline="0" dirty="0" smtClean="0"/>
              <a:t>IP KT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5-FU </a:t>
            </a:r>
            <a:r>
              <a:rPr lang="en-US" baseline="0" dirty="0" err="1" smtClean="0"/>
              <a:t>kullanılmış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6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ASCO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1DDBB-510A-F84B-B252-6F6CBAED1D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3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8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8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1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8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6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AEE84-4E41-A94D-A367-30A4F56C77C0}" type="datetimeFigureOut">
              <a:rPr lang="en-US" smtClean="0"/>
              <a:t>23.11.2019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78651-27A9-124E-A9C6-DB63302E7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6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33" y="529166"/>
            <a:ext cx="7738533" cy="58039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38133" y="1202267"/>
            <a:ext cx="3725334" cy="29294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49311" y="1269180"/>
            <a:ext cx="4294690" cy="2247326"/>
          </a:xfrm>
        </p:spPr>
        <p:txBody>
          <a:bodyPr>
            <a:noAutofit/>
          </a:bodyPr>
          <a:lstStyle/>
          <a:p>
            <a:r>
              <a:rPr lang="en-US" sz="2400" dirty="0" smtClean="0"/>
              <a:t>OS: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Median:25 </a:t>
            </a:r>
            <a:r>
              <a:rPr lang="en-US" sz="2400" dirty="0" err="1" smtClean="0"/>
              <a:t>vs</a:t>
            </a:r>
            <a:r>
              <a:rPr lang="en-US" sz="2400" dirty="0" smtClean="0"/>
              <a:t> 18 ay; p=0,028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2-yıl: %54 </a:t>
            </a:r>
            <a:r>
              <a:rPr lang="en-US" sz="2400" dirty="0" err="1" smtClean="0"/>
              <a:t>vs</a:t>
            </a:r>
            <a:r>
              <a:rPr lang="en-US" sz="2400" dirty="0" smtClean="0"/>
              <a:t> %38; p=0,04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5-yıl: %33 </a:t>
            </a:r>
            <a:r>
              <a:rPr lang="en-US" sz="2400" dirty="0" err="1" smtClean="0"/>
              <a:t>vs</a:t>
            </a:r>
            <a:r>
              <a:rPr lang="en-US" sz="2400" dirty="0" smtClean="0"/>
              <a:t> %4; p=0,02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HR:0.51 (%95 CI, 0.27-0.96)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endParaRPr lang="en-US" sz="2400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Swedish Peritoneal Study</a:t>
            </a:r>
            <a:endParaRPr lang="en-US" sz="36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Cashin</a:t>
            </a:r>
            <a:r>
              <a:rPr lang="en-US" sz="1600" dirty="0" smtClean="0"/>
              <a:t>, </a:t>
            </a:r>
            <a:r>
              <a:rPr lang="en-US" sz="1600" dirty="0" err="1" smtClean="0"/>
              <a:t>Eur</a:t>
            </a:r>
            <a:r>
              <a:rPr lang="en-US" sz="1600" dirty="0" smtClean="0"/>
              <a:t> J Cancer, 2016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76" y="1104229"/>
            <a:ext cx="3847157" cy="277221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76" y="3908195"/>
            <a:ext cx="3847157" cy="291236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906489" y="4538133"/>
            <a:ext cx="4294690" cy="1738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PFS: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	Median:12 </a:t>
            </a:r>
            <a:r>
              <a:rPr lang="en-US" sz="2400" dirty="0" err="1" smtClean="0"/>
              <a:t>vs</a:t>
            </a:r>
            <a:r>
              <a:rPr lang="en-US" sz="2400" dirty="0" smtClean="0"/>
              <a:t> 11 ay; p=0,16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	5-yıl: %17 </a:t>
            </a:r>
            <a:r>
              <a:rPr lang="en-US" sz="2400" dirty="0" err="1" smtClean="0"/>
              <a:t>vs</a:t>
            </a:r>
            <a:r>
              <a:rPr lang="en-US" sz="2400" dirty="0" smtClean="0"/>
              <a:t> %0; p=0,1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	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	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3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Kısıtlar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Dizayn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Appendiks</a:t>
            </a:r>
            <a:r>
              <a:rPr lang="en-US" dirty="0" smtClean="0"/>
              <a:t> </a:t>
            </a:r>
            <a:r>
              <a:rPr lang="en-US" dirty="0" err="1" smtClean="0"/>
              <a:t>tümörleri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PCI </a:t>
            </a:r>
            <a:r>
              <a:rPr lang="en-US" dirty="0" err="1" smtClean="0"/>
              <a:t>belirsiz</a:t>
            </a:r>
            <a:endParaRPr lang="en-US" dirty="0" smtClean="0"/>
          </a:p>
          <a:p>
            <a:pPr lvl="1"/>
            <a:r>
              <a:rPr lang="en-US" dirty="0" smtClean="0"/>
              <a:t>EPİK </a:t>
            </a:r>
            <a:r>
              <a:rPr lang="en-US" dirty="0" err="1" smtClean="0"/>
              <a:t>ve</a:t>
            </a:r>
            <a:r>
              <a:rPr lang="en-US" dirty="0" smtClean="0"/>
              <a:t> IP KT </a:t>
            </a:r>
            <a:r>
              <a:rPr lang="en-US" dirty="0" err="1" smtClean="0"/>
              <a:t>uygulaması</a:t>
            </a:r>
            <a:endParaRPr lang="en-US" dirty="0" smtClean="0"/>
          </a:p>
          <a:p>
            <a:pPr lvl="1"/>
            <a:r>
              <a:rPr lang="en-US" dirty="0" err="1" smtClean="0"/>
              <a:t>Sistemik</a:t>
            </a:r>
            <a:r>
              <a:rPr lang="en-US" dirty="0" smtClean="0"/>
              <a:t> KT </a:t>
            </a:r>
            <a:r>
              <a:rPr lang="en-US" dirty="0" err="1" smtClean="0"/>
              <a:t>problemleri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Hedefe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?)</a:t>
            </a:r>
          </a:p>
          <a:p>
            <a:r>
              <a:rPr lang="en-US" dirty="0" err="1" smtClean="0"/>
              <a:t>İstatistik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Underpowered (?)</a:t>
            </a:r>
          </a:p>
          <a:p>
            <a:pPr lvl="1"/>
            <a:r>
              <a:rPr lang="en-US" dirty="0" smtClean="0"/>
              <a:t>Post-hoc </a:t>
            </a:r>
            <a:r>
              <a:rPr lang="en-US" dirty="0" err="1" smtClean="0"/>
              <a:t>analizler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8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CRS+HİPEK </a:t>
            </a:r>
            <a:r>
              <a:rPr lang="en-US" sz="3600" dirty="0" err="1" smtClean="0"/>
              <a:t>Etkili</a:t>
            </a:r>
            <a:r>
              <a:rPr lang="en-US" sz="3600" dirty="0" smtClean="0"/>
              <a:t> mi? PRTs Ne </a:t>
            </a:r>
            <a:r>
              <a:rPr lang="en-US" sz="3600" dirty="0" err="1" smtClean="0"/>
              <a:t>Diyor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CRS+HİPEK </a:t>
            </a:r>
            <a:r>
              <a:rPr lang="en-US" dirty="0" err="1" smtClean="0"/>
              <a:t>etkili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(Yeni </a:t>
            </a:r>
            <a:r>
              <a:rPr lang="en-US" dirty="0" err="1" smtClean="0"/>
              <a:t>ilaçlarla</a:t>
            </a:r>
            <a:r>
              <a:rPr lang="en-US" dirty="0" smtClean="0"/>
              <a:t> </a:t>
            </a:r>
            <a:r>
              <a:rPr lang="en-US" dirty="0" err="1" smtClean="0"/>
              <a:t>istemik</a:t>
            </a:r>
            <a:r>
              <a:rPr lang="en-US" dirty="0" smtClean="0"/>
              <a:t> </a:t>
            </a:r>
            <a:r>
              <a:rPr lang="en-US" dirty="0" err="1" smtClean="0"/>
              <a:t>KT’nin</a:t>
            </a:r>
            <a:r>
              <a:rPr lang="en-US" dirty="0" smtClean="0"/>
              <a:t> </a:t>
            </a:r>
            <a:r>
              <a:rPr lang="en-US" dirty="0" err="1" smtClean="0"/>
              <a:t>etkinliği</a:t>
            </a:r>
            <a:r>
              <a:rPr lang="en-US" dirty="0" smtClean="0"/>
              <a:t>!!)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9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/>
              <a:t>Prodige-7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t="7720" b="26075"/>
          <a:stretch/>
        </p:blipFill>
        <p:spPr>
          <a:xfrm>
            <a:off x="694267" y="3685238"/>
            <a:ext cx="5762267" cy="28611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0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949" b="16765"/>
          <a:stretch/>
        </p:blipFill>
        <p:spPr>
          <a:xfrm>
            <a:off x="457200" y="1417638"/>
            <a:ext cx="8229600" cy="4708525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6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65" b="10777"/>
          <a:stretch/>
        </p:blipFill>
        <p:spPr>
          <a:xfrm>
            <a:off x="457200" y="1417638"/>
            <a:ext cx="7719018" cy="4015354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9721" y="5432992"/>
            <a:ext cx="4348812" cy="1336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Primary end point: Overall survival (3. </a:t>
            </a:r>
            <a:r>
              <a:rPr lang="en-US" dirty="0" err="1" smtClean="0"/>
              <a:t>yıl</a:t>
            </a:r>
            <a:r>
              <a:rPr lang="en-US" dirty="0" smtClean="0"/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8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479" b="20194"/>
          <a:stretch/>
        </p:blipFill>
        <p:spPr>
          <a:xfrm>
            <a:off x="457200" y="1286934"/>
            <a:ext cx="7719018" cy="512743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4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424" b="13336"/>
          <a:stretch/>
        </p:blipFill>
        <p:spPr>
          <a:xfrm>
            <a:off x="457200" y="1253068"/>
            <a:ext cx="8229600" cy="516129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6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14" b="13336"/>
          <a:stretch/>
        </p:blipFill>
        <p:spPr>
          <a:xfrm>
            <a:off x="457200" y="1236134"/>
            <a:ext cx="8229600" cy="517823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1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5" b="13336"/>
          <a:stretch/>
        </p:blipFill>
        <p:spPr>
          <a:xfrm>
            <a:off x="457200" y="1286933"/>
            <a:ext cx="8229600" cy="512743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Prodige-7: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9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2804"/>
            <a:ext cx="7772400" cy="2390546"/>
          </a:xfrm>
        </p:spPr>
        <p:txBody>
          <a:bodyPr>
            <a:noAutofit/>
          </a:bodyPr>
          <a:lstStyle/>
          <a:p>
            <a:r>
              <a:rPr lang="en-US" sz="3600" smtClean="0"/>
              <a:t>Periton </a:t>
            </a:r>
            <a:r>
              <a:rPr lang="en-US" sz="3600" dirty="0" err="1"/>
              <a:t>M</a:t>
            </a:r>
            <a:r>
              <a:rPr lang="en-US" sz="3600" dirty="0" err="1" smtClean="0"/>
              <a:t>etastazlı</a:t>
            </a:r>
            <a:r>
              <a:rPr lang="en-US" sz="3600" dirty="0" smtClean="0"/>
              <a:t> </a:t>
            </a:r>
            <a:r>
              <a:rPr lang="en-US" sz="3600" dirty="0" err="1" smtClean="0"/>
              <a:t>Kolorektal</a:t>
            </a:r>
            <a:r>
              <a:rPr lang="en-US" sz="3600" dirty="0" smtClean="0"/>
              <a:t> </a:t>
            </a:r>
            <a:r>
              <a:rPr lang="en-US" sz="3600" dirty="0" err="1" smtClean="0"/>
              <a:t>Kanser</a:t>
            </a:r>
            <a:r>
              <a:rPr lang="en-US" sz="3600" dirty="0" smtClean="0"/>
              <a:t> </a:t>
            </a:r>
            <a:r>
              <a:rPr lang="en-US" sz="3600" dirty="0" err="1" smtClean="0"/>
              <a:t>Proaktif</a:t>
            </a:r>
            <a:r>
              <a:rPr lang="en-US" sz="3600" dirty="0" smtClean="0"/>
              <a:t> </a:t>
            </a:r>
            <a:r>
              <a:rPr lang="en-US" sz="3600" dirty="0" err="1" smtClean="0"/>
              <a:t>Tedavisi</a:t>
            </a:r>
            <a:r>
              <a:rPr lang="en-US" sz="3600" dirty="0" smtClean="0"/>
              <a:t>: </a:t>
            </a:r>
            <a:br>
              <a:rPr lang="en-US" sz="3600" dirty="0" smtClean="0"/>
            </a:br>
            <a:r>
              <a:rPr lang="en-US" sz="3600" dirty="0" err="1"/>
              <a:t>ProphyloCHIP</a:t>
            </a:r>
            <a:r>
              <a:rPr lang="en-US" sz="3600" dirty="0"/>
              <a:t>, PRODIGE 7, COLOPEC, </a:t>
            </a:r>
            <a:r>
              <a:rPr lang="en-US" sz="3600" dirty="0" smtClean="0"/>
              <a:t>PROMENADE </a:t>
            </a:r>
            <a:r>
              <a:rPr lang="en-US" sz="3600" dirty="0" err="1"/>
              <a:t>v</a:t>
            </a:r>
            <a:r>
              <a:rPr lang="en-US" sz="3600" dirty="0" err="1" smtClean="0"/>
              <a:t>e</a:t>
            </a:r>
            <a:r>
              <a:rPr lang="en-US" sz="3600" dirty="0" smtClean="0"/>
              <a:t> </a:t>
            </a:r>
            <a:r>
              <a:rPr lang="en-US" sz="3600" dirty="0" err="1" smtClean="0"/>
              <a:t>diğer</a:t>
            </a:r>
            <a:r>
              <a:rPr lang="en-US" sz="3600" dirty="0" smtClean="0"/>
              <a:t> PRTs</a:t>
            </a:r>
            <a:br>
              <a:rPr lang="en-US" sz="3600" dirty="0" smtClean="0"/>
            </a:br>
            <a:r>
              <a:rPr lang="en-US" sz="3600" dirty="0" err="1" smtClean="0"/>
              <a:t>Neler</a:t>
            </a:r>
            <a:r>
              <a:rPr lang="en-US" sz="3600" dirty="0" smtClean="0"/>
              <a:t> </a:t>
            </a:r>
            <a:r>
              <a:rPr lang="en-US" sz="3600" dirty="0" err="1"/>
              <a:t>Öğrendik</a:t>
            </a:r>
            <a:r>
              <a:rPr lang="en-US" sz="3600" dirty="0"/>
              <a:t>? 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3137" r="73429" b="9772"/>
          <a:stretch/>
        </p:blipFill>
        <p:spPr>
          <a:xfrm>
            <a:off x="3932377" y="127025"/>
            <a:ext cx="1294510" cy="1374045"/>
          </a:xfrm>
          <a:prstGeom prst="rect">
            <a:avLst/>
          </a:prstGeom>
        </p:spPr>
      </p:pic>
      <p:sp>
        <p:nvSpPr>
          <p:cNvPr id="6" name="Subtitle 3"/>
          <p:cNvSpPr txBox="1">
            <a:spLocks/>
          </p:cNvSpPr>
          <p:nvPr/>
        </p:nvSpPr>
        <p:spPr>
          <a:xfrm>
            <a:off x="256674" y="4520971"/>
            <a:ext cx="857977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Prof Mustafa ÖNCEL, FASCRS (</a:t>
            </a:r>
            <a:r>
              <a:rPr lang="en-US" sz="24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Int</a:t>
            </a:r>
            <a:r>
              <a:rPr lang="en-US" sz="24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), FEBS-C</a:t>
            </a:r>
            <a:endParaRPr lang="en-US" sz="2800" dirty="0" smtClean="0">
              <a:solidFill>
                <a:schemeClr val="tx1"/>
              </a:solidFill>
              <a:latin typeface="Calibri" charset="0"/>
              <a:cs typeface="Calibri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İstanbul </a:t>
            </a:r>
            <a:r>
              <a:rPr lang="en-US" sz="20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Medipol</a:t>
            </a:r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Üniversitesi</a:t>
            </a:r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, Tıp </a:t>
            </a:r>
            <a:r>
              <a:rPr lang="en-US" sz="20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Fakültesi</a:t>
            </a:r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Genel</a:t>
            </a:r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charset="0"/>
                <a:cs typeface="Calibri" charset="0"/>
              </a:rPr>
              <a:t>Cerrahi</a:t>
            </a:r>
            <a:r>
              <a:rPr lang="en-US" sz="2000" dirty="0" smtClean="0">
                <a:solidFill>
                  <a:schemeClr val="tx1"/>
                </a:solidFill>
                <a:latin typeface="Calibri" charset="0"/>
                <a:cs typeface="Calibri" charset="0"/>
              </a:rPr>
              <a:t> ABD</a:t>
            </a:r>
            <a:endParaRPr lang="en-US" sz="2000" dirty="0">
              <a:solidFill>
                <a:schemeClr val="tx1"/>
              </a:solidFill>
              <a:latin typeface="Calibri" charset="0"/>
              <a:cs typeface="Calibri" charset="0"/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 bwMode="auto">
          <a:xfrm>
            <a:off x="304800" y="6400800"/>
            <a:ext cx="868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1800" dirty="0" smtClean="0">
                <a:latin typeface="Calibri" charset="0"/>
                <a:cs typeface="Calibri" charset="0"/>
              </a:rPr>
              <a:t>TKRCD </a:t>
            </a:r>
            <a:r>
              <a:rPr lang="en-US" sz="1800" dirty="0" err="1" smtClean="0">
                <a:latin typeface="Calibri" charset="0"/>
                <a:cs typeface="Calibri" charset="0"/>
              </a:rPr>
              <a:t>Sitoredüktif</a:t>
            </a:r>
            <a:r>
              <a:rPr lang="en-US" sz="1800" dirty="0" smtClean="0">
                <a:latin typeface="Calibri" charset="0"/>
                <a:cs typeface="Calibri" charset="0"/>
              </a:rPr>
              <a:t> </a:t>
            </a:r>
            <a:r>
              <a:rPr lang="en-US" sz="1800" dirty="0" err="1" smtClean="0">
                <a:latin typeface="Calibri" charset="0"/>
                <a:cs typeface="Calibri" charset="0"/>
              </a:rPr>
              <a:t>Cerrahi</a:t>
            </a:r>
            <a:r>
              <a:rPr lang="en-US" sz="1800" dirty="0" smtClean="0">
                <a:latin typeface="Calibri" charset="0"/>
                <a:cs typeface="Calibri" charset="0"/>
              </a:rPr>
              <a:t> </a:t>
            </a:r>
            <a:r>
              <a:rPr lang="en-US" sz="1800" dirty="0" err="1" smtClean="0">
                <a:latin typeface="Calibri" charset="0"/>
                <a:cs typeface="Calibri" charset="0"/>
              </a:rPr>
              <a:t>ve</a:t>
            </a:r>
            <a:r>
              <a:rPr lang="en-US" sz="1800" dirty="0" smtClean="0">
                <a:latin typeface="Calibri" charset="0"/>
                <a:cs typeface="Calibri" charset="0"/>
              </a:rPr>
              <a:t> HİPEK </a:t>
            </a:r>
            <a:r>
              <a:rPr lang="en-US" sz="1800" dirty="0" err="1" smtClean="0">
                <a:latin typeface="Calibri" charset="0"/>
                <a:cs typeface="Calibri" charset="0"/>
              </a:rPr>
              <a:t>Kursu</a:t>
            </a:r>
            <a:r>
              <a:rPr lang="en-US" sz="1800" dirty="0" smtClean="0">
                <a:latin typeface="Calibri" charset="0"/>
                <a:cs typeface="Calibri" charset="0"/>
              </a:rPr>
              <a:t>, 23 </a:t>
            </a:r>
            <a:r>
              <a:rPr lang="en-US" sz="1800" dirty="0" err="1" smtClean="0">
                <a:latin typeface="Calibri" charset="0"/>
                <a:cs typeface="Calibri" charset="0"/>
              </a:rPr>
              <a:t>Kasım</a:t>
            </a:r>
            <a:r>
              <a:rPr lang="en-US" sz="1800" dirty="0" smtClean="0">
                <a:latin typeface="Calibri" charset="0"/>
                <a:cs typeface="Calibri" charset="0"/>
              </a:rPr>
              <a:t> 2019, </a:t>
            </a:r>
            <a:r>
              <a:rPr lang="en-US" sz="1800" dirty="0" err="1" smtClean="0">
                <a:latin typeface="Calibri" charset="0"/>
                <a:cs typeface="Calibri" charset="0"/>
              </a:rPr>
              <a:t>Başkent</a:t>
            </a:r>
            <a:r>
              <a:rPr lang="en-US" sz="1800" dirty="0" smtClean="0">
                <a:latin typeface="Calibri" charset="0"/>
                <a:cs typeface="Calibri" charset="0"/>
              </a:rPr>
              <a:t> </a:t>
            </a:r>
            <a:r>
              <a:rPr lang="en-US" sz="1800" dirty="0" err="1" smtClean="0">
                <a:latin typeface="Calibri" charset="0"/>
                <a:cs typeface="Calibri" charset="0"/>
              </a:rPr>
              <a:t>Ü</a:t>
            </a:r>
            <a:r>
              <a:rPr lang="en-US" sz="1800" dirty="0" smtClean="0">
                <a:latin typeface="Calibri" charset="0"/>
                <a:cs typeface="Calibri" charset="0"/>
              </a:rPr>
              <a:t>, İstanbul</a:t>
            </a:r>
            <a:endParaRPr lang="en-US" sz="1800" dirty="0">
              <a:latin typeface="Calibri" charset="0"/>
              <a:cs typeface="Calibri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285" y="5434398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9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Prodige-7- </a:t>
            </a:r>
            <a:r>
              <a:rPr lang="en-US" sz="3600" dirty="0" err="1" smtClean="0"/>
              <a:t>Kısıtlar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416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Dizayn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PCI&gt;16 </a:t>
            </a:r>
            <a:r>
              <a:rPr lang="en-US" sz="2400" dirty="0" err="1" smtClean="0"/>
              <a:t>dahil</a:t>
            </a:r>
            <a:r>
              <a:rPr lang="en-US" sz="2400" dirty="0" smtClean="0"/>
              <a:t> </a:t>
            </a:r>
            <a:r>
              <a:rPr lang="en-US" sz="2400" dirty="0" err="1" smtClean="0"/>
              <a:t>edilmiş</a:t>
            </a:r>
            <a:endParaRPr lang="en-US" sz="2400" dirty="0" smtClean="0"/>
          </a:p>
          <a:p>
            <a:pPr lvl="1"/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grubunda</a:t>
            </a:r>
            <a:r>
              <a:rPr lang="en-US" sz="2400" dirty="0" smtClean="0"/>
              <a:t> CRS+HİPEK </a:t>
            </a:r>
            <a:r>
              <a:rPr lang="en-US" sz="2400" dirty="0" err="1" smtClean="0"/>
              <a:t>uygulanan</a:t>
            </a:r>
            <a:r>
              <a:rPr lang="en-US" sz="2400" dirty="0" smtClean="0"/>
              <a:t> </a:t>
            </a:r>
            <a:r>
              <a:rPr lang="en-US" sz="2400" dirty="0" err="1" smtClean="0"/>
              <a:t>olgular</a:t>
            </a:r>
            <a:endParaRPr lang="en-US" sz="2400" dirty="0" smtClean="0"/>
          </a:p>
          <a:p>
            <a:pPr lvl="1"/>
            <a:r>
              <a:rPr lang="en-US" sz="2400" dirty="0" smtClean="0"/>
              <a:t>HİPEK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Oxaliplatin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kullanımı</a:t>
            </a:r>
            <a:endParaRPr lang="en-US" sz="2400" dirty="0" smtClean="0"/>
          </a:p>
          <a:p>
            <a:r>
              <a:rPr lang="en-US" sz="2800" dirty="0" err="1" smtClean="0"/>
              <a:t>İstatistik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Underpowered</a:t>
            </a:r>
          </a:p>
          <a:p>
            <a:pPr lvl="1"/>
            <a:r>
              <a:rPr lang="en-US" sz="2400" dirty="0" smtClean="0"/>
              <a:t>Per-</a:t>
            </a:r>
            <a:r>
              <a:rPr lang="en-US" sz="2400" dirty="0" err="1" smtClean="0"/>
              <a:t>protokol</a:t>
            </a:r>
            <a:r>
              <a:rPr lang="en-US" sz="2400" dirty="0" smtClean="0"/>
              <a:t> </a:t>
            </a:r>
            <a:r>
              <a:rPr lang="en-US" sz="2400" dirty="0" err="1" smtClean="0"/>
              <a:t>analiz</a:t>
            </a:r>
            <a:endParaRPr lang="en-US" sz="2400" dirty="0" smtClean="0"/>
          </a:p>
          <a:p>
            <a:r>
              <a:rPr lang="en-US" sz="2800" dirty="0" err="1" smtClean="0"/>
              <a:t>Çıkarımdaki</a:t>
            </a:r>
            <a:r>
              <a:rPr lang="en-US" sz="2800" dirty="0" smtClean="0"/>
              <a:t> </a:t>
            </a:r>
            <a:r>
              <a:rPr lang="en-US" sz="2800" dirty="0" err="1" smtClean="0"/>
              <a:t>yanlış</a:t>
            </a:r>
            <a:r>
              <a:rPr lang="en-US" sz="2800" dirty="0" smtClean="0"/>
              <a:t> </a:t>
            </a:r>
            <a:r>
              <a:rPr lang="en-US" sz="2800" dirty="0" err="1" smtClean="0"/>
              <a:t>anlamalar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PCI 11-15’de </a:t>
            </a:r>
            <a:r>
              <a:rPr lang="en-US" sz="2400" dirty="0" err="1" smtClean="0"/>
              <a:t>etkin</a:t>
            </a:r>
            <a:endParaRPr lang="en-US" sz="2400" dirty="0" smtClean="0"/>
          </a:p>
          <a:p>
            <a:pPr lvl="1"/>
            <a:r>
              <a:rPr lang="en-US" sz="2400" dirty="0" smtClean="0"/>
              <a:t>CRS+HİPEK </a:t>
            </a:r>
            <a:r>
              <a:rPr lang="en-US" sz="2400" dirty="0" err="1" smtClean="0"/>
              <a:t>aleyhine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bulgu</a:t>
            </a:r>
            <a:r>
              <a:rPr lang="en-US" sz="2400" dirty="0" smtClean="0"/>
              <a:t> </a:t>
            </a:r>
            <a:r>
              <a:rPr lang="en-US" sz="2400" dirty="0" err="1" smtClean="0"/>
              <a:t>yok</a:t>
            </a: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1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Prodige-7- Ne </a:t>
            </a:r>
            <a:r>
              <a:rPr lang="en-US" sz="3600" dirty="0" err="1" smtClean="0"/>
              <a:t>söylüyor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416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CRS’ye</a:t>
            </a:r>
            <a:r>
              <a:rPr lang="en-US" sz="2800" dirty="0" smtClean="0"/>
              <a:t> HİPEK </a:t>
            </a:r>
            <a:r>
              <a:rPr lang="en-US" sz="2800" dirty="0" err="1" smtClean="0"/>
              <a:t>eklemek</a:t>
            </a:r>
            <a:r>
              <a:rPr lang="en-US" sz="2800" dirty="0" smtClean="0"/>
              <a:t> </a:t>
            </a:r>
            <a:r>
              <a:rPr lang="en-US" sz="2800" dirty="0" err="1" smtClean="0"/>
              <a:t>etkili</a:t>
            </a:r>
            <a:r>
              <a:rPr lang="en-US" sz="2800" dirty="0" smtClean="0"/>
              <a:t> </a:t>
            </a:r>
            <a:r>
              <a:rPr lang="en-US" sz="2800" dirty="0" err="1" smtClean="0"/>
              <a:t>olmayabilir</a:t>
            </a: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3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Prodige-7</a:t>
            </a:r>
          </a:p>
          <a:p>
            <a:r>
              <a:rPr lang="en-US" dirty="0" smtClean="0"/>
              <a:t>COLOPEC (2019)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Klaver</a:t>
            </a:r>
            <a:r>
              <a:rPr lang="en-US" sz="1600" dirty="0" smtClean="0"/>
              <a:t>, Lancet, 2019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195291"/>
            <a:ext cx="7840133" cy="2100206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7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08" r="-644" b="36"/>
          <a:stretch/>
        </p:blipFill>
        <p:spPr>
          <a:xfrm>
            <a:off x="728135" y="118534"/>
            <a:ext cx="5757332" cy="6739466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340433" y="966402"/>
            <a:ext cx="2905166" cy="1556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err="1" smtClean="0"/>
              <a:t>İnklüzyon</a:t>
            </a:r>
            <a:r>
              <a:rPr lang="en-US" sz="2400" dirty="0" smtClean="0"/>
              <a:t> </a:t>
            </a:r>
            <a:r>
              <a:rPr lang="en-US" sz="2400" dirty="0" err="1" smtClean="0"/>
              <a:t>Kriterleri</a:t>
            </a:r>
            <a:endParaRPr lang="en-US" sz="2400" dirty="0" smtClean="0"/>
          </a:p>
          <a:p>
            <a:r>
              <a:rPr lang="en-US" sz="2400" dirty="0" smtClean="0"/>
              <a:t>T4N0-</a:t>
            </a:r>
            <a:r>
              <a:rPr lang="en-US" sz="2400" dirty="0"/>
              <a:t>2</a:t>
            </a:r>
            <a:r>
              <a:rPr lang="en-US" sz="2400" dirty="0" smtClean="0"/>
              <a:t>M0</a:t>
            </a:r>
          </a:p>
          <a:p>
            <a:r>
              <a:rPr lang="en-US" sz="2400" dirty="0" err="1" smtClean="0"/>
              <a:t>Perforasyon</a:t>
            </a:r>
            <a:r>
              <a:rPr lang="en-US" sz="2400" dirty="0" smtClean="0"/>
              <a:t> </a:t>
            </a:r>
            <a:r>
              <a:rPr lang="en-US" sz="2400" dirty="0" err="1" smtClean="0"/>
              <a:t>varlığı</a:t>
            </a:r>
            <a:endParaRPr lang="en-US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Klaver</a:t>
            </a:r>
            <a:r>
              <a:rPr lang="en-US" sz="1600" dirty="0" smtClean="0"/>
              <a:t>, Lancet, 2019</a:t>
            </a:r>
            <a:endParaRPr lang="en-US" sz="16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40400" y="3378201"/>
            <a:ext cx="3488269" cy="23283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Bidirectional: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HİPEK:</a:t>
            </a:r>
          </a:p>
          <a:p>
            <a:pPr marL="0" indent="0">
              <a:buFont typeface="Arial"/>
              <a:buNone/>
            </a:pPr>
            <a:r>
              <a:rPr lang="en-US" sz="2400" dirty="0" err="1" smtClean="0"/>
              <a:t>Oksaliplatin</a:t>
            </a:r>
            <a:r>
              <a:rPr lang="en-US" sz="2400" dirty="0" smtClean="0"/>
              <a:t>: 460 mg/m</a:t>
            </a:r>
            <a:r>
              <a:rPr lang="en-US" sz="2400" baseline="30000" dirty="0"/>
              <a:t>2</a:t>
            </a:r>
            <a:r>
              <a:rPr lang="en-US" sz="2400" dirty="0" smtClean="0"/>
              <a:t> 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IV:</a:t>
            </a:r>
          </a:p>
          <a:p>
            <a:pPr marL="0" indent="0">
              <a:buNone/>
            </a:pPr>
            <a:r>
              <a:rPr lang="en-US" sz="2400" dirty="0" smtClean="0"/>
              <a:t>FU: 400 mg</a:t>
            </a:r>
            <a:r>
              <a:rPr lang="en-US" sz="2400" dirty="0"/>
              <a:t>/m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Lökovorin</a:t>
            </a:r>
            <a:r>
              <a:rPr lang="en-US" sz="2400" dirty="0" smtClean="0"/>
              <a:t>: 20 </a:t>
            </a:r>
            <a:r>
              <a:rPr lang="en-US" sz="2400" dirty="0"/>
              <a:t>mg/m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endParaRPr lang="en-US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5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79" b="966"/>
          <a:stretch/>
        </p:blipFill>
        <p:spPr>
          <a:xfrm>
            <a:off x="677333" y="0"/>
            <a:ext cx="5672667" cy="487680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945466" y="5452533"/>
            <a:ext cx="4995334" cy="1405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Primary end point: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18. </a:t>
            </a:r>
            <a:r>
              <a:rPr lang="en-US" sz="2400" dirty="0" err="1"/>
              <a:t>a</a:t>
            </a:r>
            <a:r>
              <a:rPr lang="en-US" sz="2400" dirty="0" err="1" smtClean="0"/>
              <a:t>yda</a:t>
            </a:r>
            <a:r>
              <a:rPr lang="en-US" sz="2400" dirty="0" smtClean="0"/>
              <a:t> peritoneal </a:t>
            </a:r>
            <a:r>
              <a:rPr lang="en-US" sz="2400" dirty="0" err="1" smtClean="0"/>
              <a:t>metastazsız</a:t>
            </a:r>
            <a:r>
              <a:rPr lang="en-US" sz="2400" dirty="0" smtClean="0"/>
              <a:t> </a:t>
            </a:r>
            <a:r>
              <a:rPr lang="en-US" sz="2400" dirty="0" err="1" smtClean="0"/>
              <a:t>sağkalım</a:t>
            </a:r>
            <a:endParaRPr lang="en-US" sz="2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3429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COLOPEC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30909" y="5630330"/>
            <a:ext cx="5990024" cy="1176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18. Ay peritoneal </a:t>
            </a:r>
            <a:r>
              <a:rPr lang="en-US" sz="2800" dirty="0" err="1" smtClean="0"/>
              <a:t>metastazsız</a:t>
            </a:r>
            <a:r>
              <a:rPr lang="en-US" sz="2800" dirty="0" smtClean="0"/>
              <a:t> </a:t>
            </a:r>
            <a:r>
              <a:rPr lang="en-US" sz="2800" dirty="0" err="1" smtClean="0"/>
              <a:t>sağkalım</a:t>
            </a:r>
            <a:r>
              <a:rPr lang="en-US" sz="2800" dirty="0" smtClean="0"/>
              <a:t>:</a:t>
            </a:r>
          </a:p>
          <a:p>
            <a:pPr marL="0" indent="0">
              <a:buFont typeface="Arial"/>
              <a:buNone/>
            </a:pPr>
            <a:r>
              <a:rPr lang="en-US" sz="2800" dirty="0" smtClean="0"/>
              <a:t>%80.9 </a:t>
            </a:r>
            <a:r>
              <a:rPr lang="en-US" sz="2800" dirty="0" err="1" smtClean="0"/>
              <a:t>vs</a:t>
            </a:r>
            <a:r>
              <a:rPr lang="en-US" sz="2800" dirty="0" smtClean="0"/>
              <a:t> %76,2 p=0.28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1" y="1231371"/>
            <a:ext cx="5858935" cy="4314294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Klaver</a:t>
            </a:r>
            <a:r>
              <a:rPr lang="en-US" sz="1600" dirty="0" smtClean="0"/>
              <a:t>, Lancet, 2019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7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Prodige-7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COLOPEC (2019)</a:t>
            </a:r>
          </a:p>
          <a:p>
            <a:r>
              <a:rPr lang="en-US" dirty="0" smtClean="0"/>
              <a:t>Prophylochip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Goere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/>
          <a:srcRect l="55" r="536"/>
          <a:stretch/>
        </p:blipFill>
        <p:spPr>
          <a:xfrm>
            <a:off x="186268" y="4801554"/>
            <a:ext cx="8890000" cy="98403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1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847" t="10664" r="8642" b="4924"/>
          <a:stretch/>
        </p:blipFill>
        <p:spPr>
          <a:xfrm>
            <a:off x="457200" y="1439337"/>
            <a:ext cx="6333067" cy="408179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Prophylochip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Goere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69854" y="5585499"/>
            <a:ext cx="4348812" cy="13368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Primary end point: </a:t>
            </a:r>
          </a:p>
          <a:p>
            <a:pPr marL="0" indent="0">
              <a:buFont typeface="Arial"/>
              <a:buNone/>
            </a:pPr>
            <a:r>
              <a:rPr lang="en-US" dirty="0" err="1" smtClean="0"/>
              <a:t>Hastalıksız</a:t>
            </a:r>
            <a:r>
              <a:rPr lang="en-US" dirty="0" smtClean="0"/>
              <a:t> </a:t>
            </a:r>
            <a:r>
              <a:rPr lang="en-US" dirty="0" err="1" smtClean="0"/>
              <a:t>sağkalım</a:t>
            </a:r>
            <a:r>
              <a:rPr lang="en-US" dirty="0" smtClean="0"/>
              <a:t> (3. </a:t>
            </a:r>
            <a:r>
              <a:rPr lang="en-US" dirty="0" err="1" smtClean="0"/>
              <a:t>yıl</a:t>
            </a:r>
            <a:r>
              <a:rPr lang="en-US" dirty="0" smtClean="0"/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Prophylochip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Goere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130 hasta</a:t>
            </a:r>
          </a:p>
          <a:p>
            <a:pPr lvl="1"/>
            <a:r>
              <a:rPr lang="en-US" dirty="0" err="1" smtClean="0"/>
              <a:t>Karsinomatozis</a:t>
            </a:r>
            <a:r>
              <a:rPr lang="en-US" dirty="0" smtClean="0"/>
              <a:t> (n=71)</a:t>
            </a:r>
          </a:p>
          <a:p>
            <a:r>
              <a:rPr lang="en-US" dirty="0" smtClean="0"/>
              <a:t>49 hasta randomize </a:t>
            </a:r>
            <a:r>
              <a:rPr lang="en-US" dirty="0" err="1" smtClean="0"/>
              <a:t>edildi</a:t>
            </a:r>
            <a:endParaRPr lang="en-US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250264"/>
              </p:ext>
            </p:extLst>
          </p:nvPr>
        </p:nvGraphicFramePr>
        <p:xfrm>
          <a:off x="457198" y="3767666"/>
          <a:ext cx="6993468" cy="1981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367"/>
                <a:gridCol w="1748367"/>
                <a:gridCol w="1748367"/>
                <a:gridCol w="1748367"/>
              </a:tblGrid>
              <a:tr h="835399"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HIPEC (n=25)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/>
                        <a:t>Takip</a:t>
                      </a:r>
                      <a:r>
                        <a:rPr lang="en-US" sz="2800" b="0" dirty="0" smtClean="0"/>
                        <a:t> (n=24)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p</a:t>
                      </a:r>
                      <a:endParaRPr lang="en-US" sz="2800" b="0" dirty="0"/>
                    </a:p>
                  </a:txBody>
                  <a:tcPr/>
                </a:tc>
              </a:tr>
              <a:tr h="48400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3-yıl</a:t>
                      </a:r>
                      <a:r>
                        <a:rPr lang="en-US" sz="2800" b="0" baseline="0" dirty="0" smtClean="0"/>
                        <a:t> DFS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%44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%51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0,75</a:t>
                      </a:r>
                      <a:endParaRPr lang="en-US" sz="2800" b="0" dirty="0"/>
                    </a:p>
                  </a:txBody>
                  <a:tcPr/>
                </a:tc>
              </a:tr>
              <a:tr h="48400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3-yıl OS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%79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%80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0,63</a:t>
                      </a:r>
                      <a:endParaRPr lang="en-US" sz="2800" b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5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Prodige-7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COLOPEC (2019)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Prophylochip</a:t>
            </a:r>
          </a:p>
          <a:p>
            <a:r>
              <a:rPr lang="en-US" dirty="0" smtClean="0"/>
              <a:t>HIPECT4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Arjona</a:t>
            </a:r>
            <a:r>
              <a:rPr lang="en-US" sz="1600" dirty="0" smtClean="0"/>
              <a:t>-Sanchez, BMC Cancer, 2018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333" y="3895160"/>
            <a:ext cx="5710767" cy="25192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Sorular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kansere</a:t>
            </a:r>
            <a:r>
              <a:rPr lang="en-US" dirty="0" smtClean="0"/>
              <a:t> </a:t>
            </a:r>
            <a:r>
              <a:rPr lang="en-US" dirty="0" err="1" smtClean="0"/>
              <a:t>ikincil</a:t>
            </a:r>
            <a:r>
              <a:rPr lang="en-US" dirty="0" smtClean="0"/>
              <a:t> </a:t>
            </a:r>
            <a:r>
              <a:rPr lang="en-US" dirty="0" err="1" smtClean="0"/>
              <a:t>CP’de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CRS+HİPEK </a:t>
            </a:r>
            <a:r>
              <a:rPr lang="en-US" dirty="0" err="1" smtClean="0"/>
              <a:t>etkili</a:t>
            </a:r>
            <a:r>
              <a:rPr lang="en-US" dirty="0" smtClean="0"/>
              <a:t> mi?</a:t>
            </a:r>
          </a:p>
          <a:p>
            <a:r>
              <a:rPr lang="en-US" dirty="0" smtClean="0"/>
              <a:t>CRS+HİPEK </a:t>
            </a:r>
            <a:r>
              <a:rPr lang="en-US" dirty="0" err="1" smtClean="0"/>
              <a:t>vs</a:t>
            </a:r>
            <a:r>
              <a:rPr lang="en-US" dirty="0" smtClean="0"/>
              <a:t> CRS</a:t>
            </a:r>
          </a:p>
          <a:p>
            <a:r>
              <a:rPr lang="en-US" dirty="0" err="1" smtClean="0"/>
              <a:t>Proaktif</a:t>
            </a:r>
            <a:r>
              <a:rPr lang="en-US" dirty="0" smtClean="0"/>
              <a:t> HİPEK</a:t>
            </a:r>
          </a:p>
          <a:p>
            <a:r>
              <a:rPr lang="en-US" dirty="0" err="1" smtClean="0"/>
              <a:t>Neoadjuvant</a:t>
            </a:r>
            <a:r>
              <a:rPr lang="en-US" dirty="0" smtClean="0"/>
              <a:t> KT </a:t>
            </a:r>
            <a:r>
              <a:rPr lang="en-US" dirty="0" err="1" smtClean="0"/>
              <a:t>etkinliği</a:t>
            </a:r>
            <a:r>
              <a:rPr lang="en-US" dirty="0" smtClean="0"/>
              <a:t> </a:t>
            </a:r>
            <a:r>
              <a:rPr lang="en-US" dirty="0" err="1" smtClean="0"/>
              <a:t>arttırır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8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0" y="931333"/>
            <a:ext cx="5449120" cy="5926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HIPECT4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Arjona</a:t>
            </a:r>
            <a:r>
              <a:rPr lang="en-US" sz="1600" dirty="0" smtClean="0"/>
              <a:t>-Sanchez, BMC Cancer, 2018</a:t>
            </a:r>
            <a:endParaRPr lang="en-US" sz="1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740400" y="4148667"/>
            <a:ext cx="3488269" cy="1557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HİPEK:</a:t>
            </a:r>
          </a:p>
          <a:p>
            <a:pPr marL="0" indent="0">
              <a:buFont typeface="Arial"/>
              <a:buNone/>
            </a:pPr>
            <a:r>
              <a:rPr lang="en-US" sz="2400" dirty="0" err="1" smtClean="0"/>
              <a:t>Mitomisin</a:t>
            </a:r>
            <a:r>
              <a:rPr lang="en-US" sz="2400" dirty="0" smtClean="0"/>
              <a:t>-C: 30 mg/m</a:t>
            </a:r>
            <a:r>
              <a:rPr lang="en-US" sz="2400" baseline="30000" dirty="0"/>
              <a:t>2</a:t>
            </a:r>
            <a:r>
              <a:rPr lang="en-US" sz="2400" dirty="0" smtClean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2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Prodige-7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COLOPEC (2019)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Prophylochip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HIPECT4</a:t>
            </a:r>
          </a:p>
          <a:p>
            <a:r>
              <a:rPr lang="en-US" dirty="0" smtClean="0"/>
              <a:t>PROMENADE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933" y="4928401"/>
            <a:ext cx="5825067" cy="19295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PROMENADE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İnklüzyon</a:t>
            </a:r>
            <a:r>
              <a:rPr lang="en-US" dirty="0" smtClean="0"/>
              <a:t> </a:t>
            </a:r>
            <a:r>
              <a:rPr lang="en-US" dirty="0" err="1" smtClean="0"/>
              <a:t>Kriteri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T3 (</a:t>
            </a:r>
            <a:r>
              <a:rPr lang="en-US" dirty="0" err="1" smtClean="0"/>
              <a:t>yüksek</a:t>
            </a:r>
            <a:r>
              <a:rPr lang="en-US" dirty="0" smtClean="0"/>
              <a:t> risk)-4 N0-2, M0</a:t>
            </a:r>
          </a:p>
          <a:p>
            <a:r>
              <a:rPr lang="en-US" dirty="0" err="1" smtClean="0"/>
              <a:t>Cerrahi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R0 </a:t>
            </a:r>
            <a:r>
              <a:rPr lang="en-US" dirty="0" err="1" smtClean="0"/>
              <a:t>rezeksiyon</a:t>
            </a:r>
            <a:r>
              <a:rPr lang="en-US" dirty="0" smtClean="0"/>
              <a:t>+ </a:t>
            </a:r>
            <a:r>
              <a:rPr lang="en-US" dirty="0" err="1" smtClean="0"/>
              <a:t>Targetted</a:t>
            </a:r>
            <a:r>
              <a:rPr lang="en-US" dirty="0" smtClean="0"/>
              <a:t> CRS</a:t>
            </a:r>
          </a:p>
          <a:p>
            <a:r>
              <a:rPr lang="en-US" dirty="0" err="1" smtClean="0"/>
              <a:t>Randomizasyon</a:t>
            </a:r>
            <a:endParaRPr lang="en-US" dirty="0" smtClean="0"/>
          </a:p>
          <a:p>
            <a:pPr lvl="1"/>
            <a:r>
              <a:rPr lang="en-US" dirty="0" smtClean="0"/>
              <a:t>KT </a:t>
            </a:r>
            <a:r>
              <a:rPr lang="en-US" dirty="0" err="1" smtClean="0"/>
              <a:t>vs</a:t>
            </a:r>
            <a:r>
              <a:rPr lang="en-US" dirty="0" smtClean="0"/>
              <a:t> HİPEK (</a:t>
            </a:r>
            <a:r>
              <a:rPr lang="en-US" dirty="0" err="1" smtClean="0"/>
              <a:t>Mitomisin</a:t>
            </a:r>
            <a:r>
              <a:rPr lang="en-US" dirty="0" smtClean="0"/>
              <a:t>-C: 30 </a:t>
            </a:r>
            <a:r>
              <a:rPr lang="en-US" dirty="0"/>
              <a:t>mg/</a:t>
            </a:r>
            <a:r>
              <a:rPr lang="en-US" dirty="0" smtClean="0"/>
              <a:t>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r>
              <a:rPr lang="en-US" dirty="0" smtClean="0"/>
              <a:t>Primary end point:</a:t>
            </a:r>
          </a:p>
          <a:p>
            <a:pPr lvl="1"/>
            <a:r>
              <a:rPr lang="en-US" dirty="0" smtClean="0"/>
              <a:t>3 </a:t>
            </a:r>
            <a:r>
              <a:rPr lang="en-US" dirty="0" err="1" smtClean="0"/>
              <a:t>yıllık</a:t>
            </a:r>
            <a:r>
              <a:rPr lang="en-US" dirty="0" smtClean="0"/>
              <a:t> </a:t>
            </a:r>
            <a:r>
              <a:rPr lang="en-US" dirty="0" err="1" smtClean="0"/>
              <a:t>hastalıksız</a:t>
            </a:r>
            <a:r>
              <a:rPr lang="en-US" dirty="0" smtClean="0"/>
              <a:t> </a:t>
            </a:r>
            <a:r>
              <a:rPr lang="en-US" dirty="0" err="1" smtClean="0"/>
              <a:t>sağkalım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1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/>
              <a:t>Kısıtlar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416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Dizayn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Alt </a:t>
            </a:r>
            <a:r>
              <a:rPr lang="en-US" sz="2400" dirty="0" err="1" smtClean="0"/>
              <a:t>grup</a:t>
            </a:r>
            <a:r>
              <a:rPr lang="en-US" sz="2400" dirty="0" smtClean="0"/>
              <a:t> </a:t>
            </a:r>
            <a:r>
              <a:rPr lang="en-US" sz="2400" dirty="0" err="1" smtClean="0"/>
              <a:t>analizleri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</a:t>
            </a:r>
            <a:r>
              <a:rPr lang="en-US" sz="2400" dirty="0" smtClean="0"/>
              <a:t>:</a:t>
            </a:r>
          </a:p>
          <a:p>
            <a:pPr lvl="2"/>
            <a:r>
              <a:rPr lang="en-US" sz="2000" dirty="0" smtClean="0"/>
              <a:t>T4 = </a:t>
            </a:r>
            <a:r>
              <a:rPr lang="en-US" sz="2000" dirty="0" err="1" smtClean="0"/>
              <a:t>Perforasyon</a:t>
            </a:r>
            <a:r>
              <a:rPr lang="en-US" sz="2000" dirty="0" smtClean="0"/>
              <a:t> ?</a:t>
            </a:r>
          </a:p>
          <a:p>
            <a:pPr lvl="2"/>
            <a:r>
              <a:rPr lang="en-US" sz="2000" dirty="0" smtClean="0"/>
              <a:t>Her T4 </a:t>
            </a:r>
            <a:r>
              <a:rPr lang="en-US" sz="2000" dirty="0" err="1" smtClean="0"/>
              <a:t>aynı</a:t>
            </a:r>
            <a:r>
              <a:rPr lang="en-US" sz="2000" dirty="0" smtClean="0"/>
              <a:t> </a:t>
            </a:r>
            <a:r>
              <a:rPr lang="en-US" sz="2000" dirty="0" err="1" smtClean="0"/>
              <a:t>mı</a:t>
            </a:r>
            <a:r>
              <a:rPr lang="en-US" sz="2000" dirty="0" smtClean="0"/>
              <a:t>?</a:t>
            </a:r>
          </a:p>
          <a:p>
            <a:pPr lvl="1"/>
            <a:r>
              <a:rPr lang="en-US" sz="2400" dirty="0" err="1" smtClean="0"/>
              <a:t>HIPEK’te</a:t>
            </a:r>
            <a:r>
              <a:rPr lang="en-US" sz="2400" dirty="0" smtClean="0"/>
              <a:t> </a:t>
            </a:r>
            <a:r>
              <a:rPr lang="en-US" sz="2400" dirty="0" err="1"/>
              <a:t>k</a:t>
            </a:r>
            <a:r>
              <a:rPr lang="en-US" sz="2400" dirty="0" err="1" smtClean="0"/>
              <a:t>ullanılan</a:t>
            </a:r>
            <a:r>
              <a:rPr lang="en-US" sz="2400" dirty="0" smtClean="0"/>
              <a:t> KT </a:t>
            </a:r>
            <a:r>
              <a:rPr lang="en-US" sz="2400" dirty="0" err="1" smtClean="0"/>
              <a:t>ilaçları</a:t>
            </a:r>
            <a:endParaRPr lang="en-US" sz="2400" dirty="0"/>
          </a:p>
          <a:p>
            <a:r>
              <a:rPr lang="en-US" sz="2800" dirty="0" err="1" smtClean="0"/>
              <a:t>İstatistik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Underpowered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/>
              <a:t>Proaktif</a:t>
            </a:r>
            <a:r>
              <a:rPr lang="en-US" sz="3600" dirty="0" smtClean="0"/>
              <a:t> HİPEK- RCTs Ne </a:t>
            </a:r>
            <a:r>
              <a:rPr lang="en-US" sz="3600" dirty="0" err="1" smtClean="0"/>
              <a:t>Diyor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Quenet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416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Yüksek</a:t>
            </a:r>
            <a:r>
              <a:rPr lang="en-US" sz="2800" dirty="0" smtClean="0"/>
              <a:t> </a:t>
            </a:r>
            <a:r>
              <a:rPr lang="en-US" sz="2800" dirty="0" err="1" smtClean="0"/>
              <a:t>riskli</a:t>
            </a:r>
            <a:r>
              <a:rPr lang="en-US" sz="2800" dirty="0" smtClean="0"/>
              <a:t> </a:t>
            </a:r>
            <a:r>
              <a:rPr lang="en-US" sz="2800" dirty="0" err="1" smtClean="0"/>
              <a:t>olgularda</a:t>
            </a:r>
            <a:r>
              <a:rPr lang="en-US" sz="2800" dirty="0" smtClean="0"/>
              <a:t> CP </a:t>
            </a:r>
            <a:r>
              <a:rPr lang="en-US" sz="2800" dirty="0" err="1" smtClean="0"/>
              <a:t>görülmeden</a:t>
            </a:r>
            <a:r>
              <a:rPr lang="en-US" sz="2800" dirty="0" smtClean="0"/>
              <a:t> HİPEK </a:t>
            </a:r>
            <a:r>
              <a:rPr lang="en-US" sz="2800" dirty="0" err="1" smtClean="0"/>
              <a:t>uygulaması</a:t>
            </a:r>
            <a:r>
              <a:rPr lang="en-US" sz="2800" dirty="0" smtClean="0"/>
              <a:t> </a:t>
            </a:r>
            <a:r>
              <a:rPr lang="en-US" sz="2800" dirty="0" err="1" smtClean="0"/>
              <a:t>muhtemelen</a:t>
            </a:r>
            <a:r>
              <a:rPr lang="en-US" sz="2800" dirty="0" smtClean="0"/>
              <a:t> </a:t>
            </a:r>
            <a:r>
              <a:rPr lang="en-US" sz="2800" dirty="0" err="1" smtClean="0"/>
              <a:t>etkili</a:t>
            </a:r>
            <a:r>
              <a:rPr lang="en-US" sz="2800" dirty="0" smtClean="0"/>
              <a:t> </a:t>
            </a:r>
            <a:r>
              <a:rPr lang="en-US" sz="2800" dirty="0" err="1" smtClean="0"/>
              <a:t>değil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(Son </a:t>
            </a:r>
            <a:r>
              <a:rPr lang="en-US" sz="2800" dirty="0" err="1" smtClean="0"/>
              <a:t>çalışmaların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sonuçlarını</a:t>
            </a:r>
            <a:r>
              <a:rPr lang="en-US" sz="2800" dirty="0" smtClean="0"/>
              <a:t> </a:t>
            </a:r>
            <a:r>
              <a:rPr lang="en-US" sz="2800" dirty="0" err="1" smtClean="0"/>
              <a:t>beklemek</a:t>
            </a:r>
            <a:r>
              <a:rPr lang="en-US" sz="2800" dirty="0" smtClean="0"/>
              <a:t> </a:t>
            </a:r>
            <a:r>
              <a:rPr lang="en-US" sz="2800" dirty="0" err="1" smtClean="0"/>
              <a:t>gerekli</a:t>
            </a:r>
            <a:r>
              <a:rPr lang="en-US" sz="2800" dirty="0" smtClean="0"/>
              <a:t>)</a:t>
            </a: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dirty="0" err="1" smtClean="0">
                <a:solidFill>
                  <a:srgbClr val="A6A6A6"/>
                </a:solidFill>
              </a:rPr>
              <a:t>Verwaal</a:t>
            </a:r>
            <a:r>
              <a:rPr lang="en-US" dirty="0" smtClean="0">
                <a:solidFill>
                  <a:srgbClr val="A6A6A6"/>
                </a:solidFill>
              </a:rPr>
              <a:t>, et al.(2003 </a:t>
            </a:r>
            <a:r>
              <a:rPr lang="en-US" dirty="0" err="1" smtClean="0">
                <a:solidFill>
                  <a:srgbClr val="A6A6A6"/>
                </a:solidFill>
              </a:rPr>
              <a:t>ve</a:t>
            </a:r>
            <a:r>
              <a:rPr lang="en-US" dirty="0" smtClean="0">
                <a:solidFill>
                  <a:srgbClr val="A6A6A6"/>
                </a:solidFill>
              </a:rPr>
              <a:t> 2008)</a:t>
            </a:r>
          </a:p>
          <a:p>
            <a:r>
              <a:rPr lang="en-US" dirty="0">
                <a:solidFill>
                  <a:srgbClr val="A6A6A6"/>
                </a:solidFill>
              </a:rPr>
              <a:t>Swedish Peritoneal Study (2016</a:t>
            </a:r>
            <a:r>
              <a:rPr lang="en-US" dirty="0" smtClean="0">
                <a:solidFill>
                  <a:srgbClr val="A6A6A6"/>
                </a:solidFill>
              </a:rPr>
              <a:t>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Prodige-7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COLOPEC (2019)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Prophylochip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HIPECT4</a:t>
            </a:r>
          </a:p>
          <a:p>
            <a:r>
              <a:rPr lang="en-US" dirty="0" smtClean="0">
                <a:solidFill>
                  <a:srgbClr val="A6A6A6"/>
                </a:solidFill>
              </a:rPr>
              <a:t>PROMENADE</a:t>
            </a:r>
          </a:p>
          <a:p>
            <a:r>
              <a:rPr lang="en-US" dirty="0" smtClean="0"/>
              <a:t>CAIRO6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1" y="3142659"/>
            <a:ext cx="5046133" cy="300975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smtClean="0"/>
              <a:t>Rovers, BMC Cancer, 2019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7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7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CAIRO6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smtClean="0"/>
              <a:t>Rovers, BMC Cancer, 2019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0705"/>
            <a:ext cx="9144000" cy="294887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690534" y="3539067"/>
            <a:ext cx="4301066" cy="810516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069854" y="5077501"/>
            <a:ext cx="4348812" cy="13368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Primary end point: </a:t>
            </a:r>
          </a:p>
          <a:p>
            <a:pPr marL="0" indent="0">
              <a:buFont typeface="Arial"/>
              <a:buNone/>
            </a:pPr>
            <a:r>
              <a:rPr lang="en-US" dirty="0" err="1" smtClean="0"/>
              <a:t>Hastalıksız</a:t>
            </a:r>
            <a:r>
              <a:rPr lang="en-US" dirty="0" smtClean="0"/>
              <a:t> </a:t>
            </a:r>
            <a:r>
              <a:rPr lang="en-US" dirty="0" err="1" smtClean="0"/>
              <a:t>sağkalım</a:t>
            </a:r>
            <a:r>
              <a:rPr lang="en-US" dirty="0" smtClean="0"/>
              <a:t> (3. </a:t>
            </a:r>
            <a:r>
              <a:rPr lang="en-US" dirty="0" err="1" smtClean="0"/>
              <a:t>yıl</a:t>
            </a:r>
            <a:r>
              <a:rPr lang="en-US" dirty="0" smtClean="0"/>
              <a:t>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5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SONUÇLAR</a:t>
            </a:r>
            <a:endParaRPr lang="en-US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686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Periton</a:t>
            </a:r>
            <a:r>
              <a:rPr lang="en-US" dirty="0" smtClean="0"/>
              <a:t> </a:t>
            </a:r>
            <a:r>
              <a:rPr lang="en-US" dirty="0" err="1" smtClean="0"/>
              <a:t>metastazlı</a:t>
            </a:r>
            <a:r>
              <a:rPr lang="en-US" dirty="0" smtClean="0"/>
              <a:t> </a:t>
            </a: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kanserde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CRS+HİPEK </a:t>
            </a:r>
            <a:r>
              <a:rPr lang="en-US" dirty="0" err="1" smtClean="0"/>
              <a:t>etkin</a:t>
            </a:r>
            <a:endParaRPr lang="en-US" dirty="0" smtClean="0"/>
          </a:p>
          <a:p>
            <a:pPr lvl="1"/>
            <a:r>
              <a:rPr lang="en-US" dirty="0" smtClean="0"/>
              <a:t>Yeni KT </a:t>
            </a:r>
            <a:r>
              <a:rPr lang="en-US" dirty="0" err="1" smtClean="0"/>
              <a:t>rejimleriyle</a:t>
            </a:r>
            <a:r>
              <a:rPr lang="en-US" dirty="0" smtClean="0"/>
              <a:t> </a:t>
            </a:r>
            <a:r>
              <a:rPr lang="en-US" dirty="0" err="1" smtClean="0"/>
              <a:t>yapılmış</a:t>
            </a:r>
            <a:r>
              <a:rPr lang="en-US" dirty="0" smtClean="0"/>
              <a:t> </a:t>
            </a:r>
            <a:r>
              <a:rPr lang="en-US" dirty="0" err="1" smtClean="0"/>
              <a:t>çalışmalara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endParaRPr lang="en-US" dirty="0" smtClean="0"/>
          </a:p>
          <a:p>
            <a:r>
              <a:rPr lang="en-US" dirty="0" err="1" smtClean="0"/>
              <a:t>CRS’ye</a:t>
            </a:r>
            <a:r>
              <a:rPr lang="en-US" dirty="0" smtClean="0"/>
              <a:t> HİPEK </a:t>
            </a:r>
            <a:r>
              <a:rPr lang="en-US" dirty="0" err="1" smtClean="0"/>
              <a:t>eklenmesi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olmayabilir</a:t>
            </a:r>
            <a:endParaRPr lang="en-US" dirty="0" smtClean="0"/>
          </a:p>
          <a:p>
            <a:pPr lvl="1"/>
            <a:r>
              <a:rPr lang="en-US" dirty="0" smtClean="0"/>
              <a:t>PCI 11-15’te </a:t>
            </a:r>
            <a:r>
              <a:rPr lang="en-US" dirty="0" err="1" smtClean="0"/>
              <a:t>etkili</a:t>
            </a:r>
            <a:endParaRPr lang="en-US" dirty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riskli</a:t>
            </a:r>
            <a:r>
              <a:rPr lang="en-US" dirty="0" smtClean="0"/>
              <a:t> </a:t>
            </a:r>
            <a:r>
              <a:rPr lang="en-US" dirty="0" err="1" smtClean="0"/>
              <a:t>hastalarda</a:t>
            </a:r>
            <a:r>
              <a:rPr lang="en-US" dirty="0" smtClean="0"/>
              <a:t> (T4, </a:t>
            </a:r>
            <a:r>
              <a:rPr lang="en-US" dirty="0" err="1" smtClean="0"/>
              <a:t>perforasyon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CP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 smtClean="0"/>
          </a:p>
          <a:p>
            <a:pPr lvl="1"/>
            <a:r>
              <a:rPr lang="en-US" dirty="0" err="1" smtClean="0"/>
              <a:t>Profilaktik</a:t>
            </a:r>
            <a:r>
              <a:rPr lang="en-US" dirty="0" smtClean="0"/>
              <a:t> HİPEK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olmayabilir</a:t>
            </a:r>
            <a:endParaRPr lang="en-US" dirty="0" smtClean="0"/>
          </a:p>
          <a:p>
            <a:r>
              <a:rPr lang="en-US" dirty="0" err="1" smtClean="0"/>
              <a:t>Neoadjuvant</a:t>
            </a:r>
            <a:r>
              <a:rPr lang="en-US" dirty="0" smtClean="0"/>
              <a:t> KT (?</a:t>
            </a:r>
            <a:r>
              <a:rPr lang="en-US" dirty="0"/>
              <a:t>)</a:t>
            </a:r>
            <a:endParaRPr 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Goere</a:t>
            </a:r>
            <a:r>
              <a:rPr lang="en-US" sz="1600" dirty="0" smtClean="0"/>
              <a:t>, JCO, 2018;36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6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</a:endParaRPr>
          </a:p>
        </p:txBody>
      </p:sp>
      <p:pic>
        <p:nvPicPr>
          <p:cNvPr id="107522" name="Content Placeholder 3" descr="M-0062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8000"/>
          <a:stretch>
            <a:fillRect/>
          </a:stretch>
        </p:blipFill>
        <p:spPr>
          <a:xfrm>
            <a:off x="0" y="404813"/>
            <a:ext cx="9117013" cy="5616575"/>
          </a:xfrm>
        </p:spPr>
      </p:pic>
      <p:pic>
        <p:nvPicPr>
          <p:cNvPr id="107523" name="Content Placeholder 3" descr="logokt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2000" b="29164"/>
          <a:stretch>
            <a:fillRect/>
          </a:stretch>
        </p:blipFill>
        <p:spPr bwMode="auto">
          <a:xfrm>
            <a:off x="0" y="908050"/>
            <a:ext cx="2087563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Content Placeholder 4"/>
          <p:cNvSpPr txBox="1">
            <a:spLocks/>
          </p:cNvSpPr>
          <p:nvPr/>
        </p:nvSpPr>
        <p:spPr bwMode="auto">
          <a:xfrm>
            <a:off x="468313" y="6102350"/>
            <a:ext cx="813593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 sz="2200">
                <a:latin typeface="Calibri" charset="0"/>
              </a:rPr>
              <a:t>Medipol Üniversitesi, Tıp Fakültesi, Medipol Mega Kampüsü</a:t>
            </a:r>
          </a:p>
        </p:txBody>
      </p:sp>
    </p:spTree>
    <p:extLst>
      <p:ext uri="{BB962C8B-B14F-4D97-AF65-F5344CB8AC3E}">
        <p14:creationId xmlns:p14="http://schemas.microsoft.com/office/powerpoint/2010/main" val="220251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0" r="988" b="7775"/>
          <a:stretch/>
        </p:blipFill>
        <p:spPr>
          <a:xfrm>
            <a:off x="203201" y="1600200"/>
            <a:ext cx="8771465" cy="4174067"/>
          </a:xfrm>
        </p:spPr>
      </p:pic>
    </p:spTree>
    <p:extLst>
      <p:ext uri="{BB962C8B-B14F-4D97-AF65-F5344CB8AC3E}">
        <p14:creationId xmlns:p14="http://schemas.microsoft.com/office/powerpoint/2010/main" val="216311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Verwaal</a:t>
            </a:r>
            <a:r>
              <a:rPr lang="en-US" dirty="0" smtClean="0"/>
              <a:t>, et al.(2003 </a:t>
            </a:r>
            <a:r>
              <a:rPr lang="en-US" dirty="0" err="1" smtClean="0"/>
              <a:t>ve</a:t>
            </a:r>
            <a:r>
              <a:rPr lang="en-US" dirty="0" smtClean="0"/>
              <a:t> 2008)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79" y="2425738"/>
            <a:ext cx="6094981" cy="1626877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79" y="4342200"/>
            <a:ext cx="6094981" cy="195351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557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smtClean="0"/>
              <a:t>Prodige-7: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42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Verwaal</a:t>
            </a:r>
            <a:r>
              <a:rPr lang="en-US" sz="3600" dirty="0" smtClean="0"/>
              <a:t>, et al.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71157"/>
            <a:ext cx="8229600" cy="7700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Primary end point: Survival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4242538" cy="226216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847594" y="1417638"/>
            <a:ext cx="4296406" cy="2262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HİPEK: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MMC (17,5 mg/m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 +8,8 mg/m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)</a:t>
            </a:r>
          </a:p>
          <a:p>
            <a:r>
              <a:rPr lang="en-US" sz="2200" dirty="0" err="1" smtClean="0"/>
              <a:t>Kemoterapi</a:t>
            </a:r>
            <a:r>
              <a:rPr lang="en-US" sz="2200" dirty="0" smtClean="0"/>
              <a:t> </a:t>
            </a:r>
            <a:r>
              <a:rPr lang="en-US" sz="2200" dirty="0" err="1" smtClean="0"/>
              <a:t>rejimi</a:t>
            </a:r>
            <a:r>
              <a:rPr lang="en-US" sz="2200" dirty="0" smtClean="0"/>
              <a:t>:</a:t>
            </a:r>
          </a:p>
          <a:p>
            <a:pPr marL="0" indent="0">
              <a:buNone/>
            </a:pPr>
            <a:r>
              <a:rPr lang="en-US" sz="2200" dirty="0" smtClean="0"/>
              <a:t>	FU (400 mg/m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) + </a:t>
            </a:r>
            <a:r>
              <a:rPr lang="en-US" sz="2200" dirty="0" err="1" smtClean="0"/>
              <a:t>Lökovorin</a:t>
            </a:r>
            <a:r>
              <a:rPr lang="en-US" sz="2200" dirty="0" smtClean="0"/>
              <a:t> (80 mg/m</a:t>
            </a:r>
            <a:r>
              <a:rPr lang="en-US" sz="2200" baseline="30000" dirty="0" smtClean="0"/>
              <a:t>2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5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Verwaal</a:t>
            </a:r>
            <a:r>
              <a:rPr lang="en-US" sz="3600" dirty="0" smtClean="0"/>
              <a:t>, et al.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" y="1417637"/>
            <a:ext cx="8362493" cy="444320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5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/>
              <a:t>Verwaal</a:t>
            </a:r>
            <a:r>
              <a:rPr lang="en-US" sz="3600" dirty="0" smtClean="0"/>
              <a:t>, et al.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2003; </a:t>
            </a:r>
            <a:r>
              <a:rPr lang="en-US" sz="1600" dirty="0" err="1" smtClean="0"/>
              <a:t>Verwaal</a:t>
            </a:r>
            <a:r>
              <a:rPr lang="en-US" sz="1600" dirty="0" smtClean="0"/>
              <a:t>, J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Oncol</a:t>
            </a:r>
            <a:r>
              <a:rPr lang="en-US" sz="1600" dirty="0" smtClean="0"/>
              <a:t>, 2008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8" y="4607275"/>
            <a:ext cx="3142928" cy="20579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28" y="1206500"/>
            <a:ext cx="4802780" cy="323886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633127" y="1709412"/>
            <a:ext cx="3510873" cy="180709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DSS: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22.2 </a:t>
            </a:r>
            <a:r>
              <a:rPr lang="en-US" dirty="0" err="1" smtClean="0"/>
              <a:t>vs</a:t>
            </a:r>
            <a:r>
              <a:rPr lang="en-US" dirty="0" smtClean="0"/>
              <a:t> 12.6 ay; p=0,028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HR:0.55 (%95 CI, 0.32-0.95)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633127" y="4607273"/>
            <a:ext cx="3510873" cy="180709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CC0: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	5 </a:t>
            </a:r>
            <a:r>
              <a:rPr lang="en-US" dirty="0" err="1" smtClean="0"/>
              <a:t>yıllık</a:t>
            </a:r>
            <a:r>
              <a:rPr lang="en-US" dirty="0" smtClean="0"/>
              <a:t> </a:t>
            </a:r>
            <a:r>
              <a:rPr lang="en-US" dirty="0" err="1" smtClean="0"/>
              <a:t>sağkalım</a:t>
            </a:r>
            <a:r>
              <a:rPr lang="en-US" dirty="0" smtClean="0"/>
              <a:t> %45</a:t>
            </a:r>
          </a:p>
          <a:p>
            <a:pPr marL="0" indent="0">
              <a:buFont typeface="Arial"/>
              <a:buNone/>
            </a:pPr>
            <a:r>
              <a:rPr lang="en-US" dirty="0"/>
              <a:t>	</a:t>
            </a:r>
            <a:r>
              <a:rPr lang="en-US" dirty="0" smtClean="0"/>
              <a:t>Median </a:t>
            </a:r>
            <a:r>
              <a:rPr lang="en-US" dirty="0" err="1" smtClean="0"/>
              <a:t>Sağkalım</a:t>
            </a:r>
            <a:r>
              <a:rPr lang="en-US" dirty="0" smtClean="0"/>
              <a:t>: 48 ay</a:t>
            </a:r>
          </a:p>
          <a:p>
            <a:pPr marL="0" indent="0">
              <a:buFont typeface="Arial"/>
              <a:buNone/>
            </a:pPr>
            <a:endParaRPr lang="en-US" dirty="0" smtClean="0"/>
          </a:p>
          <a:p>
            <a:pPr marL="0" indent="0">
              <a:buFont typeface="Arial"/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1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Prospektif Randomize </a:t>
            </a:r>
            <a:r>
              <a:rPr lang="en-US" sz="3600" dirty="0" err="1" smtClean="0"/>
              <a:t>Çalışmalar</a:t>
            </a:r>
            <a:r>
              <a:rPr lang="en-US" sz="3600" dirty="0" smtClean="0"/>
              <a:t> (RCTs)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Verwaal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, et al.(2003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2008)</a:t>
            </a:r>
          </a:p>
          <a:p>
            <a:r>
              <a:rPr lang="en-US" dirty="0" smtClean="0"/>
              <a:t>Swedish Peritoneal Study (2016)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Cashin</a:t>
            </a:r>
            <a:r>
              <a:rPr lang="en-US" sz="1600" dirty="0" smtClean="0"/>
              <a:t>, </a:t>
            </a:r>
            <a:r>
              <a:rPr lang="en-US" sz="1600" dirty="0" err="1" smtClean="0"/>
              <a:t>Eur</a:t>
            </a:r>
            <a:r>
              <a:rPr lang="en-US" sz="1600" dirty="0" smtClean="0"/>
              <a:t> J Cancer, 2016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357964"/>
            <a:ext cx="7822914" cy="2243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5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Swedish Peritoneal Study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7988" y="4404296"/>
            <a:ext cx="4348812" cy="1336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Primary end point: Overall survival (3. </a:t>
            </a:r>
            <a:r>
              <a:rPr lang="en-US" dirty="0" err="1" smtClean="0"/>
              <a:t>yıl</a:t>
            </a:r>
            <a:r>
              <a:rPr lang="en-US" dirty="0" smtClean="0"/>
              <a:t>)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337988" y="1417638"/>
            <a:ext cx="4806012" cy="2607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EPİK (6 </a:t>
            </a:r>
            <a:r>
              <a:rPr lang="en-US" sz="2800" dirty="0" err="1" smtClean="0"/>
              <a:t>gün</a:t>
            </a:r>
            <a:r>
              <a:rPr lang="en-US" sz="2800" dirty="0" smtClean="0"/>
              <a:t>):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5-FU (550 mg/m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/d) (IP)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err="1" smtClean="0"/>
              <a:t>Lökovorin</a:t>
            </a:r>
            <a:r>
              <a:rPr lang="en-US" sz="2800" dirty="0" smtClean="0"/>
              <a:t> (30 mg/m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/d) (IV)</a:t>
            </a:r>
          </a:p>
          <a:p>
            <a:r>
              <a:rPr lang="en-US" sz="2800" dirty="0" err="1" smtClean="0"/>
              <a:t>Kemoterapi</a:t>
            </a:r>
            <a:r>
              <a:rPr lang="en-US" sz="2800" dirty="0" smtClean="0"/>
              <a:t> </a:t>
            </a:r>
            <a:r>
              <a:rPr lang="en-US" sz="2800" dirty="0" err="1" smtClean="0"/>
              <a:t>rejimi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r>
              <a:rPr lang="en-US" sz="2800" dirty="0" smtClean="0"/>
              <a:t>	FOLFOX</a:t>
            </a:r>
            <a:endParaRPr lang="en-US" sz="28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19176" y="6414366"/>
            <a:ext cx="5024824" cy="44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1600" dirty="0" err="1" smtClean="0"/>
              <a:t>Cashin</a:t>
            </a:r>
            <a:r>
              <a:rPr lang="en-US" sz="1600" dirty="0" smtClean="0"/>
              <a:t>, </a:t>
            </a:r>
            <a:r>
              <a:rPr lang="en-US" sz="1600" dirty="0" err="1" smtClean="0"/>
              <a:t>Eur</a:t>
            </a:r>
            <a:r>
              <a:rPr lang="en-US" sz="1600" dirty="0" smtClean="0"/>
              <a:t> J Cancer, 2016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51658"/>
            <a:ext cx="3388778" cy="544036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18" y="0"/>
            <a:ext cx="966402" cy="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4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7253</TotalTime>
  <Words>1310</Words>
  <Application>Microsoft Macintosh PowerPoint</Application>
  <PresentationFormat>On-screen Show (4:3)</PresentationFormat>
  <Paragraphs>289</Paragraphs>
  <Slides>41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Periton Metastazlı Kolorektal Kanser Proaktif Tedavisi:  ProphyloCHIP, PRODIGE 7, COLOPEC, PROMENADE ve diğer PRTs Neler Öğrendik?  </vt:lpstr>
      <vt:lpstr>Sorular</vt:lpstr>
      <vt:lpstr>Prospektif Randomize Çalışmalar (RCTs)</vt:lpstr>
      <vt:lpstr>Verwaal, et al.</vt:lpstr>
      <vt:lpstr>Verwaal, et al.</vt:lpstr>
      <vt:lpstr>Verwaal, et al.</vt:lpstr>
      <vt:lpstr>Prospektif Randomize Çalışmalar (RCTs)</vt:lpstr>
      <vt:lpstr>Swedish Peritoneal Study</vt:lpstr>
      <vt:lpstr>Swedish Peritoneal Study</vt:lpstr>
      <vt:lpstr>Kısıtlar</vt:lpstr>
      <vt:lpstr>CRS+HİPEK Etkili mi? PRTs Ne Diyor?</vt:lpstr>
      <vt:lpstr>Prospektif Randomize Çalışmalar (RCTs)</vt:lpstr>
      <vt:lpstr>Prodige-7:</vt:lpstr>
      <vt:lpstr>Prodige-7:</vt:lpstr>
      <vt:lpstr>Prodige-7:</vt:lpstr>
      <vt:lpstr>Prodige-7:</vt:lpstr>
      <vt:lpstr>Prodige-7:</vt:lpstr>
      <vt:lpstr>Prodige-7:</vt:lpstr>
      <vt:lpstr>Prodige-7- Kısıtlar</vt:lpstr>
      <vt:lpstr>Prodige-7- Ne söylüyor?</vt:lpstr>
      <vt:lpstr>Prospektif Randomize Çalışmalar (RCTs)</vt:lpstr>
      <vt:lpstr>PowerPoint Presentation</vt:lpstr>
      <vt:lpstr>PowerPoint Presentation</vt:lpstr>
      <vt:lpstr>COLOPEC</vt:lpstr>
      <vt:lpstr>Prospektif Randomize Çalışmalar (RCTs)</vt:lpstr>
      <vt:lpstr>Prophylochip</vt:lpstr>
      <vt:lpstr>Prophylochip</vt:lpstr>
      <vt:lpstr>Prospektif Randomize Çalışmalar (RCTs)</vt:lpstr>
      <vt:lpstr>HIPECT4</vt:lpstr>
      <vt:lpstr>Prospektif Randomize Çalışmalar (RCTs)</vt:lpstr>
      <vt:lpstr>PROMENADE</vt:lpstr>
      <vt:lpstr>Kısıtlar</vt:lpstr>
      <vt:lpstr>Proaktif HİPEK- RCTs Ne Diyor?</vt:lpstr>
      <vt:lpstr>Prospektif Randomize Çalışmalar (RCTs)</vt:lpstr>
      <vt:lpstr>CAIRO6</vt:lpstr>
      <vt:lpstr>SONUÇLAR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Mac</cp:lastModifiedBy>
  <cp:revision>60</cp:revision>
  <dcterms:created xsi:type="dcterms:W3CDTF">2019-11-15T17:53:28Z</dcterms:created>
  <dcterms:modified xsi:type="dcterms:W3CDTF">2019-11-23T11:59:01Z</dcterms:modified>
</cp:coreProperties>
</file>