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86" r:id="rId1"/>
  </p:sldMasterIdLst>
  <p:notesMasterIdLst>
    <p:notesMasterId r:id="rId70"/>
  </p:notesMasterIdLst>
  <p:handoutMasterIdLst>
    <p:handoutMasterId r:id="rId71"/>
  </p:handoutMasterIdLst>
  <p:sldIdLst>
    <p:sldId id="484" r:id="rId2"/>
    <p:sldId id="1654" r:id="rId3"/>
    <p:sldId id="518" r:id="rId4"/>
    <p:sldId id="1653" r:id="rId5"/>
    <p:sldId id="1652" r:id="rId6"/>
    <p:sldId id="519" r:id="rId7"/>
    <p:sldId id="520" r:id="rId8"/>
    <p:sldId id="516" r:id="rId9"/>
    <p:sldId id="487" r:id="rId10"/>
    <p:sldId id="525" r:id="rId11"/>
    <p:sldId id="539" r:id="rId12"/>
    <p:sldId id="486" r:id="rId13"/>
    <p:sldId id="540" r:id="rId14"/>
    <p:sldId id="521" r:id="rId15"/>
    <p:sldId id="524" r:id="rId16"/>
    <p:sldId id="1639" r:id="rId17"/>
    <p:sldId id="1636" r:id="rId18"/>
    <p:sldId id="1650" r:id="rId19"/>
    <p:sldId id="531" r:id="rId20"/>
    <p:sldId id="256" r:id="rId21"/>
    <p:sldId id="532" r:id="rId22"/>
    <p:sldId id="533" r:id="rId23"/>
    <p:sldId id="541" r:id="rId24"/>
    <p:sldId id="526" r:id="rId25"/>
    <p:sldId id="606" r:id="rId26"/>
    <p:sldId id="517" r:id="rId27"/>
    <p:sldId id="522" r:id="rId28"/>
    <p:sldId id="542" r:id="rId29"/>
    <p:sldId id="527" r:id="rId30"/>
    <p:sldId id="543" r:id="rId31"/>
    <p:sldId id="529" r:id="rId32"/>
    <p:sldId id="557" r:id="rId33"/>
    <p:sldId id="528" r:id="rId34"/>
    <p:sldId id="559" r:id="rId35"/>
    <p:sldId id="530" r:id="rId36"/>
    <p:sldId id="560" r:id="rId37"/>
    <p:sldId id="561" r:id="rId38"/>
    <p:sldId id="294" r:id="rId39"/>
    <p:sldId id="292" r:id="rId40"/>
    <p:sldId id="551" r:id="rId41"/>
    <p:sldId id="295" r:id="rId42"/>
    <p:sldId id="534" r:id="rId43"/>
    <p:sldId id="553" r:id="rId44"/>
    <p:sldId id="554" r:id="rId45"/>
    <p:sldId id="555" r:id="rId46"/>
    <p:sldId id="556" r:id="rId47"/>
    <p:sldId id="562" r:id="rId48"/>
    <p:sldId id="596" r:id="rId49"/>
    <p:sldId id="523" r:id="rId50"/>
    <p:sldId id="595" r:id="rId51"/>
    <p:sldId id="594" r:id="rId52"/>
    <p:sldId id="1113" r:id="rId53"/>
    <p:sldId id="566" r:id="rId54"/>
    <p:sldId id="1114" r:id="rId55"/>
    <p:sldId id="567" r:id="rId56"/>
    <p:sldId id="568" r:id="rId57"/>
    <p:sldId id="535" r:id="rId58"/>
    <p:sldId id="603" r:id="rId59"/>
    <p:sldId id="497" r:id="rId60"/>
    <p:sldId id="598" r:id="rId61"/>
    <p:sldId id="599" r:id="rId62"/>
    <p:sldId id="601" r:id="rId63"/>
    <p:sldId id="600" r:id="rId64"/>
    <p:sldId id="494" r:id="rId65"/>
    <p:sldId id="501" r:id="rId66"/>
    <p:sldId id="604" r:id="rId67"/>
    <p:sldId id="605" r:id="rId68"/>
    <p:sldId id="1651" r:id="rId69"/>
  </p:sldIdLst>
  <p:sldSz cx="9144000" cy="6858000" type="screen4x3"/>
  <p:notesSz cx="6858000" cy="9144000"/>
  <p:defaultTex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5854"/>
    <p:restoredTop sz="82927"/>
  </p:normalViewPr>
  <p:slideViewPr>
    <p:cSldViewPr>
      <p:cViewPr varScale="1">
        <p:scale>
          <a:sx n="71" d="100"/>
          <a:sy n="71" d="100"/>
        </p:scale>
        <p:origin x="2237" y="53"/>
      </p:cViewPr>
      <p:guideLst>
        <p:guide orient="horz" pos="2160"/>
        <p:guide pos="2880"/>
      </p:guideLst>
    </p:cSldViewPr>
  </p:slideViewPr>
  <p:outlineViewPr>
    <p:cViewPr>
      <p:scale>
        <a:sx n="33" d="100"/>
        <a:sy n="33" d="100"/>
      </p:scale>
      <p:origin x="0" y="-8224"/>
    </p:cViewPr>
  </p:outlineViewPr>
  <p:notesTextViewPr>
    <p:cViewPr>
      <p:scale>
        <a:sx n="100" d="100"/>
        <a:sy n="100" d="100"/>
      </p:scale>
      <p:origin x="0" y="0"/>
    </p:cViewPr>
  </p:notesTextViewPr>
  <p:sorterViewPr>
    <p:cViewPr varScale="1">
      <p:scale>
        <a:sx n="100" d="100"/>
        <a:sy n="100" d="100"/>
      </p:scale>
      <p:origin x="0" y="-15763"/>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2E9D544-0C0A-0D47-900F-1771609DA0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charset="0"/>
                <a:ea typeface="ＭＳ Ｐゴシック" charset="-128"/>
              </a:defRPr>
            </a:lvl1pPr>
          </a:lstStyle>
          <a:p>
            <a:pPr>
              <a:defRPr/>
            </a:pPr>
            <a:endParaRPr lang="en-US"/>
          </a:p>
        </p:txBody>
      </p:sp>
      <p:sp>
        <p:nvSpPr>
          <p:cNvPr id="3" name="Date Placeholder 2">
            <a:extLst>
              <a:ext uri="{FF2B5EF4-FFF2-40B4-BE49-F238E27FC236}">
                <a16:creationId xmlns:a16="http://schemas.microsoft.com/office/drawing/2014/main" id="{C32473FD-7247-A745-8CF3-AFEFBA5A01B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atin typeface="Arial" charset="0"/>
                <a:ea typeface="ＭＳ Ｐゴシック" charset="-128"/>
              </a:defRPr>
            </a:lvl1pPr>
          </a:lstStyle>
          <a:p>
            <a:pPr>
              <a:defRPr/>
            </a:pPr>
            <a:fld id="{38F969B1-D264-7B4E-A561-8BA4CD66F94E}" type="datetimeFigureOut">
              <a:rPr lang="en-US"/>
              <a:pPr>
                <a:defRPr/>
              </a:pPr>
              <a:t>11/27/2019</a:t>
            </a:fld>
            <a:endParaRPr lang="en-US"/>
          </a:p>
        </p:txBody>
      </p:sp>
      <p:sp>
        <p:nvSpPr>
          <p:cNvPr id="4" name="Footer Placeholder 3">
            <a:extLst>
              <a:ext uri="{FF2B5EF4-FFF2-40B4-BE49-F238E27FC236}">
                <a16:creationId xmlns:a16="http://schemas.microsoft.com/office/drawing/2014/main" id="{BD48C1A1-2DB4-BC49-8C2F-1F07D1341EA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atin typeface="Arial" charset="0"/>
                <a:ea typeface="ＭＳ Ｐゴシック" charset="-128"/>
              </a:defRPr>
            </a:lvl1pPr>
          </a:lstStyle>
          <a:p>
            <a:pPr>
              <a:defRPr/>
            </a:pPr>
            <a:endParaRPr lang="en-US"/>
          </a:p>
        </p:txBody>
      </p:sp>
      <p:sp>
        <p:nvSpPr>
          <p:cNvPr id="5" name="Slide Number Placeholder 4">
            <a:extLst>
              <a:ext uri="{FF2B5EF4-FFF2-40B4-BE49-F238E27FC236}">
                <a16:creationId xmlns:a16="http://schemas.microsoft.com/office/drawing/2014/main" id="{1AAAD2C4-4D8D-114C-97E5-993620EAF9A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atin typeface="Arial" charset="0"/>
                <a:ea typeface="ＭＳ Ｐゴシック" charset="-128"/>
              </a:defRPr>
            </a:lvl1pPr>
          </a:lstStyle>
          <a:p>
            <a:pPr>
              <a:defRPr/>
            </a:pPr>
            <a:fld id="{C0FF1620-9C38-9446-8E83-586AA9EB19E9}" type="slidenum">
              <a:rPr lang="en-US"/>
              <a:pPr>
                <a:defRPr/>
              </a:pPr>
              <a:t>‹#›</a:t>
            </a:fld>
            <a:endParaRPr lang="en-US"/>
          </a:p>
        </p:txBody>
      </p:sp>
    </p:spTree>
    <p:extLst>
      <p:ext uri="{BB962C8B-B14F-4D97-AF65-F5344CB8AC3E}">
        <p14:creationId xmlns:p14="http://schemas.microsoft.com/office/powerpoint/2010/main" val="19058943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a:extLst>
              <a:ext uri="{FF2B5EF4-FFF2-40B4-BE49-F238E27FC236}">
                <a16:creationId xmlns:a16="http://schemas.microsoft.com/office/drawing/2014/main" id="{DA66D956-7A9B-8746-829C-D0408969E45C}"/>
              </a:ext>
            </a:extLst>
          </p:cNvPr>
          <p:cNvSpPr>
            <a:spLocks noGrp="1" noChangeArrowheads="1"/>
          </p:cNvSpPr>
          <p:nvPr>
            <p:ph type="hdr" sz="quarter"/>
          </p:nvPr>
        </p:nvSpPr>
        <p:spPr bwMode="auto">
          <a:xfrm>
            <a:off x="0"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ＭＳ Ｐゴシック" charset="0"/>
              </a:defRPr>
            </a:lvl1pPr>
          </a:lstStyle>
          <a:p>
            <a:pPr>
              <a:defRPr/>
            </a:pPr>
            <a:endParaRPr lang="en-US"/>
          </a:p>
        </p:txBody>
      </p:sp>
      <p:sp>
        <p:nvSpPr>
          <p:cNvPr id="6147" name="Rectangle 3">
            <a:extLst>
              <a:ext uri="{FF2B5EF4-FFF2-40B4-BE49-F238E27FC236}">
                <a16:creationId xmlns:a16="http://schemas.microsoft.com/office/drawing/2014/main" id="{838234DD-66D2-C94D-B226-58DD457E2819}"/>
              </a:ext>
            </a:extLst>
          </p:cNvPr>
          <p:cNvSpPr>
            <a:spLocks noGrp="1" noChangeArrowheads="1"/>
          </p:cNvSpPr>
          <p:nvPr>
            <p:ph type="dt" idx="1"/>
          </p:nvPr>
        </p:nvSpPr>
        <p:spPr bwMode="auto">
          <a:xfrm>
            <a:off x="3884613" y="0"/>
            <a:ext cx="2971800" cy="4572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ＭＳ Ｐゴシック" charset="0"/>
              </a:defRPr>
            </a:lvl1pPr>
          </a:lstStyle>
          <a:p>
            <a:pPr>
              <a:defRPr/>
            </a:pPr>
            <a:endParaRPr lang="en-US"/>
          </a:p>
        </p:txBody>
      </p:sp>
      <p:sp>
        <p:nvSpPr>
          <p:cNvPr id="14340" name="Rectangle 4">
            <a:extLst>
              <a:ext uri="{FF2B5EF4-FFF2-40B4-BE49-F238E27FC236}">
                <a16:creationId xmlns:a16="http://schemas.microsoft.com/office/drawing/2014/main" id="{075A1D6D-D82D-B948-A6A8-49037F6A9820}"/>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a:extLst>
              <a:ext uri="{FF2B5EF4-FFF2-40B4-BE49-F238E27FC236}">
                <a16:creationId xmlns:a16="http://schemas.microsoft.com/office/drawing/2014/main" id="{585BDE47-0B4F-6147-B0B5-9ED4FDA6541F}"/>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p>
            <a:pPr lvl="0"/>
            <a:r>
              <a:rPr lang="tr-TR" altLang="en-US" noProof="0"/>
              <a:t>Asıl metin stillerini düzenlemek için tıklatın</a:t>
            </a:r>
          </a:p>
          <a:p>
            <a:pPr lvl="1"/>
            <a:r>
              <a:rPr lang="tr-TR" altLang="en-US" noProof="0"/>
              <a:t>İkinci düzey</a:t>
            </a:r>
          </a:p>
          <a:p>
            <a:pPr lvl="2"/>
            <a:r>
              <a:rPr lang="tr-TR" altLang="en-US" noProof="0"/>
              <a:t>Üçüncü düzey</a:t>
            </a:r>
          </a:p>
          <a:p>
            <a:pPr lvl="3"/>
            <a:r>
              <a:rPr lang="tr-TR" altLang="en-US" noProof="0"/>
              <a:t>Dördüncü düzey</a:t>
            </a:r>
          </a:p>
          <a:p>
            <a:pPr lvl="4"/>
            <a:r>
              <a:rPr lang="tr-TR" altLang="en-US" noProof="0"/>
              <a:t>Beşinci düzey</a:t>
            </a:r>
          </a:p>
        </p:txBody>
      </p:sp>
      <p:sp>
        <p:nvSpPr>
          <p:cNvPr id="6150" name="Rectangle 6">
            <a:extLst>
              <a:ext uri="{FF2B5EF4-FFF2-40B4-BE49-F238E27FC236}">
                <a16:creationId xmlns:a16="http://schemas.microsoft.com/office/drawing/2014/main" id="{AEFC26CF-E2A8-6B47-9D45-F334926AB677}"/>
              </a:ext>
            </a:extLst>
          </p:cNvPr>
          <p:cNvSpPr>
            <a:spLocks noGrp="1" noChangeArrowheads="1"/>
          </p:cNvSpPr>
          <p:nvPr>
            <p:ph type="ftr" sz="quarter" idx="4"/>
          </p:nvPr>
        </p:nvSpPr>
        <p:spPr bwMode="auto">
          <a:xfrm>
            <a:off x="0"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ＭＳ Ｐゴシック" charset="0"/>
              </a:defRPr>
            </a:lvl1pPr>
          </a:lstStyle>
          <a:p>
            <a:pPr>
              <a:defRPr/>
            </a:pPr>
            <a:endParaRPr lang="en-US"/>
          </a:p>
        </p:txBody>
      </p:sp>
      <p:sp>
        <p:nvSpPr>
          <p:cNvPr id="6151" name="Rectangle 7">
            <a:extLst>
              <a:ext uri="{FF2B5EF4-FFF2-40B4-BE49-F238E27FC236}">
                <a16:creationId xmlns:a16="http://schemas.microsoft.com/office/drawing/2014/main" id="{44F46F14-CAEA-924B-92B0-3E2D77AC6F9F}"/>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FAA26D3D-D897-4be2-8F04-BA451C77F1D7}"/>
          </a:extLst>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B0FC89E5-E5F9-5544-974D-984249C12AEC}" type="slidenum">
              <a:rPr lang="tr-TR" altLang="en-US"/>
              <a:pPr>
                <a:defRPr/>
              </a:pPr>
              <a:t>‹#›</a:t>
            </a:fld>
            <a:endParaRPr lang="tr-TR" altLang="en-US"/>
          </a:p>
        </p:txBody>
      </p:sp>
    </p:spTree>
    <p:extLst>
      <p:ext uri="{BB962C8B-B14F-4D97-AF65-F5344CB8AC3E}">
        <p14:creationId xmlns:p14="http://schemas.microsoft.com/office/powerpoint/2010/main" val="300027566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ＭＳ Ｐゴシック" charset="0"/>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Arial" charset="0"/>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Arial" charset="0"/>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Arial" charset="0"/>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Arial" charset="0"/>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s://www.uptodate.com/contents/probiotics-for-gastrointestinal-diseases?search=inflammatory+bowel+disease+nutrition&amp;topicRef=13924&amp;source=see_link" TargetMode="External"/><Relationship Id="rId2" Type="http://schemas.openxmlformats.org/officeDocument/2006/relationships/slide" Target="../slides/slide47.xml"/><Relationship Id="rId1" Type="http://schemas.openxmlformats.org/officeDocument/2006/relationships/notesMaster" Target="../notesMasters/notesMaster1.xml"/><Relationship Id="rId4" Type="http://schemas.openxmlformats.org/officeDocument/2006/relationships/hyperlink" Target="https://www.uptodate.com/contents/pouchitis-management?sectionName=Probiotics&amp;search=inflammatory+bowel+disease+nutrition&amp;topicRef=13924&amp;anchor=H3136328071&amp;source=see_link#H3136328071"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uptodate.com/contents/probiotics-for-gastrointestinal-diseases?search=inflammatory+bowel+disease+nutrition&amp;topicRef=13924&amp;source=see_link" TargetMode="External"/><Relationship Id="rId2" Type="http://schemas.openxmlformats.org/officeDocument/2006/relationships/slide" Target="../slides/slide50.xml"/><Relationship Id="rId1" Type="http://schemas.openxmlformats.org/officeDocument/2006/relationships/notesMaster" Target="../notesMasters/notesMaster1.xml"/><Relationship Id="rId4" Type="http://schemas.openxmlformats.org/officeDocument/2006/relationships/hyperlink" Target="https://www.uptodate.com/contents/pouchitis-management?sectionName=Probiotics&amp;search=inflammatory+bowel+disease+nutrition&amp;topicRef=13924&amp;anchor=H3136328071&amp;source=see_link#H3136328071" TargetMode="Externa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8" Type="http://schemas.openxmlformats.org/officeDocument/2006/relationships/hyperlink" Target="https://www.ncbi.nlm.nih.gov/pubmed/?term=Tanner%20JR%5bAuthor%5d&amp;cauthor=true&amp;cauthor_uid=29059479" TargetMode="External"/><Relationship Id="rId3" Type="http://schemas.openxmlformats.org/officeDocument/2006/relationships/hyperlink" Target="https://www.ncbi.nlm.nih.gov/pubmed/29059479" TargetMode="External"/><Relationship Id="rId7" Type="http://schemas.openxmlformats.org/officeDocument/2006/relationships/hyperlink" Target="https://www.ncbi.nlm.nih.gov/pubmed/?term=Amin%20V%5bAuthor%5d&amp;cauthor=true&amp;cauthor_uid=29059479" TargetMode="External"/><Relationship Id="rId2" Type="http://schemas.openxmlformats.org/officeDocument/2006/relationships/slide" Target="../slides/slide54.xml"/><Relationship Id="rId1" Type="http://schemas.openxmlformats.org/officeDocument/2006/relationships/notesMaster" Target="../notesMasters/notesMaster1.xml"/><Relationship Id="rId6" Type="http://schemas.openxmlformats.org/officeDocument/2006/relationships/hyperlink" Target="https://www.ncbi.nlm.nih.gov/pubmed/?term=Henderson%20L%5bAuthor%5d&amp;cauthor=true&amp;cauthor_uid=29059479" TargetMode="External"/><Relationship Id="rId5" Type="http://schemas.openxmlformats.org/officeDocument/2006/relationships/hyperlink" Target="https://www.ncbi.nlm.nih.gov/pubmed/?term=Mytton%20J%5bAuthor%5d&amp;cauthor=true&amp;cauthor_uid=29059479" TargetMode="External"/><Relationship Id="rId10" Type="http://schemas.openxmlformats.org/officeDocument/2006/relationships/hyperlink" Target="https://www.ncbi.nlm.nih.gov/pubmed/?term=Radley%20S%5bAuthor%5d&amp;cauthor=true&amp;cauthor_uid=29059479" TargetMode="External"/><Relationship Id="rId4" Type="http://schemas.openxmlformats.org/officeDocument/2006/relationships/hyperlink" Target="https://www.ncbi.nlm.nih.gov/pubmed/?term=Ward%20ST%5bAuthor%5d&amp;cauthor=true&amp;cauthor_uid=29059479" TargetMode="External"/><Relationship Id="rId9" Type="http://schemas.openxmlformats.org/officeDocument/2006/relationships/hyperlink" Target="https://www.ncbi.nlm.nih.gov/pubmed/?term=Evison%20F%5bAuthor%5d&amp;cauthor=true&amp;cauthor_uid=29059479"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a:extLst>
              <a:ext uri="{FF2B5EF4-FFF2-40B4-BE49-F238E27FC236}">
                <a16:creationId xmlns:a16="http://schemas.microsoft.com/office/drawing/2014/main" id="{EF9BBE0F-6333-F14F-9031-2A704DAAC410}"/>
              </a:ext>
            </a:extLst>
          </p:cNvPr>
          <p:cNvSpPr>
            <a:spLocks noGrp="1" noRot="1" noChangeAspect="1" noChangeArrowheads="1" noTextEdit="1"/>
          </p:cNvSpPr>
          <p:nvPr>
            <p:ph type="sldImg"/>
          </p:nvPr>
        </p:nvSpPr>
        <p:spPr>
          <a:ln/>
        </p:spPr>
      </p:sp>
      <p:sp>
        <p:nvSpPr>
          <p:cNvPr id="21506" name="Notes Placeholder 2">
            <a:extLst>
              <a:ext uri="{FF2B5EF4-FFF2-40B4-BE49-F238E27FC236}">
                <a16:creationId xmlns:a16="http://schemas.microsoft.com/office/drawing/2014/main" id="{ABC0C71A-6302-624D-A70E-DAD0A6A4E58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ea typeface="ＭＳ Ｐゴシック" panose="020B0600070205080204" pitchFamily="34" charset="-128"/>
              <a:cs typeface="Arial" panose="020B0604020202020204" pitchFamily="34" charset="0"/>
            </a:endParaRPr>
          </a:p>
        </p:txBody>
      </p:sp>
      <p:sp>
        <p:nvSpPr>
          <p:cNvPr id="21507" name="Slide Number Placeholder 3">
            <a:extLst>
              <a:ext uri="{FF2B5EF4-FFF2-40B4-BE49-F238E27FC236}">
                <a16:creationId xmlns:a16="http://schemas.microsoft.com/office/drawing/2014/main" id="{2234FF5D-370B-1944-BFF3-6A8F9EBC5F1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cs typeface="Arial" panose="020B0604020202020204" pitchFamily="34" charset="0"/>
              </a:defRPr>
            </a:lvl1pPr>
            <a:lvl2pPr marL="742950" indent="-285750">
              <a:defRPr>
                <a:solidFill>
                  <a:schemeClr val="tx1"/>
                </a:solidFill>
                <a:latin typeface="Garamond" panose="02020404030301010803" pitchFamily="18" charset="0"/>
                <a:cs typeface="Arial" panose="020B0604020202020204" pitchFamily="34" charset="0"/>
              </a:defRPr>
            </a:lvl2pPr>
            <a:lvl3pPr marL="1143000" indent="-228600">
              <a:defRPr>
                <a:solidFill>
                  <a:schemeClr val="tx1"/>
                </a:solidFill>
                <a:latin typeface="Garamond" panose="02020404030301010803" pitchFamily="18" charset="0"/>
                <a:cs typeface="Arial" panose="020B0604020202020204" pitchFamily="34" charset="0"/>
              </a:defRPr>
            </a:lvl3pPr>
            <a:lvl4pPr marL="1600200" indent="-228600">
              <a:defRPr>
                <a:solidFill>
                  <a:schemeClr val="tx1"/>
                </a:solidFill>
                <a:latin typeface="Garamond" panose="02020404030301010803" pitchFamily="18" charset="0"/>
                <a:cs typeface="Arial" panose="020B0604020202020204" pitchFamily="34" charset="0"/>
              </a:defRPr>
            </a:lvl4pPr>
            <a:lvl5pPr marL="2057400" indent="-228600">
              <a:defRPr>
                <a:solidFill>
                  <a:schemeClr val="tx1"/>
                </a:solidFill>
                <a:latin typeface="Garamond" panose="02020404030301010803"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Garamond" panose="02020404030301010803" pitchFamily="18" charset="0"/>
                <a:cs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00FD6D25-3D19-5A48-9915-7B893FFC9809}" type="slidenum">
              <a:rPr kumimoji="0" lang="tr-TR" altLang="en-US" sz="1200" b="0" i="0" u="none" strike="noStrike" kern="1200" cap="none" spc="0" normalizeH="0" baseline="0" noProof="0" smtClean="0">
                <a:ln>
                  <a:noFill/>
                </a:ln>
                <a:solidFill>
                  <a:srgbClr val="000000"/>
                </a:solidFill>
                <a:effectLst/>
                <a:uLnTx/>
                <a:uFillTx/>
                <a:latin typeface="Arial" panose="020B0604020202020204" pitchFamily="34" charset="0"/>
                <a:ea typeface="ＭＳ Ｐゴシック" panose="020B0600070205080204" pitchFamily="34" charset="-128"/>
                <a:cs typeface="ＭＳ Ｐゴシック" panose="020B0600070205080204" pitchFamily="34" charset="-128"/>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tr-TR" altLang="en-US" sz="1200" b="0" i="0" u="none" strike="noStrike" kern="1200" cap="none" spc="0" normalizeH="0" baseline="0" noProof="0">
              <a:ln>
                <a:noFill/>
              </a:ln>
              <a:solidFill>
                <a:srgbClr val="000000"/>
              </a:solidFill>
              <a:effectLst/>
              <a:uLnTx/>
              <a:uFillTx/>
              <a:latin typeface="Arial" panose="020B0604020202020204" pitchFamily="34" charset="0"/>
              <a:ea typeface="ＭＳ Ｐゴシック" panose="020B0600070205080204" pitchFamily="34" charset="-128"/>
              <a:cs typeface="ＭＳ Ｐゴシック" panose="020B0600070205080204" pitchFamily="34" charset="-128"/>
            </a:endParaRPr>
          </a:p>
        </p:txBody>
      </p:sp>
    </p:spTree>
    <p:extLst>
      <p:ext uri="{BB962C8B-B14F-4D97-AF65-F5344CB8AC3E}">
        <p14:creationId xmlns:p14="http://schemas.microsoft.com/office/powerpoint/2010/main" val="21863167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6162934E-E651-444E-BC97-B0A89CB74066}"/>
              </a:ext>
            </a:extLst>
          </p:cNvPr>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p>
        </p:txBody>
      </p:sp>
      <p:sp>
        <p:nvSpPr>
          <p:cNvPr id="4098" name="Text Box 2">
            <a:extLst>
              <a:ext uri="{FF2B5EF4-FFF2-40B4-BE49-F238E27FC236}">
                <a16:creationId xmlns:a16="http://schemas.microsoft.com/office/drawing/2014/main" id="{460DF8C4-7685-ED46-844E-6121BC64247C}"/>
              </a:ext>
            </a:extLst>
          </p:cNvPr>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altLang="tr-TR">
                <a:latin typeface="Arial" panose="020B0604020202020204" pitchFamily="34" charset="0"/>
                <a:ea typeface="msgothic" charset="0"/>
                <a:cs typeface="msgothic" charset="0"/>
              </a:rPr>
              <a:t>Imbalance trans-kingdom network in IBD. Correlation network in healthy subjects (A), Crohn's disease (B) and UC (C) generated using Cytoscape. Each circle (node) represents a microbial genus, its colour represents the bacterial or fungal phylum it belongs to and its size represents the number of direct edges that it has. The edge colour indicates the magnitude of the distance correlation; green indicates positive correlation and red indicates negative correlation (determined using spearman test). Statistical significance was determined for all pairwise comparisons; only significant correlations (p value &lt;0.05 after false discovery rate correction) are displayed.</a:t>
            </a:r>
          </a:p>
        </p:txBody>
      </p:sp>
    </p:spTree>
    <p:extLst>
      <p:ext uri="{BB962C8B-B14F-4D97-AF65-F5344CB8AC3E}">
        <p14:creationId xmlns:p14="http://schemas.microsoft.com/office/powerpoint/2010/main" val="2228936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22</a:t>
            </a:fld>
            <a:endParaRPr lang="tr-TR" altLang="en-US"/>
          </a:p>
        </p:txBody>
      </p:sp>
    </p:spTree>
    <p:extLst>
      <p:ext uri="{BB962C8B-B14F-4D97-AF65-F5344CB8AC3E}">
        <p14:creationId xmlns:p14="http://schemas.microsoft.com/office/powerpoint/2010/main" val="27825800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err="1">
                <a:solidFill>
                  <a:schemeClr val="tx1"/>
                </a:solidFill>
                <a:effectLst/>
                <a:latin typeface="Arial" charset="0"/>
                <a:ea typeface="ＭＳ Ｐゴシック" charset="0"/>
                <a:cs typeface="Arial" charset="0"/>
              </a:rPr>
              <a:t>Principal</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mechanisms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involved</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genesis</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sarcopenia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malnutrition</a:t>
            </a:r>
            <a:r>
              <a:rPr lang="tr-TR" sz="1200" kern="1200" dirty="0">
                <a:solidFill>
                  <a:schemeClr val="tx1"/>
                </a:solidFill>
                <a:effectLst/>
                <a:latin typeface="Arial" charset="0"/>
                <a:ea typeface="ＭＳ Ｐゴシック" charset="0"/>
                <a:cs typeface="Arial" charset="0"/>
              </a:rPr>
              <a:t>,</a:t>
            </a:r>
          </a:p>
          <a:p>
            <a:r>
              <a:rPr lang="tr-TR" sz="1200" kern="1200" dirty="0" err="1">
                <a:solidFill>
                  <a:schemeClr val="tx1"/>
                </a:solidFill>
                <a:effectLst/>
                <a:latin typeface="Arial" charset="0"/>
                <a:ea typeface="ＭＳ Ｐゴシック" charset="0"/>
                <a:cs typeface="Arial" charset="0"/>
              </a:rPr>
              <a:t>immobility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low</a:t>
            </a:r>
            <a:r>
              <a:rPr lang="tr-TR" sz="1200" kern="1200" dirty="0">
                <a:solidFill>
                  <a:schemeClr val="tx1"/>
                </a:solidFill>
                <a:effectLst/>
                <a:latin typeface="Arial" charset="0"/>
                <a:ea typeface="ＭＳ Ｐゴシック" charset="0"/>
                <a:cs typeface="Arial" charset="0"/>
              </a:rPr>
              <a:t> protein </a:t>
            </a:r>
            <a:r>
              <a:rPr lang="tr-TR" sz="1200" kern="1200" dirty="0" err="1">
                <a:solidFill>
                  <a:schemeClr val="tx1"/>
                </a:solidFill>
                <a:effectLst/>
                <a:latin typeface="Arial" charset="0"/>
                <a:ea typeface="ＭＳ Ｐゴシック" charset="0"/>
                <a:cs typeface="Arial" charset="0"/>
              </a:rPr>
              <a:t>synthesis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increased</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proteolysis</a:t>
            </a:r>
            <a:r>
              <a:rPr lang="tr-TR" sz="1200" kern="1200" dirty="0">
                <a:solidFill>
                  <a:schemeClr val="tx1"/>
                </a:solidFill>
                <a:effectLst/>
                <a:latin typeface="Arial" charset="0"/>
                <a:ea typeface="ＭＳ Ｐゴシック" charset="0"/>
                <a:cs typeface="Arial" charset="0"/>
              </a:rPr>
              <a:t> [28, 29].</a:t>
            </a:r>
          </a:p>
          <a:p>
            <a:endParaRPr lang="tr-TR" dirty="0"/>
          </a:p>
          <a:p>
            <a:endParaRPr lang="tr-TR" dirty="0"/>
          </a:p>
          <a:p>
            <a:r>
              <a:rPr lang="tr-TR" sz="1200" kern="1200" dirty="0" err="1">
                <a:solidFill>
                  <a:schemeClr val="tx1"/>
                </a:solidFill>
                <a:effectLst/>
                <a:latin typeface="Arial" charset="0"/>
                <a:ea typeface="ＭＳ Ｐゴシック" charset="0"/>
                <a:cs typeface="Arial" charset="0"/>
              </a:rPr>
              <a:t>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chronic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inflammation</a:t>
            </a:r>
            <a:r>
              <a:rPr lang="tr-TR" sz="1200" kern="1200" dirty="0">
                <a:solidFill>
                  <a:schemeClr val="tx1"/>
                </a:solidFill>
                <a:effectLst/>
                <a:latin typeface="Arial" charset="0"/>
                <a:ea typeface="ＭＳ Ｐゴシック" charset="0"/>
                <a:cs typeface="Arial" charset="0"/>
              </a:rPr>
              <a:t>, a </a:t>
            </a:r>
            <a:r>
              <a:rPr lang="tr-TR" sz="1200" kern="1200" dirty="0" err="1">
                <a:solidFill>
                  <a:schemeClr val="tx1"/>
                </a:solidFill>
                <a:effectLst/>
                <a:latin typeface="Arial" charset="0"/>
                <a:ea typeface="ＭＳ Ｐゴシック" charset="0"/>
                <a:cs typeface="Arial" charset="0"/>
              </a:rPr>
              <a:t>shift</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proteinturnover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poised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toward</a:t>
            </a:r>
            <a:r>
              <a:rPr lang="tr-TR" sz="1200" kern="1200" dirty="0">
                <a:solidFill>
                  <a:schemeClr val="tx1"/>
                </a:solidFill>
                <a:effectLst/>
                <a:latin typeface="Arial" charset="0"/>
                <a:ea typeface="ＭＳ Ｐゴシック" charset="0"/>
                <a:cs typeface="Arial" charset="0"/>
              </a:rPr>
              <a:t> protein </a:t>
            </a:r>
            <a:r>
              <a:rPr lang="tr-TR" sz="1200" kern="1200" dirty="0" err="1">
                <a:solidFill>
                  <a:schemeClr val="tx1"/>
                </a:solidFill>
                <a:effectLst/>
                <a:latin typeface="Arial" charset="0"/>
                <a:ea typeface="ＭＳ Ｐゴシック" charset="0"/>
                <a:cs typeface="Arial" charset="0"/>
              </a:rPr>
              <a:t>degradation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subsequent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reduction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myofibrillar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proteins</a:t>
            </a:r>
            <a:r>
              <a:rPr lang="tr-TR" sz="1200" kern="1200" dirty="0">
                <a:solidFill>
                  <a:schemeClr val="tx1"/>
                </a:solidFill>
                <a:effectLst/>
                <a:latin typeface="Arial" charset="0"/>
                <a:ea typeface="ＭＳ Ｐゴシック" charset="0"/>
                <a:cs typeface="Arial" charset="0"/>
              </a:rPr>
              <a:t> can be </a:t>
            </a:r>
            <a:r>
              <a:rPr lang="tr-TR" sz="1200" kern="1200" dirty="0" err="1">
                <a:solidFill>
                  <a:schemeClr val="tx1"/>
                </a:solidFill>
                <a:effectLst/>
                <a:latin typeface="Arial" charset="0"/>
                <a:ea typeface="ＭＳ Ｐゴシック" charset="0"/>
                <a:cs typeface="Arial" charset="0"/>
              </a:rPr>
              <a:t>observed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resulting</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loss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ofmusclemass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impairedmuscular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contraction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Iinflammatory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chronic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diseases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muscle</a:t>
            </a:r>
            <a:r>
              <a:rPr lang="tr-TR" sz="1200" kern="1200" dirty="0">
                <a:solidFill>
                  <a:schemeClr val="tx1"/>
                </a:solidFill>
                <a:effectLst/>
                <a:latin typeface="Arial" charset="0"/>
                <a:ea typeface="ＭＳ Ｐゴシック" charset="0"/>
                <a:cs typeface="Arial" charset="0"/>
              </a:rPr>
              <a:t> protein </a:t>
            </a:r>
            <a:r>
              <a:rPr lang="tr-TR" sz="1200" kern="1200" dirty="0" err="1">
                <a:solidFill>
                  <a:schemeClr val="tx1"/>
                </a:solidFill>
                <a:effectLst/>
                <a:latin typeface="Arial" charset="0"/>
                <a:ea typeface="ＭＳ Ｐゴシック" charset="0"/>
                <a:cs typeface="Arial" charset="0"/>
              </a:rPr>
              <a:t>degradation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seems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depend</a:t>
            </a:r>
            <a:r>
              <a:rPr lang="tr-TR" sz="1200" kern="1200" dirty="0">
                <a:solidFill>
                  <a:schemeClr val="tx1"/>
                </a:solidFill>
                <a:effectLst/>
                <a:latin typeface="Arial" charset="0"/>
                <a:ea typeface="ＭＳ Ｐゴシック" charset="0"/>
                <a:cs typeface="Arial" charset="0"/>
              </a:rPr>
              <a:t> on a </a:t>
            </a:r>
            <a:r>
              <a:rPr lang="tr-TR" sz="1200" kern="1200" dirty="0" err="1">
                <a:solidFill>
                  <a:schemeClr val="tx1"/>
                </a:solidFill>
                <a:effectLst/>
                <a:latin typeface="Arial" charset="0"/>
                <a:ea typeface="ＭＳ Ｐゴシック" charset="0"/>
                <a:cs typeface="Arial" charset="0"/>
              </a:rPr>
              <a:t>coordinated</a:t>
            </a:r>
            <a:r>
              <a:rPr lang="tr-TR" sz="1200" kern="1200" dirty="0">
                <a:solidFill>
                  <a:schemeClr val="tx1"/>
                </a:solidFill>
                <a:effectLst/>
                <a:latin typeface="Arial" charset="0"/>
                <a:ea typeface="ＭＳ Ｐゴシック" charset="0"/>
                <a:cs typeface="Arial" charset="0"/>
              </a:rPr>
              <a:t> network of </a:t>
            </a:r>
            <a:r>
              <a:rPr lang="tr-TR" sz="1200" kern="1200" dirty="0" err="1">
                <a:solidFill>
                  <a:schemeClr val="tx1"/>
                </a:solidFill>
                <a:effectLst/>
                <a:latin typeface="Arial" charset="0"/>
                <a:ea typeface="ＭＳ Ｐゴシック" charset="0"/>
                <a:cs typeface="Arial" charset="0"/>
              </a:rPr>
              <a:t>signaling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pathways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regulated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hormones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cytokines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which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reduce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synthesis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increase</a:t>
            </a:r>
            <a:r>
              <a:rPr lang="tr-TR" sz="1200" kern="1200" dirty="0">
                <a:solidFill>
                  <a:schemeClr val="tx1"/>
                </a:solidFill>
                <a:effectLst/>
                <a:latin typeface="Arial" charset="0"/>
                <a:ea typeface="ＭＳ Ｐゴシック" charset="0"/>
                <a:cs typeface="Arial" charset="0"/>
              </a:rPr>
              <a:t> protein </a:t>
            </a:r>
            <a:r>
              <a:rPr lang="tr-TR" sz="1200" kern="1200" dirty="0" err="1">
                <a:solidFill>
                  <a:schemeClr val="tx1"/>
                </a:solidFill>
                <a:effectLst/>
                <a:latin typeface="Arial" charset="0"/>
                <a:ea typeface="ＭＳ Ｐゴシック" charset="0"/>
                <a:cs typeface="Arial" charset="0"/>
              </a:rPr>
              <a:t>degradation</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Current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evidences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indicate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that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several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cellular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pathways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involved</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cellular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growth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deregulated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during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chronic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inflammatory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disorders</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particular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ubiquitin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proteasome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autophagy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pathways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most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important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pathway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involved</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muscle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growth</a:t>
            </a:r>
            <a:r>
              <a:rPr lang="tr-TR" sz="1200" kern="1200" dirty="0">
                <a:solidFill>
                  <a:schemeClr val="tx1"/>
                </a:solidFill>
                <a:effectLst/>
                <a:latin typeface="Arial" charset="0"/>
                <a:ea typeface="ＭＳ Ｐゴシック" charset="0"/>
                <a:cs typeface="Arial" charset="0"/>
              </a:rPr>
              <a:t> is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insulin</a:t>
            </a:r>
            <a:r>
              <a:rPr lang="tr-TR" sz="1200" kern="1200" dirty="0">
                <a:solidFill>
                  <a:schemeClr val="tx1"/>
                </a:solidFill>
                <a:effectLst/>
                <a:latin typeface="Arial" charset="0"/>
                <a:ea typeface="ＭＳ Ｐゴシック" charset="0"/>
                <a:cs typeface="Arial" charset="0"/>
              </a:rPr>
              <a:t>/GH/IGF1 </a:t>
            </a:r>
            <a:r>
              <a:rPr lang="tr-TR" sz="1200" kern="1200" dirty="0" err="1">
                <a:solidFill>
                  <a:schemeClr val="tx1"/>
                </a:solidFill>
                <a:effectLst/>
                <a:latin typeface="Arial" charset="0"/>
                <a:ea typeface="ＭＳ Ｐゴシック" charset="0"/>
                <a:cs typeface="Arial" charset="0"/>
              </a:rPr>
              <a:t>system</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Normally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circulating</a:t>
            </a:r>
            <a:r>
              <a:rPr lang="tr-TR" sz="1200" kern="1200" dirty="0">
                <a:solidFill>
                  <a:schemeClr val="tx1"/>
                </a:solidFill>
                <a:effectLst/>
                <a:latin typeface="Arial" charset="0"/>
                <a:ea typeface="ＭＳ Ｐゴシック" charset="0"/>
                <a:cs typeface="Arial" charset="0"/>
              </a:rPr>
              <a:t> GH </a:t>
            </a:r>
            <a:r>
              <a:rPr lang="tr-TR" sz="1200" kern="1200" dirty="0" err="1">
                <a:solidFill>
                  <a:schemeClr val="tx1"/>
                </a:solidFill>
                <a:effectLst/>
                <a:latin typeface="Arial" charset="0"/>
                <a:ea typeface="ＭＳ Ｐゴシック" charset="0"/>
                <a:cs typeface="Arial" charset="0"/>
              </a:rPr>
              <a:t>binds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transmembrane</a:t>
            </a:r>
            <a:r>
              <a:rPr lang="tr-TR" sz="1200" kern="1200" dirty="0">
                <a:solidFill>
                  <a:schemeClr val="tx1"/>
                </a:solidFill>
                <a:effectLst/>
                <a:latin typeface="Arial" charset="0"/>
                <a:ea typeface="ＭＳ Ｐゴシック" charset="0"/>
                <a:cs typeface="Arial" charset="0"/>
              </a:rPr>
              <a:t> GH </a:t>
            </a:r>
            <a:r>
              <a:rPr lang="tr-TR" sz="1200" kern="1200" dirty="0" err="1">
                <a:solidFill>
                  <a:schemeClr val="tx1"/>
                </a:solidFill>
                <a:effectLst/>
                <a:latin typeface="Arial" charset="0"/>
                <a:ea typeface="ＭＳ Ｐゴシック" charset="0"/>
                <a:cs typeface="Arial" charset="0"/>
              </a:rPr>
              <a:t>receptors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activating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synthesis</a:t>
            </a:r>
            <a:r>
              <a:rPr lang="tr-TR" sz="1200" kern="1200" dirty="0">
                <a:solidFill>
                  <a:schemeClr val="tx1"/>
                </a:solidFill>
                <a:effectLst/>
                <a:latin typeface="Arial" charset="0"/>
                <a:ea typeface="ＭＳ Ｐゴシック" charset="0"/>
                <a:cs typeface="Arial" charset="0"/>
              </a:rPr>
              <a:t> of IGF1 in </a:t>
            </a:r>
            <a:r>
              <a:rPr lang="tr-TR" sz="1200" kern="1200" dirty="0" err="1">
                <a:solidFill>
                  <a:schemeClr val="tx1"/>
                </a:solidFill>
                <a:effectLst/>
                <a:latin typeface="Arial" charset="0"/>
                <a:ea typeface="ＭＳ Ｐゴシック" charset="0"/>
                <a:cs typeface="Arial" charset="0"/>
              </a:rPr>
              <a:t>liver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other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tissues</a:t>
            </a:r>
            <a:r>
              <a:rPr lang="tr-TR" sz="1200" kern="1200" dirty="0">
                <a:solidFill>
                  <a:schemeClr val="tx1"/>
                </a:solidFill>
                <a:effectLst/>
                <a:latin typeface="Arial" charset="0"/>
                <a:ea typeface="ＭＳ Ｐゴシック" charset="0"/>
                <a:cs typeface="Arial" charset="0"/>
              </a:rPr>
              <a:t> a bone </a:t>
            </a:r>
            <a:r>
              <a:rPr lang="tr-TR" sz="1200" kern="1200" dirty="0" err="1">
                <a:solidFill>
                  <a:schemeClr val="tx1"/>
                </a:solidFill>
                <a:effectLst/>
                <a:latin typeface="Arial" charset="0"/>
                <a:ea typeface="ＭＳ Ｐゴシック" charset="0"/>
                <a:cs typeface="Arial" charset="0"/>
              </a:rPr>
              <a:t>andmuscles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bones</a:t>
            </a:r>
            <a:r>
              <a:rPr lang="tr-TR" sz="1200" kern="1200" dirty="0">
                <a:solidFill>
                  <a:schemeClr val="tx1"/>
                </a:solidFill>
                <a:effectLst/>
                <a:latin typeface="Arial" charset="0"/>
                <a:ea typeface="ＭＳ Ｐゴシック" charset="0"/>
                <a:cs typeface="Arial" charset="0"/>
              </a:rPr>
              <a:t>, IGF1 </a:t>
            </a:r>
            <a:r>
              <a:rPr lang="tr-TR" sz="1200" kern="1200" dirty="0" err="1">
                <a:solidFill>
                  <a:schemeClr val="tx1"/>
                </a:solidFill>
                <a:effectLst/>
                <a:latin typeface="Arial" charset="0"/>
                <a:ea typeface="ＭＳ Ｐゴシック" charset="0"/>
                <a:cs typeface="Arial" charset="0"/>
              </a:rPr>
              <a:t>stimulates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proliferation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chondrocytes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osteoblasts</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epiphysis</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long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bones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resulting</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linear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growth,while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inmuscular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cells</a:t>
            </a:r>
            <a:r>
              <a:rPr lang="tr-TR" sz="1200" kern="1200" dirty="0">
                <a:solidFill>
                  <a:schemeClr val="tx1"/>
                </a:solidFill>
                <a:effectLst/>
                <a:latin typeface="Arial" charset="0"/>
                <a:ea typeface="ＭＳ Ｐゴシック" charset="0"/>
                <a:cs typeface="Arial" charset="0"/>
              </a:rPr>
              <a:t> IGF1 </a:t>
            </a:r>
            <a:r>
              <a:rPr lang="tr-TR" sz="1200" kern="1200" dirty="0" err="1">
                <a:solidFill>
                  <a:schemeClr val="tx1"/>
                </a:solidFill>
                <a:effectLst/>
                <a:latin typeface="Arial" charset="0"/>
                <a:ea typeface="ＭＳ Ｐゴシック" charset="0"/>
                <a:cs typeface="Arial" charset="0"/>
              </a:rPr>
              <a:t>enhances</a:t>
            </a:r>
            <a:r>
              <a:rPr lang="tr-TR" sz="1200" kern="1200" dirty="0">
                <a:solidFill>
                  <a:schemeClr val="tx1"/>
                </a:solidFill>
                <a:effectLst/>
                <a:latin typeface="Arial" charset="0"/>
                <a:ea typeface="ＭＳ Ｐゴシック" charset="0"/>
                <a:cs typeface="Arial" charset="0"/>
              </a:rPr>
              <a:t> protein </a:t>
            </a:r>
            <a:r>
              <a:rPr lang="tr-TR" sz="1200" kern="1200" dirty="0" err="1">
                <a:solidFill>
                  <a:schemeClr val="tx1"/>
                </a:solidFill>
                <a:effectLst/>
                <a:latin typeface="Arial" charset="0"/>
                <a:ea typeface="ＭＳ Ｐゴシック" charset="0"/>
                <a:cs typeface="Arial" charset="0"/>
              </a:rPr>
              <a:t>synthesis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via</a:t>
            </a:r>
            <a:r>
              <a:rPr lang="tr-TR" sz="1200" kern="1200" dirty="0">
                <a:solidFill>
                  <a:schemeClr val="tx1"/>
                </a:solidFill>
                <a:effectLst/>
                <a:latin typeface="Arial" charset="0"/>
                <a:ea typeface="ＭＳ Ｐゴシック" charset="0"/>
                <a:cs typeface="Arial" charset="0"/>
              </a:rPr>
              <a:t> P13K/AKT </a:t>
            </a:r>
            <a:r>
              <a:rPr lang="tr-TR" sz="1200" kern="1200" dirty="0" err="1">
                <a:solidFill>
                  <a:schemeClr val="tx1"/>
                </a:solidFill>
                <a:effectLst/>
                <a:latin typeface="Arial" charset="0"/>
                <a:ea typeface="ＭＳ Ｐゴシック" charset="0"/>
                <a:cs typeface="Arial" charset="0"/>
              </a:rPr>
              <a:t>phosphorylation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activation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mTOR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system</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reduction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activation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ubiquitin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ligands</a:t>
            </a:r>
            <a:r>
              <a:rPr lang="tr-TR" sz="1200" kern="1200" dirty="0">
                <a:solidFill>
                  <a:schemeClr val="tx1"/>
                </a:solidFill>
                <a:effectLst/>
                <a:latin typeface="Arial" charset="0"/>
                <a:ea typeface="ＭＳ Ｐゴシック" charset="0"/>
                <a:cs typeface="Arial" charset="0"/>
              </a:rPr>
              <a:t> [38].</a:t>
            </a:r>
          </a:p>
          <a:p>
            <a:r>
              <a:rPr lang="tr-TR" sz="1200" kern="1200" dirty="0" err="1">
                <a:solidFill>
                  <a:schemeClr val="tx1"/>
                </a:solidFill>
                <a:effectLst/>
                <a:latin typeface="Arial" charset="0"/>
                <a:ea typeface="ＭＳ Ｐゴシック" charset="0"/>
                <a:cs typeface="Arial" charset="0"/>
              </a:rPr>
              <a:t>In</a:t>
            </a:r>
            <a:r>
              <a:rPr lang="tr-TR" sz="1200" kern="1200" dirty="0">
                <a:solidFill>
                  <a:schemeClr val="tx1"/>
                </a:solidFill>
                <a:effectLst/>
                <a:latin typeface="Arial" charset="0"/>
                <a:ea typeface="ＭＳ Ｐゴシック" charset="0"/>
                <a:cs typeface="Arial" charset="0"/>
              </a:rPr>
              <a:t> IBD, as in </a:t>
            </a:r>
            <a:r>
              <a:rPr lang="tr-TR" sz="1200" kern="1200" dirty="0" err="1">
                <a:solidFill>
                  <a:schemeClr val="tx1"/>
                </a:solidFill>
                <a:effectLst/>
                <a:latin typeface="Arial" charset="0"/>
                <a:ea typeface="ＭＳ Ｐゴシック" charset="0"/>
                <a:cs typeface="Arial" charset="0"/>
              </a:rPr>
              <a:t>chronic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inflammatory</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conditions</a:t>
            </a:r>
            <a:r>
              <a:rPr lang="tr-TR" sz="1200" kern="1200" dirty="0">
                <a:solidFill>
                  <a:schemeClr val="tx1"/>
                </a:solidFill>
                <a:effectLst/>
                <a:latin typeface="Arial" charset="0"/>
                <a:ea typeface="ＭＳ Ｐゴシック" charset="0"/>
                <a:cs typeface="Arial" charset="0"/>
              </a:rPr>
              <a:t>, a </a:t>
            </a:r>
            <a:r>
              <a:rPr lang="tr-TR" sz="1200" kern="1200" dirty="0" err="1">
                <a:solidFill>
                  <a:schemeClr val="tx1"/>
                </a:solidFill>
                <a:effectLst/>
                <a:latin typeface="Arial" charset="0"/>
                <a:ea typeface="ＭＳ Ｐゴシック" charset="0"/>
                <a:cs typeface="Arial" charset="0"/>
              </a:rPr>
              <a:t>significant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reduction</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plasma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muscle</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IGF1 can be </a:t>
            </a:r>
            <a:r>
              <a:rPr lang="tr-TR" sz="1200" kern="1200" dirty="0" err="1">
                <a:solidFill>
                  <a:schemeClr val="tx1"/>
                </a:solidFill>
                <a:effectLst/>
                <a:latin typeface="Arial" charset="0"/>
                <a:ea typeface="ＭＳ Ｐゴシック" charset="0"/>
                <a:cs typeface="Arial" charset="0"/>
              </a:rPr>
              <a:t>seen</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response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elevated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concentrations</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of TNF-</a:t>
            </a:r>
            <a:r>
              <a:rPr lang="tr-TR" sz="1200" kern="1200" dirty="0" err="1">
                <a:solidFill>
                  <a:schemeClr val="tx1"/>
                </a:solidFill>
                <a:effectLst/>
                <a:latin typeface="Arial" charset="0"/>
                <a:ea typeface="ＭＳ Ｐゴシック" charset="0"/>
                <a:cs typeface="Arial" charset="0"/>
              </a:rPr>
              <a:t>alpha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IL-6, </a:t>
            </a:r>
            <a:r>
              <a:rPr lang="tr-TR" sz="1200" kern="1200" dirty="0" err="1">
                <a:solidFill>
                  <a:schemeClr val="tx1"/>
                </a:solidFill>
                <a:effectLst/>
                <a:latin typeface="Arial" charset="0"/>
                <a:ea typeface="ＭＳ Ｐゴシック" charset="0"/>
                <a:cs typeface="Arial" charset="0"/>
              </a:rPr>
              <a:t>cytokines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that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cause</a:t>
            </a:r>
            <a:r>
              <a:rPr lang="tr-TR" sz="1200" kern="1200" dirty="0">
                <a:solidFill>
                  <a:schemeClr val="tx1"/>
                </a:solidFill>
                <a:effectLst/>
                <a:latin typeface="Arial" charset="0"/>
                <a:ea typeface="ＭＳ Ｐゴシック" charset="0"/>
                <a:cs typeface="Arial" charset="0"/>
              </a:rPr>
              <a:t> GH </a:t>
            </a:r>
            <a:r>
              <a:rPr lang="tr-TR" sz="1200" kern="1200" dirty="0" err="1">
                <a:solidFill>
                  <a:schemeClr val="tx1"/>
                </a:solidFill>
                <a:effectLst/>
                <a:latin typeface="Arial" charset="0"/>
                <a:ea typeface="ＭＳ Ｐゴシック" charset="0"/>
                <a:cs typeface="Arial" charset="0"/>
              </a:rPr>
              <a:t>resistance</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in </a:t>
            </a:r>
            <a:r>
              <a:rPr lang="tr-TR" sz="1200" kern="1200" dirty="0" err="1">
                <a:solidFill>
                  <a:schemeClr val="tx1"/>
                </a:solidFill>
                <a:effectLst/>
                <a:latin typeface="Arial" charset="0"/>
                <a:ea typeface="ＭＳ Ｐゴシック" charset="0"/>
                <a:cs typeface="Arial" charset="0"/>
              </a:rPr>
              <a:t>liver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muscles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inducing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downregulation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mTOR</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pathway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activation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ubiquitin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ligands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expression</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of </a:t>
            </a:r>
            <a:r>
              <a:rPr lang="tr-TR" sz="1200" kern="1200" dirty="0" err="1">
                <a:solidFill>
                  <a:schemeClr val="tx1"/>
                </a:solidFill>
                <a:effectLst/>
                <a:latin typeface="Arial" charset="0"/>
                <a:ea typeface="ＭＳ Ｐゴシック" charset="0"/>
                <a:cs typeface="Arial" charset="0"/>
              </a:rPr>
              <a:t>enzymes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involved</a:t>
            </a:r>
            <a:r>
              <a:rPr lang="tr-TR" sz="1200" kern="1200" dirty="0">
                <a:solidFill>
                  <a:schemeClr val="tx1"/>
                </a:solidFill>
                <a:effectLst/>
                <a:latin typeface="Arial" charset="0"/>
                <a:ea typeface="ＭＳ Ｐゴシック" charset="0"/>
                <a:cs typeface="Arial" charset="0"/>
              </a:rPr>
              <a:t> in protein </a:t>
            </a:r>
            <a:r>
              <a:rPr lang="tr-TR" sz="1200" kern="1200" dirty="0" err="1">
                <a:solidFill>
                  <a:schemeClr val="tx1"/>
                </a:solidFill>
                <a:effectLst/>
                <a:latin typeface="Arial" charset="0"/>
                <a:ea typeface="ＭＳ Ｐゴシック" charset="0"/>
                <a:cs typeface="Arial" charset="0"/>
              </a:rPr>
              <a:t>degradation</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particular</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atrogin-1, MuRF1,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MUSA1 [39–41].</a:t>
            </a:r>
          </a:p>
          <a:p>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23</a:t>
            </a:fld>
            <a:endParaRPr lang="tr-TR" altLang="en-US"/>
          </a:p>
        </p:txBody>
      </p:sp>
    </p:spTree>
    <p:extLst>
      <p:ext uri="{BB962C8B-B14F-4D97-AF65-F5344CB8AC3E}">
        <p14:creationId xmlns:p14="http://schemas.microsoft.com/office/powerpoint/2010/main" val="2415380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err="1">
                <a:solidFill>
                  <a:schemeClr val="tx1"/>
                </a:solidFill>
                <a:effectLst/>
                <a:latin typeface="Arial" charset="0"/>
                <a:ea typeface="ＭＳ Ｐゴシック" charset="0"/>
                <a:cs typeface="Arial" charset="0"/>
              </a:rPr>
              <a:t>Deans</a:t>
            </a:r>
            <a:r>
              <a:rPr lang="tr-TR" sz="1200" kern="1200" dirty="0">
                <a:solidFill>
                  <a:schemeClr val="tx1"/>
                </a:solidFill>
                <a:effectLst/>
                <a:latin typeface="Arial" charset="0"/>
                <a:ea typeface="ＭＳ Ｐゴシック" charset="0"/>
                <a:cs typeface="Arial" charset="0"/>
              </a:rPr>
              <a:t> GT, </a:t>
            </a:r>
            <a:r>
              <a:rPr lang="tr-TR" sz="1200" kern="1200" dirty="0" err="1">
                <a:solidFill>
                  <a:schemeClr val="tx1"/>
                </a:solidFill>
                <a:effectLst/>
                <a:latin typeface="Arial" charset="0"/>
                <a:ea typeface="ＭＳ Ｐゴシック" charset="0"/>
                <a:cs typeface="Arial" charset="0"/>
              </a:rPr>
              <a:t>Krukowski</a:t>
            </a:r>
            <a:r>
              <a:rPr lang="tr-TR" sz="1200" kern="1200" dirty="0">
                <a:solidFill>
                  <a:schemeClr val="tx1"/>
                </a:solidFill>
                <a:effectLst/>
                <a:latin typeface="Arial" charset="0"/>
                <a:ea typeface="ＭＳ Ｐゴシック" charset="0"/>
                <a:cs typeface="Arial" charset="0"/>
              </a:rPr>
              <a:t> ZH, </a:t>
            </a:r>
            <a:r>
              <a:rPr lang="tr-TR" sz="1200" kern="1200" dirty="0" err="1">
                <a:solidFill>
                  <a:schemeClr val="tx1"/>
                </a:solidFill>
                <a:effectLst/>
                <a:latin typeface="Arial" charset="0"/>
                <a:ea typeface="ＭＳ Ｐゴシック" charset="0"/>
                <a:cs typeface="Arial" charset="0"/>
              </a:rPr>
              <a:t>Irwin</a:t>
            </a:r>
            <a:r>
              <a:rPr lang="tr-TR" sz="1200" kern="1200" dirty="0">
                <a:solidFill>
                  <a:schemeClr val="tx1"/>
                </a:solidFill>
                <a:effectLst/>
                <a:latin typeface="Arial" charset="0"/>
                <a:ea typeface="ＭＳ Ｐゴシック" charset="0"/>
                <a:cs typeface="Arial" charset="0"/>
              </a:rPr>
              <a:t> ST. </a:t>
            </a:r>
            <a:r>
              <a:rPr lang="tr-TR" sz="1200" kern="1200" dirty="0" err="1">
                <a:solidFill>
                  <a:schemeClr val="tx1"/>
                </a:solidFill>
                <a:effectLst/>
                <a:latin typeface="Arial" charset="0"/>
                <a:ea typeface="ＭＳ Ｐゴシック" charset="0"/>
                <a:cs typeface="Arial" charset="0"/>
              </a:rPr>
              <a:t>Malignant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obstruction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left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Br</a:t>
            </a:r>
            <a:r>
              <a:rPr lang="tr-TR" sz="1200" kern="1200" dirty="0">
                <a:solidFill>
                  <a:schemeClr val="tx1"/>
                </a:solidFill>
                <a:effectLst/>
                <a:latin typeface="Arial" charset="0"/>
                <a:ea typeface="ＭＳ Ｐゴシック" charset="0"/>
                <a:cs typeface="Arial" charset="0"/>
              </a:rPr>
              <a:t> J </a:t>
            </a:r>
            <a:r>
              <a:rPr lang="tr-TR" sz="1200" kern="1200" dirty="0" err="1">
                <a:solidFill>
                  <a:schemeClr val="tx1"/>
                </a:solidFill>
                <a:effectLst/>
                <a:latin typeface="Arial" charset="0"/>
                <a:ea typeface="ＭＳ Ｐゴシック" charset="0"/>
                <a:cs typeface="Arial" charset="0"/>
              </a:rPr>
              <a:t>Surg</a:t>
            </a:r>
            <a:r>
              <a:rPr lang="tr-TR" sz="1200" kern="1200" dirty="0">
                <a:solidFill>
                  <a:schemeClr val="tx1"/>
                </a:solidFill>
                <a:effectLst/>
                <a:latin typeface="Arial" charset="0"/>
                <a:ea typeface="ＭＳ Ｐゴシック" charset="0"/>
                <a:cs typeface="Arial" charset="0"/>
              </a:rPr>
              <a:t>. 1994; 81:1270–6. [</a:t>
            </a:r>
            <a:r>
              <a:rPr lang="tr-TR" sz="1200" kern="1200" dirty="0" err="1">
                <a:solidFill>
                  <a:schemeClr val="tx1"/>
                </a:solidFill>
                <a:effectLst/>
                <a:latin typeface="Arial" charset="0"/>
                <a:ea typeface="ＭＳ Ｐゴシック" charset="0"/>
                <a:cs typeface="Arial" charset="0"/>
              </a:rPr>
              <a:t>PubMed</a:t>
            </a:r>
            <a:r>
              <a:rPr lang="tr-TR" sz="1200" kern="1200" dirty="0">
                <a:solidFill>
                  <a:schemeClr val="tx1"/>
                </a:solidFill>
                <a:effectLst/>
                <a:latin typeface="Arial" charset="0"/>
                <a:ea typeface="ＭＳ Ｐゴシック" charset="0"/>
                <a:cs typeface="Arial" charset="0"/>
              </a:rPr>
              <a:t>: 7953385] </a:t>
            </a:r>
          </a:p>
          <a:p>
            <a:r>
              <a:rPr lang="tr-TR" sz="1200" kern="1200" dirty="0">
                <a:solidFill>
                  <a:schemeClr val="tx1"/>
                </a:solidFill>
                <a:effectLst/>
                <a:latin typeface="Arial" charset="0"/>
                <a:ea typeface="ＭＳ Ｐゴシック" charset="0"/>
                <a:cs typeface="Arial" charset="0"/>
              </a:rPr>
              <a:t>10. Van </a:t>
            </a:r>
            <a:r>
              <a:rPr lang="tr-TR" sz="1200" kern="1200" dirty="0" err="1">
                <a:solidFill>
                  <a:schemeClr val="tx1"/>
                </a:solidFill>
                <a:effectLst/>
                <a:latin typeface="Arial" charset="0"/>
                <a:ea typeface="ＭＳ Ｐゴシック" charset="0"/>
                <a:cs typeface="Arial" charset="0"/>
              </a:rPr>
              <a:t>Hooft</a:t>
            </a:r>
            <a:r>
              <a:rPr lang="tr-TR" sz="1200" kern="1200" dirty="0">
                <a:solidFill>
                  <a:schemeClr val="tx1"/>
                </a:solidFill>
                <a:effectLst/>
                <a:latin typeface="Arial" charset="0"/>
                <a:ea typeface="ＭＳ Ｐゴシック" charset="0"/>
                <a:cs typeface="Arial" charset="0"/>
              </a:rPr>
              <a:t> JE, </a:t>
            </a:r>
            <a:r>
              <a:rPr lang="tr-TR" sz="1200" kern="1200" dirty="0" err="1">
                <a:solidFill>
                  <a:schemeClr val="tx1"/>
                </a:solidFill>
                <a:effectLst/>
                <a:latin typeface="Arial" charset="0"/>
                <a:ea typeface="ＭＳ Ｐゴシック" charset="0"/>
                <a:cs typeface="Arial" charset="0"/>
              </a:rPr>
              <a:t>Bemelman</a:t>
            </a:r>
            <a:r>
              <a:rPr lang="tr-TR" sz="1200" kern="1200" dirty="0">
                <a:solidFill>
                  <a:schemeClr val="tx1"/>
                </a:solidFill>
                <a:effectLst/>
                <a:latin typeface="Arial" charset="0"/>
                <a:ea typeface="ＭＳ Ｐゴシック" charset="0"/>
                <a:cs typeface="Arial" charset="0"/>
              </a:rPr>
              <a:t> WA, </a:t>
            </a:r>
            <a:r>
              <a:rPr lang="tr-TR" sz="1200" kern="1200" dirty="0" err="1">
                <a:solidFill>
                  <a:schemeClr val="tx1"/>
                </a:solidFill>
                <a:effectLst/>
                <a:latin typeface="Arial" charset="0"/>
                <a:ea typeface="ＭＳ Ｐゴシック" charset="0"/>
                <a:cs typeface="Arial" charset="0"/>
              </a:rPr>
              <a:t>Fockens</a:t>
            </a:r>
            <a:r>
              <a:rPr lang="tr-TR" sz="1200" kern="1200" dirty="0">
                <a:solidFill>
                  <a:schemeClr val="tx1"/>
                </a:solidFill>
                <a:effectLst/>
                <a:latin typeface="Arial" charset="0"/>
                <a:ea typeface="ＭＳ Ｐゴシック" charset="0"/>
                <a:cs typeface="Arial" charset="0"/>
              </a:rPr>
              <a:t> P. [A </a:t>
            </a:r>
            <a:r>
              <a:rPr lang="tr-TR" sz="1200" kern="1200" dirty="0" err="1">
                <a:solidFill>
                  <a:schemeClr val="tx1"/>
                </a:solidFill>
                <a:effectLst/>
                <a:latin typeface="Arial" charset="0"/>
                <a:ea typeface="ＭＳ Ｐゴシック" charset="0"/>
                <a:cs typeface="Arial" charset="0"/>
              </a:rPr>
              <a:t>study</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value</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colonic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stenting</a:t>
            </a:r>
            <a:r>
              <a:rPr lang="tr-TR" sz="1200" kern="1200" dirty="0">
                <a:solidFill>
                  <a:schemeClr val="tx1"/>
                </a:solidFill>
                <a:effectLst/>
                <a:latin typeface="Arial" charset="0"/>
                <a:ea typeface="ＭＳ Ｐゴシック" charset="0"/>
                <a:cs typeface="Arial" charset="0"/>
              </a:rPr>
              <a:t> as a </a:t>
            </a:r>
            <a:r>
              <a:rPr lang="tr-TR" sz="1200" kern="1200" dirty="0" err="1">
                <a:solidFill>
                  <a:schemeClr val="tx1"/>
                </a:solidFill>
                <a:effectLst/>
                <a:latin typeface="Arial" charset="0"/>
                <a:ea typeface="ＭＳ Ｐゴシック" charset="0"/>
                <a:cs typeface="Arial" charset="0"/>
              </a:rPr>
              <a:t>bridge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elective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surgery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management</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acute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left-sided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malignant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obstruction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STENT-IN 2 </a:t>
            </a:r>
            <a:r>
              <a:rPr lang="tr-TR" sz="1200" kern="1200" dirty="0" err="1">
                <a:solidFill>
                  <a:schemeClr val="tx1"/>
                </a:solidFill>
                <a:effectLst/>
                <a:latin typeface="Arial" charset="0"/>
                <a:ea typeface="ＭＳ Ｐゴシック" charset="0"/>
                <a:cs typeface="Arial" charset="0"/>
              </a:rPr>
              <a:t>study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Tijdschr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Geneeskd</a:t>
            </a:r>
            <a:r>
              <a:rPr lang="tr-TR" sz="1200" kern="1200" dirty="0">
                <a:solidFill>
                  <a:schemeClr val="tx1"/>
                </a:solidFill>
                <a:effectLst/>
                <a:latin typeface="Arial" charset="0"/>
                <a:ea typeface="ＭＳ Ｐゴシック" charset="0"/>
                <a:cs typeface="Arial" charset="0"/>
              </a:rPr>
              <a:t>. 2007; 151:1249–51. [</a:t>
            </a:r>
            <a:r>
              <a:rPr lang="tr-TR" sz="1200" kern="1200" dirty="0" err="1">
                <a:solidFill>
                  <a:schemeClr val="tx1"/>
                </a:solidFill>
                <a:effectLst/>
                <a:latin typeface="Arial" charset="0"/>
                <a:ea typeface="ＭＳ Ｐゴシック" charset="0"/>
                <a:cs typeface="Arial" charset="0"/>
              </a:rPr>
              <a:t>Article</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Dutch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PubMed</a:t>
            </a:r>
            <a:r>
              <a:rPr lang="tr-TR" sz="1200" kern="1200" dirty="0">
                <a:solidFill>
                  <a:schemeClr val="tx1"/>
                </a:solidFill>
                <a:effectLst/>
                <a:latin typeface="Arial" charset="0"/>
                <a:ea typeface="ＭＳ Ｐゴシック" charset="0"/>
                <a:cs typeface="Arial" charset="0"/>
              </a:rPr>
              <a:t>: 17583095] </a:t>
            </a:r>
          </a:p>
          <a:p>
            <a:r>
              <a:rPr lang="tr-TR" sz="1200" kern="1200" dirty="0">
                <a:solidFill>
                  <a:schemeClr val="tx1"/>
                </a:solidFill>
                <a:effectLst/>
                <a:latin typeface="Arial" charset="0"/>
                <a:ea typeface="ＭＳ Ｐゴシック" charset="0"/>
                <a:cs typeface="Arial" charset="0"/>
              </a:rPr>
              <a:t>11. </a:t>
            </a:r>
            <a:r>
              <a:rPr lang="tr-TR" sz="1200" kern="1200" dirty="0" err="1">
                <a:solidFill>
                  <a:schemeClr val="tx1"/>
                </a:solidFill>
                <a:effectLst/>
                <a:latin typeface="Arial" charset="0"/>
                <a:ea typeface="ＭＳ Ｐゴシック" charset="0"/>
                <a:cs typeface="Arial" charset="0"/>
              </a:rPr>
              <a:t>Chang</a:t>
            </a:r>
            <a:r>
              <a:rPr lang="tr-TR" sz="1200" kern="1200" dirty="0">
                <a:solidFill>
                  <a:schemeClr val="tx1"/>
                </a:solidFill>
                <a:effectLst/>
                <a:latin typeface="Arial" charset="0"/>
                <a:ea typeface="ＭＳ Ｐゴシック" charset="0"/>
                <a:cs typeface="Arial" charset="0"/>
              </a:rPr>
              <a:t> GJ, </a:t>
            </a:r>
            <a:r>
              <a:rPr lang="tr-TR" sz="1200" kern="1200" dirty="0" err="1">
                <a:solidFill>
                  <a:schemeClr val="tx1"/>
                </a:solidFill>
                <a:effectLst/>
                <a:latin typeface="Arial" charset="0"/>
                <a:ea typeface="ＭＳ Ｐゴシック" charset="0"/>
                <a:cs typeface="Arial" charset="0"/>
              </a:rPr>
              <a:t>Kaiser</a:t>
            </a:r>
            <a:r>
              <a:rPr lang="tr-TR" sz="1200" kern="1200" dirty="0">
                <a:solidFill>
                  <a:schemeClr val="tx1"/>
                </a:solidFill>
                <a:effectLst/>
                <a:latin typeface="Arial" charset="0"/>
                <a:ea typeface="ＭＳ Ｐゴシック" charset="0"/>
                <a:cs typeface="Arial" charset="0"/>
              </a:rPr>
              <a:t> AM, </a:t>
            </a:r>
            <a:r>
              <a:rPr lang="tr-TR" sz="1200" kern="1200" dirty="0" err="1">
                <a:solidFill>
                  <a:schemeClr val="tx1"/>
                </a:solidFill>
                <a:effectLst/>
                <a:latin typeface="Arial" charset="0"/>
                <a:ea typeface="ＭＳ Ｐゴシック" charset="0"/>
                <a:cs typeface="Arial" charset="0"/>
              </a:rPr>
              <a:t>Mills</a:t>
            </a:r>
            <a:r>
              <a:rPr lang="tr-TR" sz="1200" kern="1200" dirty="0">
                <a:solidFill>
                  <a:schemeClr val="tx1"/>
                </a:solidFill>
                <a:effectLst/>
                <a:latin typeface="Arial" charset="0"/>
                <a:ea typeface="ＭＳ Ｐゴシック" charset="0"/>
                <a:cs typeface="Arial" charset="0"/>
              </a:rPr>
              <a:t> S, </a:t>
            </a:r>
            <a:r>
              <a:rPr lang="tr-TR" sz="1200" kern="1200" dirty="0" err="1">
                <a:solidFill>
                  <a:schemeClr val="tx1"/>
                </a:solidFill>
                <a:effectLst/>
                <a:latin typeface="Arial" charset="0"/>
                <a:ea typeface="ＭＳ Ｐゴシック" charset="0"/>
                <a:cs typeface="Arial" charset="0"/>
              </a:rPr>
              <a:t>Rafferty</a:t>
            </a:r>
            <a:r>
              <a:rPr lang="tr-TR" sz="1200" kern="1200" dirty="0">
                <a:solidFill>
                  <a:schemeClr val="tx1"/>
                </a:solidFill>
                <a:effectLst/>
                <a:latin typeface="Arial" charset="0"/>
                <a:ea typeface="ＭＳ Ｐゴシック" charset="0"/>
                <a:cs typeface="Arial" charset="0"/>
              </a:rPr>
              <a:t> JF, </a:t>
            </a:r>
            <a:r>
              <a:rPr lang="tr-TR" sz="1200" kern="1200" dirty="0" err="1">
                <a:solidFill>
                  <a:schemeClr val="tx1"/>
                </a:solidFill>
                <a:effectLst/>
                <a:latin typeface="Arial" charset="0"/>
                <a:ea typeface="ＭＳ Ｐゴシック" charset="0"/>
                <a:cs typeface="Arial" charset="0"/>
              </a:rPr>
              <a:t>Buei</a:t>
            </a:r>
            <a:r>
              <a:rPr lang="tr-TR" sz="1200" kern="1200" dirty="0">
                <a:solidFill>
                  <a:schemeClr val="tx1"/>
                </a:solidFill>
                <a:effectLst/>
                <a:latin typeface="Arial" charset="0"/>
                <a:ea typeface="ＭＳ Ｐゴシック" charset="0"/>
                <a:cs typeface="Arial" charset="0"/>
              </a:rPr>
              <a:t> WD, </a:t>
            </a:r>
            <a:r>
              <a:rPr lang="tr-TR" sz="1200" kern="1200" dirty="0" err="1">
                <a:solidFill>
                  <a:schemeClr val="tx1"/>
                </a:solidFill>
                <a:effectLst/>
                <a:latin typeface="Arial" charset="0"/>
                <a:ea typeface="ＭＳ Ｐゴシック" charset="0"/>
                <a:cs typeface="Arial" charset="0"/>
              </a:rPr>
              <a:t>Standards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Practice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Task</a:t>
            </a:r>
            <a:r>
              <a:rPr lang="tr-TR" sz="1200" kern="1200" dirty="0">
                <a:solidFill>
                  <a:schemeClr val="tx1"/>
                </a:solidFill>
                <a:effectLst/>
                <a:latin typeface="Arial" charset="0"/>
                <a:ea typeface="ＭＳ Ｐゴシック" charset="0"/>
                <a:cs typeface="Arial" charset="0"/>
              </a:rPr>
              <a:t> Force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American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Society</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Colon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Rectal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Surgeons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Practice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parameters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management</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colon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cancer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Rectum</a:t>
            </a:r>
            <a:r>
              <a:rPr lang="tr-TR" sz="1200" kern="1200" dirty="0">
                <a:solidFill>
                  <a:schemeClr val="tx1"/>
                </a:solidFill>
                <a:effectLst/>
                <a:latin typeface="Arial" charset="0"/>
                <a:ea typeface="ＭＳ Ｐゴシック" charset="0"/>
                <a:cs typeface="Arial" charset="0"/>
              </a:rPr>
              <a:t>. 2012; 55:831–43. [</a:t>
            </a:r>
            <a:r>
              <a:rPr lang="tr-TR" sz="1200" kern="1200" dirty="0" err="1">
                <a:solidFill>
                  <a:schemeClr val="tx1"/>
                </a:solidFill>
                <a:effectLst/>
                <a:latin typeface="Arial" charset="0"/>
                <a:ea typeface="ＭＳ Ｐゴシック" charset="0"/>
                <a:cs typeface="Arial" charset="0"/>
              </a:rPr>
              <a:t>PubMed</a:t>
            </a:r>
            <a:r>
              <a:rPr lang="tr-TR" sz="1200" kern="1200" dirty="0">
                <a:solidFill>
                  <a:schemeClr val="tx1"/>
                </a:solidFill>
                <a:effectLst/>
                <a:latin typeface="Arial" charset="0"/>
                <a:ea typeface="ＭＳ Ｐゴシック" charset="0"/>
                <a:cs typeface="Arial" charset="0"/>
              </a:rPr>
              <a:t>: 22810468] </a:t>
            </a:r>
          </a:p>
          <a:p>
            <a:r>
              <a:rPr lang="tr-TR" sz="1200" kern="1200" dirty="0">
                <a:solidFill>
                  <a:schemeClr val="tx1"/>
                </a:solidFill>
                <a:effectLst/>
                <a:latin typeface="Arial" charset="0"/>
                <a:ea typeface="ＭＳ Ｐゴシック" charset="0"/>
                <a:cs typeface="Arial" charset="0"/>
              </a:rPr>
              <a:t>12. </a:t>
            </a:r>
            <a:r>
              <a:rPr lang="tr-TR" sz="1200" kern="1200" dirty="0" err="1">
                <a:solidFill>
                  <a:schemeClr val="tx1"/>
                </a:solidFill>
                <a:effectLst/>
                <a:latin typeface="Arial" charset="0"/>
                <a:ea typeface="ＭＳ Ｐゴシック" charset="0"/>
                <a:cs typeface="Arial" charset="0"/>
              </a:rPr>
              <a:t>Smithers</a:t>
            </a:r>
            <a:r>
              <a:rPr lang="tr-TR" sz="1200" kern="1200" dirty="0">
                <a:solidFill>
                  <a:schemeClr val="tx1"/>
                </a:solidFill>
                <a:effectLst/>
                <a:latin typeface="Arial" charset="0"/>
                <a:ea typeface="ＭＳ Ｐゴシック" charset="0"/>
                <a:cs typeface="Arial" charset="0"/>
              </a:rPr>
              <a:t> BM, </a:t>
            </a:r>
            <a:r>
              <a:rPr lang="tr-TR" sz="1200" kern="1200" dirty="0" err="1">
                <a:solidFill>
                  <a:schemeClr val="tx1"/>
                </a:solidFill>
                <a:effectLst/>
                <a:latin typeface="Arial" charset="0"/>
                <a:ea typeface="ＭＳ Ｐゴシック" charset="0"/>
                <a:cs typeface="Arial" charset="0"/>
              </a:rPr>
              <a:t>Theile</a:t>
            </a:r>
            <a:r>
              <a:rPr lang="tr-TR" sz="1200" kern="1200" dirty="0">
                <a:solidFill>
                  <a:schemeClr val="tx1"/>
                </a:solidFill>
                <a:effectLst/>
                <a:latin typeface="Arial" charset="0"/>
                <a:ea typeface="ＭＳ Ｐゴシック" charset="0"/>
                <a:cs typeface="Arial" charset="0"/>
              </a:rPr>
              <a:t> DE, </a:t>
            </a:r>
            <a:r>
              <a:rPr lang="tr-TR" sz="1200" kern="1200" dirty="0" err="1">
                <a:solidFill>
                  <a:schemeClr val="tx1"/>
                </a:solidFill>
                <a:effectLst/>
                <a:latin typeface="Arial" charset="0"/>
                <a:ea typeface="ＭＳ Ｐゴシック" charset="0"/>
                <a:cs typeface="Arial" charset="0"/>
              </a:rPr>
              <a:t>Cohen</a:t>
            </a:r>
            <a:r>
              <a:rPr lang="tr-TR" sz="1200" kern="1200" dirty="0">
                <a:solidFill>
                  <a:schemeClr val="tx1"/>
                </a:solidFill>
                <a:effectLst/>
                <a:latin typeface="Arial" charset="0"/>
                <a:ea typeface="ＭＳ Ｐゴシック" charset="0"/>
                <a:cs typeface="Arial" charset="0"/>
              </a:rPr>
              <a:t> JR, </a:t>
            </a:r>
            <a:r>
              <a:rPr lang="tr-TR" sz="1200" kern="1200" dirty="0" err="1">
                <a:solidFill>
                  <a:schemeClr val="tx1"/>
                </a:solidFill>
                <a:effectLst/>
                <a:latin typeface="Arial" charset="0"/>
                <a:ea typeface="ＭＳ Ｐゴシック" charset="0"/>
                <a:cs typeface="Arial" charset="0"/>
              </a:rPr>
              <a:t>Evans</a:t>
            </a:r>
            <a:r>
              <a:rPr lang="tr-TR" sz="1200" kern="1200" dirty="0">
                <a:solidFill>
                  <a:schemeClr val="tx1"/>
                </a:solidFill>
                <a:effectLst/>
                <a:latin typeface="Arial" charset="0"/>
                <a:ea typeface="ＭＳ Ｐゴシック" charset="0"/>
                <a:cs typeface="Arial" charset="0"/>
              </a:rPr>
              <a:t> EB, </a:t>
            </a:r>
            <a:r>
              <a:rPr lang="tr-TR" sz="1200" kern="1200" dirty="0" err="1">
                <a:solidFill>
                  <a:schemeClr val="tx1"/>
                </a:solidFill>
                <a:effectLst/>
                <a:latin typeface="Arial" charset="0"/>
                <a:ea typeface="ＭＳ Ｐゴシック" charset="0"/>
                <a:cs typeface="Arial" charset="0"/>
              </a:rPr>
              <a:t>Davis</a:t>
            </a:r>
            <a:r>
              <a:rPr lang="tr-TR" sz="1200" kern="1200" dirty="0">
                <a:solidFill>
                  <a:schemeClr val="tx1"/>
                </a:solidFill>
                <a:effectLst/>
                <a:latin typeface="Arial" charset="0"/>
                <a:ea typeface="ＭＳ Ｐゴシック" charset="0"/>
                <a:cs typeface="Arial" charset="0"/>
              </a:rPr>
              <a:t> NC. </a:t>
            </a:r>
            <a:r>
              <a:rPr lang="tr-TR" sz="1200" kern="1200" dirty="0" err="1">
                <a:solidFill>
                  <a:schemeClr val="tx1"/>
                </a:solidFill>
                <a:effectLst/>
                <a:latin typeface="Arial" charset="0"/>
                <a:ea typeface="ＭＳ Ｐゴシック" charset="0"/>
                <a:cs typeface="Arial" charset="0"/>
              </a:rPr>
              <a:t>Emergency</a:t>
            </a:r>
            <a:r>
              <a:rPr lang="tr-TR" sz="1200" kern="1200" dirty="0">
                <a:solidFill>
                  <a:schemeClr val="tx1"/>
                </a:solidFill>
                <a:effectLst/>
                <a:latin typeface="Arial" charset="0"/>
                <a:ea typeface="ＭＳ Ｐゴシック" charset="0"/>
                <a:cs typeface="Arial" charset="0"/>
              </a:rPr>
              <a:t> </a:t>
            </a:r>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26</a:t>
            </a:fld>
            <a:endParaRPr lang="tr-TR" altLang="en-US"/>
          </a:p>
        </p:txBody>
      </p:sp>
    </p:spTree>
    <p:extLst>
      <p:ext uri="{BB962C8B-B14F-4D97-AF65-F5344CB8AC3E}">
        <p14:creationId xmlns:p14="http://schemas.microsoft.com/office/powerpoint/2010/main" val="17991708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IBD </a:t>
            </a:r>
            <a:r>
              <a:rPr lang="tr-TR" sz="1200" kern="1200" dirty="0" err="1">
                <a:solidFill>
                  <a:schemeClr val="tx1"/>
                </a:solidFill>
                <a:effectLst/>
                <a:latin typeface="Arial" charset="0"/>
                <a:ea typeface="ＭＳ Ｐゴシック" charset="0"/>
                <a:cs typeface="Arial" charset="0"/>
              </a:rPr>
              <a:t>are</a:t>
            </a:r>
            <a:r>
              <a:rPr lang="tr-TR" sz="1200" kern="1200" dirty="0">
                <a:solidFill>
                  <a:schemeClr val="tx1"/>
                </a:solidFill>
                <a:effectLst/>
                <a:latin typeface="Arial" charset="0"/>
                <a:ea typeface="ＭＳ Ｐゴシック" charset="0"/>
                <a:cs typeface="Arial" charset="0"/>
              </a:rPr>
              <a:t> at risk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therefore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should</a:t>
            </a:r>
            <a:r>
              <a:rPr lang="tr-TR" sz="1200" kern="1200" dirty="0">
                <a:solidFill>
                  <a:schemeClr val="tx1"/>
                </a:solidFill>
                <a:effectLst/>
                <a:latin typeface="Arial" charset="0"/>
                <a:ea typeface="ＭＳ Ｐゴシック" charset="0"/>
                <a:cs typeface="Arial" charset="0"/>
              </a:rPr>
              <a:t> be </a:t>
            </a:r>
            <a:r>
              <a:rPr lang="tr-TR" sz="1200" kern="1200" dirty="0" err="1">
                <a:solidFill>
                  <a:schemeClr val="tx1"/>
                </a:solidFill>
                <a:effectLst/>
                <a:latin typeface="Arial" charset="0"/>
                <a:ea typeface="ＭＳ Ｐゴシック" charset="0"/>
                <a:cs typeface="Arial" charset="0"/>
              </a:rPr>
              <a:t>screened</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for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malnutrition</a:t>
            </a:r>
            <a:r>
              <a:rPr lang="tr-TR" sz="1200" kern="1200" dirty="0">
                <a:solidFill>
                  <a:schemeClr val="tx1"/>
                </a:solidFill>
                <a:effectLst/>
                <a:latin typeface="Arial" charset="0"/>
                <a:ea typeface="ＭＳ Ｐゴシック" charset="0"/>
                <a:cs typeface="Arial" charset="0"/>
              </a:rPr>
              <a:t>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time of </a:t>
            </a:r>
            <a:r>
              <a:rPr lang="tr-TR" sz="1200" kern="1200" dirty="0" err="1">
                <a:solidFill>
                  <a:schemeClr val="tx1"/>
                </a:solidFill>
                <a:effectLst/>
                <a:latin typeface="Arial" charset="0"/>
                <a:ea typeface="ＭＳ Ｐゴシック" charset="0"/>
                <a:cs typeface="Arial" charset="0"/>
              </a:rPr>
              <a:t>diagnosis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thereafter</a:t>
            </a:r>
            <a:r>
              <a:rPr lang="tr-TR" sz="1200" kern="1200" dirty="0">
                <a:solidFill>
                  <a:schemeClr val="tx1"/>
                </a:solidFill>
                <a:effectLst/>
                <a:latin typeface="Arial" charset="0"/>
                <a:ea typeface="ＭＳ Ｐゴシック" charset="0"/>
                <a:cs typeface="Arial" charset="0"/>
              </a:rPr>
              <a:t> on a</a:t>
            </a:r>
          </a:p>
          <a:p>
            <a:r>
              <a:rPr lang="tr-TR" sz="1200" kern="1200" dirty="0" err="1">
                <a:solidFill>
                  <a:schemeClr val="tx1"/>
                </a:solidFill>
                <a:effectLst/>
                <a:latin typeface="Arial" charset="0"/>
                <a:ea typeface="ＭＳ Ｐゴシック" charset="0"/>
                <a:cs typeface="Arial" charset="0"/>
              </a:rPr>
              <a:t>regular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basis</a:t>
            </a:r>
            <a:r>
              <a:rPr lang="tr-TR" sz="1200" kern="1200" dirty="0">
                <a:solidFill>
                  <a:schemeClr val="tx1"/>
                </a:solidFill>
                <a:effectLst/>
                <a:latin typeface="Arial" charset="0"/>
                <a:ea typeface="ＭＳ Ｐゴシック" charset="0"/>
                <a:cs typeface="Arial" charset="0"/>
              </a:rPr>
              <a:t>.</a:t>
            </a:r>
          </a:p>
          <a:p>
            <a:r>
              <a:rPr lang="tr-TR" sz="1200" kern="1200" dirty="0">
                <a:solidFill>
                  <a:schemeClr val="tx1"/>
                </a:solidFill>
                <a:effectLst/>
                <a:latin typeface="Arial" charset="0"/>
                <a:ea typeface="ＭＳ Ｐゴシック" charset="0"/>
                <a:cs typeface="Arial" charset="0"/>
              </a:rPr>
              <a:t>Grade of </a:t>
            </a:r>
            <a:r>
              <a:rPr lang="tr-TR" sz="1200" kern="1200" dirty="0" err="1">
                <a:solidFill>
                  <a:schemeClr val="tx1"/>
                </a:solidFill>
                <a:effectLst/>
                <a:latin typeface="Arial" charset="0"/>
                <a:ea typeface="ＭＳ Ｐゴシック" charset="0"/>
                <a:cs typeface="Arial" charset="0"/>
              </a:rPr>
              <a:t>recommendation</a:t>
            </a:r>
            <a:r>
              <a:rPr lang="tr-TR" sz="1200" kern="1200" dirty="0">
                <a:solidFill>
                  <a:schemeClr val="tx1"/>
                </a:solidFill>
                <a:effectLst/>
                <a:latin typeface="Arial" charset="0"/>
                <a:ea typeface="ＭＳ Ｐゴシック" charset="0"/>
                <a:cs typeface="Arial" charset="0"/>
              </a:rPr>
              <a:t> GPP e </a:t>
            </a:r>
            <a:r>
              <a:rPr lang="tr-TR" sz="1200" kern="1200" dirty="0" err="1">
                <a:solidFill>
                  <a:schemeClr val="tx1"/>
                </a:solidFill>
                <a:effectLst/>
                <a:latin typeface="Arial" charset="0"/>
                <a:ea typeface="ＭＳ Ｐゴシック" charset="0"/>
                <a:cs typeface="Arial" charset="0"/>
              </a:rPr>
              <a:t>Strong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consensus</a:t>
            </a:r>
            <a:r>
              <a:rPr lang="tr-TR" sz="1200" kern="1200" dirty="0">
                <a:solidFill>
                  <a:schemeClr val="tx1"/>
                </a:solidFill>
                <a:effectLst/>
                <a:latin typeface="Arial" charset="0"/>
                <a:ea typeface="ＭＳ Ｐゴシック" charset="0"/>
                <a:cs typeface="Arial" charset="0"/>
              </a:rPr>
              <a:t> (96%</a:t>
            </a:r>
          </a:p>
          <a:p>
            <a:r>
              <a:rPr lang="tr-TR" sz="1200" kern="1200" dirty="0" err="1">
                <a:solidFill>
                  <a:schemeClr val="tx1"/>
                </a:solidFill>
                <a:effectLst/>
                <a:latin typeface="Arial" charset="0"/>
                <a:ea typeface="ＭＳ Ｐゴシック" charset="0"/>
                <a:cs typeface="Arial" charset="0"/>
              </a:rPr>
              <a:t>agreement</a:t>
            </a:r>
            <a:r>
              <a:rPr lang="tr-TR" sz="1200" kern="1200" dirty="0">
                <a:solidFill>
                  <a:schemeClr val="tx1"/>
                </a:solidFill>
                <a:effectLst/>
                <a:latin typeface="Arial" charset="0"/>
                <a:ea typeface="ＭＳ Ｐゴシック" charset="0"/>
                <a:cs typeface="Arial" charset="0"/>
              </a:rPr>
              <a:t>)</a:t>
            </a:r>
          </a:p>
          <a:p>
            <a:r>
              <a:rPr lang="tr-TR" sz="1200" kern="1200" dirty="0" err="1">
                <a:solidFill>
                  <a:schemeClr val="tx1"/>
                </a:solidFill>
                <a:effectLst/>
                <a:latin typeface="Arial" charset="0"/>
                <a:ea typeface="ＭＳ Ｐゴシック" charset="0"/>
                <a:cs typeface="Arial" charset="0"/>
              </a:rPr>
              <a:t>Recommendation</a:t>
            </a:r>
            <a:r>
              <a:rPr lang="tr-TR" sz="1200" kern="1200" dirty="0">
                <a:solidFill>
                  <a:schemeClr val="tx1"/>
                </a:solidFill>
                <a:effectLst/>
                <a:latin typeface="Arial" charset="0"/>
                <a:ea typeface="ＭＳ Ｐゴシック" charset="0"/>
                <a:cs typeface="Arial" charset="0"/>
              </a:rPr>
              <a:t> 3 B:</a:t>
            </a:r>
          </a:p>
          <a:p>
            <a:r>
              <a:rPr lang="tr-TR" sz="1200" kern="1200" dirty="0" err="1">
                <a:solidFill>
                  <a:schemeClr val="tx1"/>
                </a:solidFill>
                <a:effectLst/>
                <a:latin typeface="Arial" charset="0"/>
                <a:ea typeface="ＭＳ Ｐゴシック" charset="0"/>
                <a:cs typeface="Arial" charset="0"/>
              </a:rPr>
              <a:t>Documented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malnutrition</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IBD </a:t>
            </a:r>
            <a:r>
              <a:rPr lang="tr-TR" sz="1200" kern="1200" dirty="0" err="1">
                <a:solidFill>
                  <a:schemeClr val="tx1"/>
                </a:solidFill>
                <a:effectLst/>
                <a:latin typeface="Arial" charset="0"/>
                <a:ea typeface="ＭＳ Ｐゴシック" charset="0"/>
                <a:cs typeface="Arial" charset="0"/>
              </a:rPr>
              <a:t>should</a:t>
            </a:r>
            <a:r>
              <a:rPr lang="tr-TR" sz="1200" kern="1200" dirty="0">
                <a:solidFill>
                  <a:schemeClr val="tx1"/>
                </a:solidFill>
                <a:effectLst/>
                <a:latin typeface="Arial" charset="0"/>
                <a:ea typeface="ＭＳ Ｐゴシック" charset="0"/>
                <a:cs typeface="Arial" charset="0"/>
              </a:rPr>
              <a:t> be</a:t>
            </a:r>
          </a:p>
          <a:p>
            <a:r>
              <a:rPr lang="tr-TR" sz="1200" kern="1200" dirty="0" err="1">
                <a:solidFill>
                  <a:schemeClr val="tx1"/>
                </a:solidFill>
                <a:effectLst/>
                <a:latin typeface="Arial" charset="0"/>
                <a:ea typeface="ＭＳ Ｐゴシック" charset="0"/>
                <a:cs typeface="Arial" charset="0"/>
              </a:rPr>
              <a:t>treated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appropriately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because</a:t>
            </a:r>
            <a:r>
              <a:rPr lang="tr-TR" sz="1200" kern="1200" dirty="0">
                <a:solidFill>
                  <a:schemeClr val="tx1"/>
                </a:solidFill>
                <a:effectLst/>
                <a:latin typeface="Arial" charset="0"/>
                <a:ea typeface="ＭＳ Ｐゴシック" charset="0"/>
                <a:cs typeface="Arial" charset="0"/>
              </a:rPr>
              <a:t> it </a:t>
            </a:r>
            <a:r>
              <a:rPr lang="tr-TR" sz="1200" kern="1200" dirty="0" err="1">
                <a:solidFill>
                  <a:schemeClr val="tx1"/>
                </a:solidFill>
                <a:effectLst/>
                <a:latin typeface="Arial" charset="0"/>
                <a:ea typeface="ＭＳ Ｐゴシック" charset="0"/>
                <a:cs typeface="Arial" charset="0"/>
              </a:rPr>
              <a:t>worsens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prognosis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complication</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rates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mortality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quality</a:t>
            </a:r>
            <a:r>
              <a:rPr lang="tr-TR" sz="1200" kern="1200" dirty="0">
                <a:solidFill>
                  <a:schemeClr val="tx1"/>
                </a:solidFill>
                <a:effectLst/>
                <a:latin typeface="Arial" charset="0"/>
                <a:ea typeface="ＭＳ Ｐゴシック" charset="0"/>
                <a:cs typeface="Arial" charset="0"/>
              </a:rPr>
              <a:t> of life.</a:t>
            </a:r>
          </a:p>
          <a:p>
            <a:r>
              <a:rPr lang="tr-TR" sz="1200" kern="1200" dirty="0">
                <a:solidFill>
                  <a:schemeClr val="tx1"/>
                </a:solidFill>
                <a:effectLst/>
                <a:latin typeface="Arial" charset="0"/>
                <a:ea typeface="ＭＳ Ｐゴシック" charset="0"/>
                <a:cs typeface="Arial" charset="0"/>
              </a:rPr>
              <a:t>Grade of </a:t>
            </a:r>
            <a:r>
              <a:rPr lang="tr-TR" sz="1200" kern="1200" dirty="0" err="1">
                <a:solidFill>
                  <a:schemeClr val="tx1"/>
                </a:solidFill>
                <a:effectLst/>
                <a:latin typeface="Arial" charset="0"/>
                <a:ea typeface="ＭＳ Ｐゴシック" charset="0"/>
                <a:cs typeface="Arial" charset="0"/>
              </a:rPr>
              <a:t>recommendation</a:t>
            </a:r>
            <a:r>
              <a:rPr lang="tr-TR" sz="1200" kern="1200" dirty="0">
                <a:solidFill>
                  <a:schemeClr val="tx1"/>
                </a:solidFill>
                <a:effectLst/>
                <a:latin typeface="Arial" charset="0"/>
                <a:ea typeface="ＭＳ Ｐゴシック" charset="0"/>
                <a:cs typeface="Arial" charset="0"/>
              </a:rPr>
              <a:t> GPP e </a:t>
            </a:r>
            <a:r>
              <a:rPr lang="tr-TR" sz="1200" kern="1200" dirty="0" err="1">
                <a:solidFill>
                  <a:schemeClr val="tx1"/>
                </a:solidFill>
                <a:effectLst/>
                <a:latin typeface="Arial" charset="0"/>
                <a:ea typeface="ＭＳ Ｐゴシック" charset="0"/>
                <a:cs typeface="Arial" charset="0"/>
              </a:rPr>
              <a:t>Strong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consensus</a:t>
            </a:r>
            <a:r>
              <a:rPr lang="tr-TR" sz="1200" kern="1200" dirty="0">
                <a:solidFill>
                  <a:schemeClr val="tx1"/>
                </a:solidFill>
                <a:effectLst/>
                <a:latin typeface="Arial" charset="0"/>
                <a:ea typeface="ＭＳ Ｐゴシック" charset="0"/>
                <a:cs typeface="Arial" charset="0"/>
              </a:rPr>
              <a:t> (96%</a:t>
            </a:r>
          </a:p>
          <a:p>
            <a:r>
              <a:rPr lang="tr-TR" sz="1200" kern="1200" dirty="0" err="1">
                <a:solidFill>
                  <a:schemeClr val="tx1"/>
                </a:solidFill>
                <a:effectLst/>
                <a:latin typeface="Arial" charset="0"/>
                <a:ea typeface="ＭＳ Ｐゴシック" charset="0"/>
                <a:cs typeface="Arial" charset="0"/>
              </a:rPr>
              <a:t>agreement</a:t>
            </a:r>
            <a:r>
              <a:rPr lang="tr-TR" sz="1200" kern="1200" dirty="0">
                <a:solidFill>
                  <a:schemeClr val="tx1"/>
                </a:solidFill>
                <a:effectLst/>
                <a:latin typeface="Arial" charset="0"/>
                <a:ea typeface="ＭＳ Ｐゴシック" charset="0"/>
                <a:cs typeface="Arial" charset="0"/>
              </a:rPr>
              <a:t>)</a:t>
            </a: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27</a:t>
            </a:fld>
            <a:endParaRPr lang="tr-TR" altLang="en-US"/>
          </a:p>
        </p:txBody>
      </p:sp>
    </p:spTree>
    <p:extLst>
      <p:ext uri="{BB962C8B-B14F-4D97-AF65-F5344CB8AC3E}">
        <p14:creationId xmlns:p14="http://schemas.microsoft.com/office/powerpoint/2010/main" val="8171008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a:solidFill>
                  <a:schemeClr val="tx1"/>
                </a:solidFill>
                <a:effectLst/>
                <a:latin typeface="Arial" charset="0"/>
                <a:ea typeface="ＭＳ Ｐゴシック" charset="0"/>
                <a:cs typeface="Arial" charset="0"/>
              </a:rPr>
              <a:t>Of 16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1618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were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included</a:t>
            </a:r>
            <a:r>
              <a:rPr lang="tr-TR" sz="1200" kern="1200" dirty="0">
                <a:solidFill>
                  <a:schemeClr val="tx1"/>
                </a:solidFill>
                <a:effectLst/>
                <a:latin typeface="Arial" charset="0"/>
                <a:ea typeface="ＭＳ Ｐゴシック" charset="0"/>
                <a:cs typeface="Arial" charset="0"/>
              </a:rPr>
              <a:t>, 72% </a:t>
            </a:r>
            <a:r>
              <a:rPr lang="tr-TR" sz="1200" kern="1200" dirty="0" err="1">
                <a:solidFill>
                  <a:schemeClr val="tx1"/>
                </a:solidFill>
                <a:effectLst/>
                <a:latin typeface="Arial" charset="0"/>
                <a:ea typeface="ＭＳ Ｐゴシック" charset="0"/>
                <a:cs typeface="Arial" charset="0"/>
              </a:rPr>
              <a:t>Crohn’s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disease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28%</a:t>
            </a:r>
          </a:p>
          <a:p>
            <a:r>
              <a:rPr lang="tr-TR" sz="1200" kern="1200" dirty="0" err="1">
                <a:solidFill>
                  <a:schemeClr val="tx1"/>
                </a:solidFill>
                <a:effectLst/>
                <a:latin typeface="Arial" charset="0"/>
                <a:ea typeface="ＭＳ Ｐゴシック" charset="0"/>
                <a:cs typeface="Arial" charset="0"/>
              </a:rPr>
              <a:t>ulcerative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colitis</a:t>
            </a:r>
            <a:r>
              <a:rPr lang="tr-TR" sz="1200" kern="1200" dirty="0">
                <a:solidFill>
                  <a:schemeClr val="tx1"/>
                </a:solidFill>
                <a:effectLst/>
                <a:latin typeface="Arial" charset="0"/>
                <a:ea typeface="ＭＳ Ｐゴシック" charset="0"/>
                <a:cs typeface="Arial" charset="0"/>
              </a:rPr>
              <a:t>.</a:t>
            </a: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28</a:t>
            </a:fld>
            <a:endParaRPr lang="tr-TR" altLang="en-US"/>
          </a:p>
        </p:txBody>
      </p:sp>
    </p:spTree>
    <p:extLst>
      <p:ext uri="{BB962C8B-B14F-4D97-AF65-F5344CB8AC3E}">
        <p14:creationId xmlns:p14="http://schemas.microsoft.com/office/powerpoint/2010/main" val="1280975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err="1">
                <a:solidFill>
                  <a:schemeClr val="tx1"/>
                </a:solidFill>
                <a:effectLst/>
                <a:latin typeface="Arial" charset="0"/>
                <a:ea typeface="ＭＳ Ｐゴシック" charset="0"/>
                <a:cs typeface="Arial" charset="0"/>
              </a:rPr>
              <a:t>Five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utilized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various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NSTs</a:t>
            </a:r>
            <a:r>
              <a:rPr lang="tr-TR" sz="1200" kern="1200" dirty="0">
                <a:solidFill>
                  <a:schemeClr val="tx1"/>
                </a:solidFill>
                <a:effectLst/>
                <a:latin typeface="Arial" charset="0"/>
                <a:ea typeface="ＭＳ Ｐゴシック" charset="0"/>
                <a:cs typeface="Arial" charset="0"/>
              </a:rPr>
              <a:t> (MUST, NRI, NRS-2002,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SaskIBD</a:t>
            </a:r>
            <a:r>
              <a:rPr lang="tr-TR" sz="1200" kern="1200" dirty="0">
                <a:solidFill>
                  <a:schemeClr val="tx1"/>
                </a:solidFill>
                <a:effectLst/>
                <a:latin typeface="Arial" charset="0"/>
                <a:ea typeface="ＭＳ Ｐゴシック" charset="0"/>
                <a:cs typeface="Arial" charset="0"/>
              </a:rPr>
              <a:t>-NRT) </a:t>
            </a:r>
            <a:r>
              <a:rPr lang="tr-TR" sz="1200" kern="1200" dirty="0" err="1">
                <a:solidFill>
                  <a:schemeClr val="tx1"/>
                </a:solidFill>
                <a:effectLst/>
                <a:latin typeface="Arial" charset="0"/>
                <a:ea typeface="ＭＳ Ｐゴシック" charset="0"/>
                <a:cs typeface="Arial" charset="0"/>
              </a:rPr>
              <a:t>to</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categorize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ordinally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low</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moderate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high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nutrition</a:t>
            </a:r>
            <a:r>
              <a:rPr lang="tr-TR" sz="1200" kern="1200" dirty="0">
                <a:solidFill>
                  <a:schemeClr val="tx1"/>
                </a:solidFill>
                <a:effectLst/>
                <a:latin typeface="Arial" charset="0"/>
                <a:ea typeface="ＭＳ Ｐゴシック" charset="0"/>
                <a:cs typeface="Arial" charset="0"/>
              </a:rPr>
              <a:t> risk</a:t>
            </a:r>
          </a:p>
          <a:p>
            <a:r>
              <a:rPr lang="tr-TR" sz="1200" kern="1200" dirty="0" err="1">
                <a:solidFill>
                  <a:schemeClr val="tx1"/>
                </a:solidFill>
                <a:effectLst/>
                <a:latin typeface="Arial" charset="0"/>
                <a:ea typeface="ＭＳ Ｐゴシック" charset="0"/>
                <a:cs typeface="Arial" charset="0"/>
              </a:rPr>
              <a:t>categories</a:t>
            </a:r>
            <a:r>
              <a:rPr lang="tr-TR" sz="1200" kern="1200" dirty="0">
                <a:solidFill>
                  <a:schemeClr val="tx1"/>
                </a:solidFill>
                <a:effectLst/>
                <a:latin typeface="Arial" charset="0"/>
                <a:ea typeface="ＭＳ Ｐゴシック" charset="0"/>
                <a:cs typeface="Arial" charset="0"/>
              </a:rPr>
              <a:t>[9,13,27,30,35].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most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commonly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utilized</a:t>
            </a:r>
            <a:r>
              <a:rPr lang="tr-TR" sz="1200" kern="1200" dirty="0">
                <a:solidFill>
                  <a:schemeClr val="tx1"/>
                </a:solidFill>
                <a:effectLst/>
                <a:latin typeface="Arial" charset="0"/>
                <a:ea typeface="ＭＳ Ｐゴシック" charset="0"/>
                <a:cs typeface="Arial" charset="0"/>
              </a:rPr>
              <a:t> NST </a:t>
            </a:r>
            <a:r>
              <a:rPr lang="tr-TR" sz="1200" kern="1200" dirty="0" err="1">
                <a:solidFill>
                  <a:schemeClr val="tx1"/>
                </a:solidFill>
                <a:effectLst/>
                <a:latin typeface="Arial" charset="0"/>
                <a:ea typeface="ＭＳ Ｐゴシック" charset="0"/>
                <a:cs typeface="Arial" charset="0"/>
              </a:rPr>
              <a:t>was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MUST (4/5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a:t>
            </a:r>
          </a:p>
          <a:p>
            <a:r>
              <a:rPr lang="tr-TR" sz="1200" kern="1200" dirty="0" err="1">
                <a:solidFill>
                  <a:schemeClr val="tx1"/>
                </a:solidFill>
                <a:effectLst/>
                <a:latin typeface="Arial" charset="0"/>
                <a:ea typeface="ＭＳ Ｐゴシック" charset="0"/>
                <a:cs typeface="Arial" charset="0"/>
              </a:rPr>
              <a:t>showing</a:t>
            </a:r>
            <a:r>
              <a:rPr lang="tr-TR" sz="1200" kern="1200" dirty="0">
                <a:solidFill>
                  <a:schemeClr val="tx1"/>
                </a:solidFill>
                <a:effectLst/>
                <a:latin typeface="Arial" charset="0"/>
                <a:ea typeface="ＭＳ Ｐゴシック" charset="0"/>
                <a:cs typeface="Arial" charset="0"/>
              </a:rPr>
              <a:t> 28.0% (n = 115)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be at </a:t>
            </a:r>
            <a:r>
              <a:rPr lang="tr-TR" sz="1200" kern="1200" dirty="0" err="1">
                <a:solidFill>
                  <a:schemeClr val="tx1"/>
                </a:solidFill>
                <a:effectLst/>
                <a:latin typeface="Arial" charset="0"/>
                <a:ea typeface="ＭＳ Ｐゴシック" charset="0"/>
                <a:cs typeface="Arial" charset="0"/>
              </a:rPr>
              <a:t>high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nutrition</a:t>
            </a:r>
            <a:r>
              <a:rPr lang="tr-TR" sz="1200" kern="1200" dirty="0">
                <a:solidFill>
                  <a:schemeClr val="tx1"/>
                </a:solidFill>
                <a:effectLst/>
                <a:latin typeface="Arial" charset="0"/>
                <a:ea typeface="ＭＳ Ｐゴシック" charset="0"/>
                <a:cs typeface="Arial" charset="0"/>
              </a:rPr>
              <a:t> risk (MUST ≥ 2) </a:t>
            </a:r>
            <a:r>
              <a:rPr lang="tr-TR" sz="1200" kern="1200" dirty="0" err="1">
                <a:solidFill>
                  <a:schemeClr val="tx1"/>
                </a:solidFill>
                <a:effectLst/>
                <a:latin typeface="Arial" charset="0"/>
                <a:ea typeface="ＭＳ Ｐゴシック" charset="0"/>
                <a:cs typeface="Arial" charset="0"/>
              </a:rPr>
              <a:t>across</a:t>
            </a:r>
            <a:r>
              <a:rPr lang="tr-TR" sz="1200" kern="1200" dirty="0">
                <a:solidFill>
                  <a:schemeClr val="tx1"/>
                </a:solidFill>
                <a:effectLst/>
                <a:latin typeface="Arial" charset="0"/>
                <a:ea typeface="ＭＳ Ｐゴシック" charset="0"/>
                <a:cs typeface="Arial" charset="0"/>
              </a:rPr>
              <a:t> a </a:t>
            </a:r>
            <a:r>
              <a:rPr lang="tr-TR" sz="1200" kern="1200" dirty="0" err="1">
                <a:solidFill>
                  <a:schemeClr val="tx1"/>
                </a:solidFill>
                <a:effectLst/>
                <a:latin typeface="Arial" charset="0"/>
                <a:ea typeface="ＭＳ Ｐゴシック" charset="0"/>
                <a:cs typeface="Arial" charset="0"/>
              </a:rPr>
              <a:t>composite</a:t>
            </a:r>
            <a:r>
              <a:rPr lang="tr-TR" sz="1200" kern="1200" dirty="0">
                <a:solidFill>
                  <a:schemeClr val="tx1"/>
                </a:solidFill>
                <a:effectLst/>
                <a:latin typeface="Arial" charset="0"/>
                <a:ea typeface="ＭＳ Ｐゴシック" charset="0"/>
                <a:cs typeface="Arial" charset="0"/>
              </a:rPr>
              <a:t> of</a:t>
            </a:r>
          </a:p>
          <a:p>
            <a:r>
              <a:rPr lang="tr-TR" sz="1200" kern="1200" dirty="0" err="1">
                <a:solidFill>
                  <a:schemeClr val="tx1"/>
                </a:solidFill>
                <a:effectLst/>
                <a:latin typeface="Arial" charset="0"/>
                <a:ea typeface="ＭＳ Ｐゴシック" charset="0"/>
                <a:cs typeface="Arial" charset="0"/>
              </a:rPr>
              <a:t>inpatient</a:t>
            </a:r>
            <a:r>
              <a:rPr lang="tr-TR" sz="1200" kern="1200" dirty="0">
                <a:solidFill>
                  <a:schemeClr val="tx1"/>
                </a:solidFill>
                <a:effectLst/>
                <a:latin typeface="Arial" charset="0"/>
                <a:ea typeface="ＭＳ Ｐゴシック" charset="0"/>
                <a:cs typeface="Arial" charset="0"/>
              </a:rPr>
              <a:t>/</a:t>
            </a:r>
            <a:r>
              <a:rPr lang="tr-TR" sz="1200" kern="1200" dirty="0" err="1">
                <a:solidFill>
                  <a:schemeClr val="tx1"/>
                </a:solidFill>
                <a:effectLst/>
                <a:latin typeface="Arial" charset="0"/>
                <a:ea typeface="ＭＳ Ｐゴシック" charset="0"/>
                <a:cs typeface="Arial" charset="0"/>
              </a:rPr>
              <a:t>outpatient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[9,13,30,35].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two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inpatient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both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utilizing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NRS-2002, 67.0% (n = 75) of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were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found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be at </a:t>
            </a:r>
            <a:r>
              <a:rPr lang="tr-TR" sz="1200" kern="1200" dirty="0" err="1">
                <a:solidFill>
                  <a:schemeClr val="tx1"/>
                </a:solidFill>
                <a:effectLst/>
                <a:latin typeface="Arial" charset="0"/>
                <a:ea typeface="ＭＳ Ｐゴシック" charset="0"/>
                <a:cs typeface="Arial" charset="0"/>
              </a:rPr>
              <a:t>high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nutrition</a:t>
            </a:r>
            <a:r>
              <a:rPr lang="tr-TR" sz="1200" kern="1200" dirty="0">
                <a:solidFill>
                  <a:schemeClr val="tx1"/>
                </a:solidFill>
                <a:effectLst/>
                <a:latin typeface="Arial" charset="0"/>
                <a:ea typeface="ＭＳ Ｐゴシック" charset="0"/>
                <a:cs typeface="Arial" charset="0"/>
              </a:rPr>
              <a:t> risk (NRS-2002</a:t>
            </a:r>
          </a:p>
          <a:p>
            <a:r>
              <a:rPr lang="tr-TR" sz="1200" kern="1200" dirty="0">
                <a:solidFill>
                  <a:schemeClr val="tx1"/>
                </a:solidFill>
                <a:effectLst/>
                <a:latin typeface="Arial" charset="0"/>
                <a:ea typeface="ＭＳ Ｐゴシック" charset="0"/>
                <a:cs typeface="Arial" charset="0"/>
              </a:rPr>
              <a:t>≥ 3)[9,13].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three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outpatient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 29.1% (n = 87) of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were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found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have</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at </a:t>
            </a:r>
            <a:r>
              <a:rPr lang="tr-TR" sz="1200" kern="1200" dirty="0" err="1">
                <a:solidFill>
                  <a:schemeClr val="tx1"/>
                </a:solidFill>
                <a:effectLst/>
                <a:latin typeface="Arial" charset="0"/>
                <a:ea typeface="ＭＳ Ｐゴシック" charset="0"/>
                <a:cs typeface="Arial" charset="0"/>
              </a:rPr>
              <a:t>least</a:t>
            </a:r>
            <a:r>
              <a:rPr lang="tr-TR" sz="1200" kern="1200" dirty="0">
                <a:solidFill>
                  <a:schemeClr val="tx1"/>
                </a:solidFill>
                <a:effectLst/>
                <a:latin typeface="Arial" charset="0"/>
                <a:ea typeface="ＭＳ Ｐゴシック" charset="0"/>
                <a:cs typeface="Arial" charset="0"/>
              </a:rPr>
              <a:t> a </a:t>
            </a:r>
            <a:r>
              <a:rPr lang="tr-TR" sz="1200" kern="1200" dirty="0" err="1">
                <a:solidFill>
                  <a:schemeClr val="tx1"/>
                </a:solidFill>
                <a:effectLst/>
                <a:latin typeface="Arial" charset="0"/>
                <a:ea typeface="ＭＳ Ｐゴシック" charset="0"/>
                <a:cs typeface="Arial" charset="0"/>
              </a:rPr>
              <a:t>mild</a:t>
            </a:r>
            <a:r>
              <a:rPr lang="tr-TR" sz="1200" kern="1200" dirty="0">
                <a:solidFill>
                  <a:schemeClr val="tx1"/>
                </a:solidFill>
                <a:effectLst/>
                <a:latin typeface="Arial" charset="0"/>
                <a:ea typeface="ＭＳ Ｐゴシック" charset="0"/>
                <a:cs typeface="Arial" charset="0"/>
              </a:rPr>
              <a:t>/</a:t>
            </a:r>
            <a:r>
              <a:rPr lang="tr-TR" sz="1200" kern="1200" dirty="0" err="1">
                <a:solidFill>
                  <a:schemeClr val="tx1"/>
                </a:solidFill>
                <a:effectLst/>
                <a:latin typeface="Arial" charset="0"/>
                <a:ea typeface="ＭＳ Ｐゴシック" charset="0"/>
                <a:cs typeface="Arial" charset="0"/>
              </a:rPr>
              <a:t>moderate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degree</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nutrition</a:t>
            </a:r>
            <a:r>
              <a:rPr lang="tr-TR" sz="1200" kern="1200" dirty="0">
                <a:solidFill>
                  <a:schemeClr val="tx1"/>
                </a:solidFill>
                <a:effectLst/>
                <a:latin typeface="Arial" charset="0"/>
                <a:ea typeface="ＭＳ Ｐゴシック" charset="0"/>
                <a:cs typeface="Arial" charset="0"/>
              </a:rPr>
              <a:t> risk </a:t>
            </a:r>
            <a:r>
              <a:rPr lang="tr-TR" sz="1200" kern="1200" dirty="0" err="1">
                <a:solidFill>
                  <a:schemeClr val="tx1"/>
                </a:solidFill>
                <a:effectLst/>
                <a:latin typeface="Arial" charset="0"/>
                <a:ea typeface="ＭＳ Ｐゴシック" charset="0"/>
                <a:cs typeface="Arial" charset="0"/>
              </a:rPr>
              <a:t>via</a:t>
            </a:r>
            <a:r>
              <a:rPr lang="tr-TR" sz="1200" kern="1200" dirty="0">
                <a:solidFill>
                  <a:schemeClr val="tx1"/>
                </a:solidFill>
                <a:effectLst/>
                <a:latin typeface="Arial" charset="0"/>
                <a:ea typeface="ＭＳ Ｐゴシック" charset="0"/>
                <a:cs typeface="Arial" charset="0"/>
              </a:rPr>
              <a:t> MUST (</a:t>
            </a:r>
            <a:r>
              <a:rPr lang="tr-TR" sz="1200" kern="1200" dirty="0" err="1">
                <a:solidFill>
                  <a:schemeClr val="tx1"/>
                </a:solidFill>
                <a:effectLst/>
                <a:latin typeface="Arial" charset="0"/>
                <a:ea typeface="ＭＳ Ｐゴシック" charset="0"/>
                <a:cs typeface="Arial" charset="0"/>
              </a:rPr>
              <a:t>score</a:t>
            </a:r>
            <a:r>
              <a:rPr lang="tr-TR" sz="1200" kern="1200" dirty="0">
                <a:solidFill>
                  <a:schemeClr val="tx1"/>
                </a:solidFill>
                <a:effectLst/>
                <a:latin typeface="Arial" charset="0"/>
                <a:ea typeface="ＭＳ Ｐゴシック" charset="0"/>
                <a:cs typeface="Arial" charset="0"/>
              </a:rPr>
              <a:t> ≥ 1), NRI (</a:t>
            </a:r>
            <a:r>
              <a:rPr lang="tr-TR" sz="1200" kern="1200" dirty="0" err="1">
                <a:solidFill>
                  <a:schemeClr val="tx1"/>
                </a:solidFill>
                <a:effectLst/>
                <a:latin typeface="Arial" charset="0"/>
                <a:ea typeface="ＭＳ Ｐゴシック" charset="0"/>
                <a:cs typeface="Arial" charset="0"/>
              </a:rPr>
              <a:t>score</a:t>
            </a:r>
            <a:r>
              <a:rPr lang="tr-TR" sz="1200" kern="1200" dirty="0">
                <a:solidFill>
                  <a:schemeClr val="tx1"/>
                </a:solidFill>
                <a:effectLst/>
                <a:latin typeface="Arial" charset="0"/>
                <a:ea typeface="ＭＳ Ｐゴシック" charset="0"/>
                <a:cs typeface="Arial" charset="0"/>
              </a:rPr>
              <a:t> ≥</a:t>
            </a:r>
          </a:p>
          <a:p>
            <a:r>
              <a:rPr lang="tr-TR" sz="1200" kern="1200" dirty="0">
                <a:solidFill>
                  <a:schemeClr val="tx1"/>
                </a:solidFill>
                <a:effectLst/>
                <a:latin typeface="Arial" charset="0"/>
                <a:ea typeface="ＭＳ Ｐゴシック" charset="0"/>
                <a:cs typeface="Arial" charset="0"/>
              </a:rPr>
              <a:t>97.5)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SaskIBD</a:t>
            </a:r>
            <a:r>
              <a:rPr lang="tr-TR" sz="1200" kern="1200" dirty="0">
                <a:solidFill>
                  <a:schemeClr val="tx1"/>
                </a:solidFill>
                <a:effectLst/>
                <a:latin typeface="Arial" charset="0"/>
                <a:ea typeface="ＭＳ Ｐゴシック" charset="0"/>
                <a:cs typeface="Arial" charset="0"/>
              </a:rPr>
              <a:t>-NRT (</a:t>
            </a:r>
            <a:r>
              <a:rPr lang="tr-TR" sz="1200" kern="1200" dirty="0" err="1">
                <a:solidFill>
                  <a:schemeClr val="tx1"/>
                </a:solidFill>
                <a:effectLst/>
                <a:latin typeface="Arial" charset="0"/>
                <a:ea typeface="ＭＳ Ｐゴシック" charset="0"/>
                <a:cs typeface="Arial" charset="0"/>
              </a:rPr>
              <a:t>score</a:t>
            </a:r>
            <a:r>
              <a:rPr lang="tr-TR" sz="1200" kern="1200" dirty="0">
                <a:solidFill>
                  <a:schemeClr val="tx1"/>
                </a:solidFill>
                <a:effectLst/>
                <a:latin typeface="Arial" charset="0"/>
                <a:ea typeface="ＭＳ Ｐゴシック" charset="0"/>
                <a:cs typeface="Arial" charset="0"/>
              </a:rPr>
              <a:t> ≥ 3)[27,30,35] (</a:t>
            </a:r>
            <a:r>
              <a:rPr lang="tr-TR" sz="1200" kern="1200" dirty="0" err="1">
                <a:solidFill>
                  <a:schemeClr val="tx1"/>
                </a:solidFill>
                <a:effectLst/>
                <a:latin typeface="Arial" charset="0"/>
                <a:ea typeface="ＭＳ Ｐゴシック" charset="0"/>
                <a:cs typeface="Arial" charset="0"/>
              </a:rPr>
              <a:t>Table</a:t>
            </a:r>
            <a:r>
              <a:rPr lang="tr-TR" sz="1200" kern="1200" dirty="0">
                <a:solidFill>
                  <a:schemeClr val="tx1"/>
                </a:solidFill>
                <a:effectLst/>
                <a:latin typeface="Arial" charset="0"/>
                <a:ea typeface="ＭＳ Ｐゴシック" charset="0"/>
                <a:cs typeface="Arial" charset="0"/>
              </a:rPr>
              <a:t> 4).</a:t>
            </a: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31</a:t>
            </a:fld>
            <a:endParaRPr lang="tr-TR" altLang="en-US"/>
          </a:p>
        </p:txBody>
      </p:sp>
    </p:spTree>
    <p:extLst>
      <p:ext uri="{BB962C8B-B14F-4D97-AF65-F5344CB8AC3E}">
        <p14:creationId xmlns:p14="http://schemas.microsoft.com/office/powerpoint/2010/main" val="4142063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identified</a:t>
            </a:r>
            <a:r>
              <a:rPr lang="tr-TR" sz="1200" kern="1200" dirty="0">
                <a:solidFill>
                  <a:schemeClr val="tx1"/>
                </a:solidFill>
                <a:effectLst/>
                <a:latin typeface="Arial" charset="0"/>
                <a:ea typeface="ＭＳ Ｐゴシック" charset="0"/>
                <a:cs typeface="Arial" charset="0"/>
              </a:rPr>
              <a:t> as </a:t>
            </a:r>
            <a:r>
              <a:rPr lang="tr-TR" sz="1200" kern="1200" dirty="0" err="1">
                <a:solidFill>
                  <a:schemeClr val="tx1"/>
                </a:solidFill>
                <a:effectLst/>
                <a:latin typeface="Arial" charset="0"/>
                <a:ea typeface="ＭＳ Ｐゴシック" charset="0"/>
                <a:cs typeface="Arial" charset="0"/>
              </a:rPr>
              <a:t>malnourished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or</a:t>
            </a:r>
            <a:r>
              <a:rPr lang="tr-TR" sz="1200" kern="1200" dirty="0">
                <a:solidFill>
                  <a:schemeClr val="tx1"/>
                </a:solidFill>
                <a:effectLst/>
                <a:latin typeface="Arial" charset="0"/>
                <a:ea typeface="ＭＳ Ｐゴシック" charset="0"/>
                <a:cs typeface="Arial" charset="0"/>
              </a:rPr>
              <a:t> at‐risk in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nutrition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screening</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should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have</a:t>
            </a:r>
            <a:r>
              <a:rPr lang="tr-TR" sz="1200" kern="1200" dirty="0">
                <a:solidFill>
                  <a:schemeClr val="tx1"/>
                </a:solidFill>
                <a:effectLst/>
                <a:latin typeface="Arial" charset="0"/>
                <a:ea typeface="ＭＳ Ｐゴシック" charset="0"/>
                <a:cs typeface="Arial" charset="0"/>
              </a:rPr>
              <a:t> a </a:t>
            </a:r>
            <a:r>
              <a:rPr lang="tr-TR" sz="1200" kern="1200" dirty="0" err="1">
                <a:solidFill>
                  <a:schemeClr val="tx1"/>
                </a:solidFill>
                <a:effectLst/>
                <a:latin typeface="Arial" charset="0"/>
                <a:ea typeface="ＭＳ Ｐゴシック" charset="0"/>
                <a:cs typeface="Arial" charset="0"/>
              </a:rPr>
              <a:t>nutritional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assessment</a:t>
            </a:r>
            <a:r>
              <a:rPr lang="tr-TR" sz="1200" kern="1200" dirty="0">
                <a:solidFill>
                  <a:schemeClr val="tx1"/>
                </a:solidFill>
                <a:effectLst/>
                <a:latin typeface="Arial" charset="0"/>
                <a:ea typeface="ＭＳ Ｐゴシック" charset="0"/>
                <a:cs typeface="Arial" charset="0"/>
              </a:rPr>
              <a:t>:</a:t>
            </a:r>
          </a:p>
          <a:p>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History</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Clinical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exam</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Food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record</a:t>
            </a:r>
            <a:r>
              <a:rPr lang="tr-TR" sz="1200" kern="1200" dirty="0">
                <a:solidFill>
                  <a:schemeClr val="tx1"/>
                </a:solidFill>
                <a:effectLst/>
                <a:latin typeface="Arial" charset="0"/>
                <a:ea typeface="ＭＳ Ｐゴシック" charset="0"/>
                <a:cs typeface="Arial" charset="0"/>
              </a:rPr>
              <a:t>, BMI, </a:t>
            </a:r>
            <a:r>
              <a:rPr lang="tr-TR" sz="1200" kern="1200" dirty="0" err="1">
                <a:solidFill>
                  <a:schemeClr val="tx1"/>
                </a:solidFill>
                <a:effectLst/>
                <a:latin typeface="Arial" charset="0"/>
                <a:ea typeface="ＭＳ Ｐゴシック" charset="0"/>
                <a:cs typeface="Arial" charset="0"/>
              </a:rPr>
              <a:t>Anthropometry</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 SGA</a:t>
            </a:r>
          </a:p>
          <a:p>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Laboratory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values</a:t>
            </a:r>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32</a:t>
            </a:fld>
            <a:endParaRPr lang="tr-TR" altLang="en-US"/>
          </a:p>
        </p:txBody>
      </p:sp>
    </p:spTree>
    <p:extLst>
      <p:ext uri="{BB962C8B-B14F-4D97-AF65-F5344CB8AC3E}">
        <p14:creationId xmlns:p14="http://schemas.microsoft.com/office/powerpoint/2010/main" val="187313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a:solidFill>
                  <a:schemeClr val="tx1"/>
                </a:solidFill>
                <a:effectLst/>
                <a:latin typeface="Arial" charset="0"/>
                <a:ea typeface="ＭＳ Ｐゴシック" charset="0"/>
                <a:cs typeface="Arial" charset="0"/>
              </a:rPr>
              <a:t>Ten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evaluated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presence of </a:t>
            </a:r>
            <a:r>
              <a:rPr lang="tr-TR" sz="1200" kern="1200" dirty="0" err="1">
                <a:solidFill>
                  <a:schemeClr val="tx1"/>
                </a:solidFill>
                <a:effectLst/>
                <a:latin typeface="Arial" charset="0"/>
                <a:ea typeface="ＭＳ Ｐゴシック" charset="0"/>
                <a:cs typeface="Arial" charset="0"/>
              </a:rPr>
              <a:t>sarcopenia</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their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respective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populations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 total </a:t>
            </a:r>
            <a:r>
              <a:rPr lang="tr-TR" sz="1200" kern="1200" dirty="0" err="1">
                <a:solidFill>
                  <a:schemeClr val="tx1"/>
                </a:solidFill>
                <a:effectLst/>
                <a:latin typeface="Arial" charset="0"/>
                <a:ea typeface="ＭＳ Ｐゴシック" charset="0"/>
                <a:cs typeface="Arial" charset="0"/>
              </a:rPr>
              <a:t>prevalence</a:t>
            </a:r>
            <a:r>
              <a:rPr lang="tr-TR" sz="1200" kern="1200" dirty="0">
                <a:solidFill>
                  <a:schemeClr val="tx1"/>
                </a:solidFill>
                <a:effectLst/>
                <a:latin typeface="Arial" charset="0"/>
                <a:ea typeface="ＭＳ Ｐゴシック" charset="0"/>
                <a:cs typeface="Arial" charset="0"/>
              </a:rPr>
              <a:t> of 39.5% (n = 477) </a:t>
            </a:r>
            <a:r>
              <a:rPr lang="tr-TR" sz="1200" kern="1200" dirty="0" err="1">
                <a:solidFill>
                  <a:schemeClr val="tx1"/>
                </a:solidFill>
                <a:effectLst/>
                <a:latin typeface="Arial" charset="0"/>
                <a:ea typeface="ＭＳ Ｐゴシック" charset="0"/>
                <a:cs typeface="Arial" charset="0"/>
              </a:rPr>
              <a:t>across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all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[9-12,29-34]. Three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utilized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SGA in </a:t>
            </a:r>
            <a:r>
              <a:rPr lang="tr-TR" sz="1200" kern="1200" dirty="0" err="1">
                <a:solidFill>
                  <a:schemeClr val="tx1"/>
                </a:solidFill>
                <a:effectLst/>
                <a:latin typeface="Arial" charset="0"/>
                <a:ea typeface="ＭＳ Ｐゴシック" charset="0"/>
                <a:cs typeface="Arial" charset="0"/>
              </a:rPr>
              <a:t>categorizing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well-nourished</a:t>
            </a:r>
            <a:r>
              <a:rPr lang="tr-TR" sz="1200" kern="1200" dirty="0">
                <a:solidFill>
                  <a:schemeClr val="tx1"/>
                </a:solidFill>
                <a:effectLst/>
                <a:latin typeface="Arial" charset="0"/>
                <a:ea typeface="ＭＳ Ｐゴシック" charset="0"/>
                <a:cs typeface="Arial" charset="0"/>
              </a:rPr>
              <a:t> (SGA-A), </a:t>
            </a:r>
            <a:r>
              <a:rPr lang="tr-TR" sz="1200" kern="1200" dirty="0" err="1">
                <a:solidFill>
                  <a:schemeClr val="tx1"/>
                </a:solidFill>
                <a:effectLst/>
                <a:latin typeface="Arial" charset="0"/>
                <a:ea typeface="ＭＳ Ｐゴシック" charset="0"/>
                <a:cs typeface="Arial" charset="0"/>
              </a:rPr>
              <a:t>mild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moderately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malnourished</a:t>
            </a:r>
            <a:r>
              <a:rPr lang="tr-TR" sz="1200" kern="1200" dirty="0">
                <a:solidFill>
                  <a:schemeClr val="tx1"/>
                </a:solidFill>
                <a:effectLst/>
                <a:latin typeface="Arial" charset="0"/>
                <a:ea typeface="ＭＳ Ｐゴシック" charset="0"/>
                <a:cs typeface="Arial" charset="0"/>
              </a:rPr>
              <a:t> (SGA-B)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severely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malnourished</a:t>
            </a:r>
            <a:r>
              <a:rPr lang="tr-TR" sz="1200" kern="1200" dirty="0">
                <a:solidFill>
                  <a:schemeClr val="tx1"/>
                </a:solidFill>
                <a:effectLst/>
                <a:latin typeface="Arial" charset="0"/>
                <a:ea typeface="ＭＳ Ｐゴシック" charset="0"/>
                <a:cs typeface="Arial" charset="0"/>
              </a:rPr>
              <a:t> (SGA-C)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two</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studies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based</a:t>
            </a:r>
            <a:r>
              <a:rPr lang="tr-TR" sz="1200" kern="1200" dirty="0">
                <a:solidFill>
                  <a:schemeClr val="tx1"/>
                </a:solidFill>
                <a:effectLst/>
                <a:latin typeface="Arial" charset="0"/>
                <a:ea typeface="ＭＳ Ｐゴシック" charset="0"/>
                <a:cs typeface="Arial" charset="0"/>
              </a:rPr>
              <a:t> on an </a:t>
            </a:r>
            <a:r>
              <a:rPr lang="tr-TR" sz="1200" kern="1200" dirty="0" err="1">
                <a:solidFill>
                  <a:schemeClr val="tx1"/>
                </a:solidFill>
                <a:effectLst/>
                <a:latin typeface="Arial" charset="0"/>
                <a:ea typeface="ＭＳ Ｐゴシック" charset="0"/>
                <a:cs typeface="Arial" charset="0"/>
              </a:rPr>
              <a:t>inpatient</a:t>
            </a:r>
            <a:r>
              <a:rPr lang="tr-TR" sz="1200" kern="1200" dirty="0">
                <a:solidFill>
                  <a:schemeClr val="tx1"/>
                </a:solidFill>
                <a:effectLst/>
                <a:latin typeface="Arial" charset="0"/>
                <a:ea typeface="ＭＳ Ｐゴシック" charset="0"/>
                <a:cs typeface="Arial" charset="0"/>
              </a:rPr>
              <a:t> IBD </a:t>
            </a:r>
            <a:r>
              <a:rPr lang="tr-TR" sz="1200" kern="1200" dirty="0" err="1">
                <a:solidFill>
                  <a:schemeClr val="tx1"/>
                </a:solidFill>
                <a:effectLst/>
                <a:latin typeface="Arial" charset="0"/>
                <a:ea typeface="ＭＳ Ｐゴシック" charset="0"/>
                <a:cs typeface="Arial" charset="0"/>
              </a:rPr>
              <a:t>population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total </a:t>
            </a:r>
            <a:r>
              <a:rPr lang="tr-TR" sz="1200" kern="1200" dirty="0" err="1">
                <a:solidFill>
                  <a:schemeClr val="tx1"/>
                </a:solidFill>
                <a:effectLst/>
                <a:latin typeface="Arial" charset="0"/>
                <a:ea typeface="ＭＳ Ｐゴシック" charset="0"/>
                <a:cs typeface="Arial" charset="0"/>
              </a:rPr>
              <a:t>proportion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diagnosed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some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degree</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malnutrition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based</a:t>
            </a:r>
            <a:r>
              <a:rPr lang="tr-TR" sz="1200" kern="1200" dirty="0">
                <a:solidFill>
                  <a:schemeClr val="tx1"/>
                </a:solidFill>
                <a:effectLst/>
                <a:latin typeface="Arial" charset="0"/>
                <a:ea typeface="ＭＳ Ｐゴシック" charset="0"/>
                <a:cs typeface="Arial" charset="0"/>
              </a:rPr>
              <a:t> on SGA (SGA B/C) </a:t>
            </a:r>
            <a:r>
              <a:rPr lang="tr-TR" sz="1200" kern="1200" dirty="0" err="1">
                <a:solidFill>
                  <a:schemeClr val="tx1"/>
                </a:solidFill>
                <a:effectLst/>
                <a:latin typeface="Arial" charset="0"/>
                <a:ea typeface="ＭＳ Ｐゴシック" charset="0"/>
                <a:cs typeface="Arial" charset="0"/>
              </a:rPr>
              <a:t>was</a:t>
            </a:r>
            <a:r>
              <a:rPr lang="tr-TR" sz="1200" kern="1200" dirty="0">
                <a:solidFill>
                  <a:schemeClr val="tx1"/>
                </a:solidFill>
                <a:effectLst/>
                <a:latin typeface="Arial" charset="0"/>
                <a:ea typeface="ＭＳ Ｐゴシック" charset="0"/>
                <a:cs typeface="Arial" charset="0"/>
              </a:rPr>
              <a:t> 61.7% (n= 103)[8,9,13] (</a:t>
            </a:r>
            <a:r>
              <a:rPr lang="tr-TR" sz="1200" kern="1200" dirty="0" err="1">
                <a:solidFill>
                  <a:schemeClr val="tx1"/>
                </a:solidFill>
                <a:effectLst/>
                <a:latin typeface="Arial" charset="0"/>
                <a:ea typeface="ＭＳ Ｐゴシック" charset="0"/>
                <a:cs typeface="Arial" charset="0"/>
              </a:rPr>
              <a:t>Table</a:t>
            </a:r>
            <a:r>
              <a:rPr lang="tr-TR" sz="1200" kern="1200" dirty="0">
                <a:solidFill>
                  <a:schemeClr val="tx1"/>
                </a:solidFill>
                <a:effectLst/>
                <a:latin typeface="Arial" charset="0"/>
                <a:ea typeface="ＭＳ Ｐゴシック" charset="0"/>
                <a:cs typeface="Arial" charset="0"/>
              </a:rPr>
              <a:t> 5).</a:t>
            </a: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35</a:t>
            </a:fld>
            <a:endParaRPr lang="tr-TR" altLang="en-US"/>
          </a:p>
        </p:txBody>
      </p:sp>
    </p:spTree>
    <p:extLst>
      <p:ext uri="{BB962C8B-B14F-4D97-AF65-F5344CB8AC3E}">
        <p14:creationId xmlns:p14="http://schemas.microsoft.com/office/powerpoint/2010/main" val="33774430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36</a:t>
            </a:fld>
            <a:endParaRPr lang="tr-TR" altLang="en-US"/>
          </a:p>
        </p:txBody>
      </p:sp>
    </p:spTree>
    <p:extLst>
      <p:ext uri="{BB962C8B-B14F-4D97-AF65-F5344CB8AC3E}">
        <p14:creationId xmlns:p14="http://schemas.microsoft.com/office/powerpoint/2010/main" val="29264861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8</a:t>
            </a:fld>
            <a:endParaRPr lang="tr-TR" altLang="en-US"/>
          </a:p>
        </p:txBody>
      </p:sp>
    </p:spTree>
    <p:extLst>
      <p:ext uri="{BB962C8B-B14F-4D97-AF65-F5344CB8AC3E}">
        <p14:creationId xmlns:p14="http://schemas.microsoft.com/office/powerpoint/2010/main" val="37762557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37</a:t>
            </a:fld>
            <a:endParaRPr lang="tr-TR" altLang="en-US"/>
          </a:p>
        </p:txBody>
      </p:sp>
    </p:spTree>
    <p:extLst>
      <p:ext uri="{BB962C8B-B14F-4D97-AF65-F5344CB8AC3E}">
        <p14:creationId xmlns:p14="http://schemas.microsoft.com/office/powerpoint/2010/main" val="26713416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2FEF0336-79C0-C14D-9013-6D1FC6ECDBC6}" type="slidenum">
              <a:rPr kumimoji="0" lang="tr-TR" sz="1200" b="0" i="0" u="none" strike="noStrike" kern="1200" cap="none" spc="0" normalizeH="0" baseline="0" noProof="0" smtClean="0">
                <a:ln>
                  <a:noFill/>
                </a:ln>
                <a:solidFill>
                  <a:prstClr val="black"/>
                </a:solidFill>
                <a:effectLst/>
                <a:uLnTx/>
                <a:uFillTx/>
                <a:latin typeface="Times New Roman" charset="0"/>
                <a:ea typeface="ＭＳ Ｐゴシック" charset="0"/>
                <a:cs typeface="+mn-cs"/>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tr-TR" sz="1200" b="0" i="0" u="none" strike="noStrike" kern="1200" cap="none" spc="0" normalizeH="0" baseline="0" noProof="0">
              <a:ln>
                <a:noFill/>
              </a:ln>
              <a:solidFill>
                <a:prstClr val="black"/>
              </a:solidFill>
              <a:effectLst/>
              <a:uLnTx/>
              <a:uFillTx/>
              <a:latin typeface="Times New Roman" charset="0"/>
              <a:ea typeface="ＭＳ Ｐゴシック" charset="0"/>
              <a:cs typeface="+mn-cs"/>
            </a:endParaRPr>
          </a:p>
        </p:txBody>
      </p:sp>
    </p:spTree>
    <p:extLst>
      <p:ext uri="{BB962C8B-B14F-4D97-AF65-F5344CB8AC3E}">
        <p14:creationId xmlns:p14="http://schemas.microsoft.com/office/powerpoint/2010/main" val="18320702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patients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with</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ulcerative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colitis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some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probiotics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eg</a:t>
            </a:r>
            <a:r>
              <a:rPr lang="tr-TR" sz="1200" b="0" i="0" u="none" strike="noStrike" kern="1200" dirty="0">
                <a:solidFill>
                  <a:schemeClr val="tx1"/>
                </a:solidFill>
                <a:effectLst/>
                <a:latin typeface="Arial" charset="0"/>
                <a:ea typeface="ＭＳ Ｐゴシック" charset="0"/>
                <a:cs typeface="Arial" charset="0"/>
              </a:rPr>
              <a:t>, </a:t>
            </a:r>
            <a:r>
              <a:rPr lang="tr-TR" sz="1200" b="0" i="1" u="none" strike="noStrike" kern="1200" dirty="0">
                <a:solidFill>
                  <a:schemeClr val="tx1"/>
                </a:solidFill>
                <a:effectLst/>
                <a:latin typeface="Arial" charset="0"/>
                <a:ea typeface="ＭＳ Ｐゴシック" charset="0"/>
                <a:cs typeface="Arial" charset="0"/>
              </a:rPr>
              <a:t>E. </a:t>
            </a:r>
            <a:r>
              <a:rPr lang="tr-TR" sz="1200" b="0" i="1" u="none" strike="noStrike" kern="1200" dirty="0" err="1">
                <a:solidFill>
                  <a:schemeClr val="tx1"/>
                </a:solidFill>
                <a:effectLst/>
                <a:latin typeface="Arial" charset="0"/>
                <a:ea typeface="ＭＳ Ｐゴシック" charset="0"/>
                <a:cs typeface="Arial" charset="0"/>
              </a:rPr>
              <a:t>coli</a:t>
            </a:r>
            <a:r>
              <a:rPr lang="tr-TR" sz="1200" b="0" i="1"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Nissle</a:t>
            </a:r>
            <a:r>
              <a:rPr lang="tr-TR" sz="1200" b="0" i="0" u="none" strike="noStrike" kern="1200" dirty="0">
                <a:solidFill>
                  <a:schemeClr val="tx1"/>
                </a:solidFill>
                <a:effectLst/>
                <a:latin typeface="Arial" charset="0"/>
                <a:ea typeface="ＭＳ Ｐゴシック" charset="0"/>
                <a:cs typeface="Arial" charset="0"/>
              </a:rPr>
              <a:t> 1917, VSL #3) </a:t>
            </a:r>
            <a:r>
              <a:rPr lang="tr-TR" sz="1200" b="0" i="0" u="none" strike="noStrike" kern="1200" dirty="0" err="1">
                <a:solidFill>
                  <a:schemeClr val="tx1"/>
                </a:solidFill>
                <a:effectLst/>
                <a:latin typeface="Arial" charset="0"/>
                <a:ea typeface="ＭＳ Ｐゴシック" charset="0"/>
                <a:cs typeface="Arial" charset="0"/>
              </a:rPr>
              <a:t>show</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promise</a:t>
            </a:r>
            <a:r>
              <a:rPr lang="tr-TR" sz="1200" b="0" i="0" u="none" strike="noStrike" kern="1200" dirty="0">
                <a:solidFill>
                  <a:schemeClr val="tx1"/>
                </a:solidFill>
                <a:effectLst/>
                <a:latin typeface="Arial" charset="0"/>
                <a:ea typeface="ＭＳ Ｐゴシック" charset="0"/>
                <a:cs typeface="Arial" charset="0"/>
              </a:rPr>
              <a:t>, but </a:t>
            </a:r>
            <a:r>
              <a:rPr lang="tr-TR" sz="1200" b="0" i="0" u="none" strike="noStrike" kern="1200" dirty="0" err="1">
                <a:solidFill>
                  <a:schemeClr val="tx1"/>
                </a:solidFill>
                <a:effectLst/>
                <a:latin typeface="Arial" charset="0"/>
                <a:ea typeface="ＭＳ Ｐゴシック" charset="0"/>
                <a:cs typeface="Arial" charset="0"/>
              </a:rPr>
              <a:t>no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preparations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have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been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validated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clinical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use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patients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with</a:t>
            </a:r>
            <a:r>
              <a:rPr lang="tr-TR" sz="1200" b="0" i="0" u="none" strike="noStrike" kern="1200" dirty="0">
                <a:solidFill>
                  <a:schemeClr val="tx1"/>
                </a:solidFill>
                <a:effectLst/>
                <a:latin typeface="Arial" charset="0"/>
                <a:ea typeface="ＭＳ Ｐゴシック" charset="0"/>
                <a:cs typeface="Arial" charset="0"/>
              </a:rPr>
              <a:t> CD,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available</a:t>
            </a:r>
            <a:r>
              <a:rPr lang="tr-TR" sz="1200" b="0" i="0" u="none" strike="noStrike" kern="1200" dirty="0">
                <a:solidFill>
                  <a:schemeClr val="tx1"/>
                </a:solidFill>
                <a:effectLst/>
                <a:latin typeface="Arial" charset="0"/>
                <a:ea typeface="ＭＳ Ｐゴシック" charset="0"/>
                <a:cs typeface="Arial" charset="0"/>
              </a:rPr>
              <a:t> data do not </a:t>
            </a:r>
            <a:r>
              <a:rPr lang="tr-TR" sz="1200" b="0" i="0" u="none" strike="noStrike" kern="1200" dirty="0" err="1">
                <a:solidFill>
                  <a:schemeClr val="tx1"/>
                </a:solidFill>
                <a:effectLst/>
                <a:latin typeface="Arial" charset="0"/>
                <a:ea typeface="ＭＳ Ｐゴシック" charset="0"/>
                <a:cs typeface="Arial" charset="0"/>
              </a:rPr>
              <a:t>support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clinical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effectiveness</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probiotic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therapy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either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induction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maintenance</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remission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Probiotics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are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living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nonpathogenic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micro-organisms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that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when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ingested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are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believed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have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potential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exert</a:t>
            </a:r>
            <a:r>
              <a:rPr lang="tr-TR" sz="1200" b="0" i="0" u="none" strike="noStrike" kern="1200" dirty="0">
                <a:solidFill>
                  <a:schemeClr val="tx1"/>
                </a:solidFill>
                <a:effectLst/>
                <a:latin typeface="Arial" charset="0"/>
                <a:ea typeface="ＭＳ Ｐゴシック" charset="0"/>
                <a:cs typeface="Arial" charset="0"/>
              </a:rPr>
              <a:t> a </a:t>
            </a:r>
            <a:r>
              <a:rPr lang="tr-TR" sz="1200" b="0" i="0" u="none" strike="noStrike" kern="1200" dirty="0" err="1">
                <a:solidFill>
                  <a:schemeClr val="tx1"/>
                </a:solidFill>
                <a:effectLst/>
                <a:latin typeface="Arial" charset="0"/>
                <a:ea typeface="ＭＳ Ｐゴシック" charset="0"/>
                <a:cs typeface="Arial" charset="0"/>
              </a:rPr>
              <a:t>positive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influence</a:t>
            </a:r>
            <a:r>
              <a:rPr lang="tr-TR" sz="1200" b="0" i="0" u="none" strike="noStrike" kern="1200" dirty="0">
                <a:solidFill>
                  <a:schemeClr val="tx1"/>
                </a:solidFill>
                <a:effectLst/>
                <a:latin typeface="Arial" charset="0"/>
                <a:ea typeface="ＭＳ Ｐゴシック" charset="0"/>
                <a:cs typeface="Arial" charset="0"/>
              </a:rPr>
              <a:t> on </a:t>
            </a:r>
            <a:r>
              <a:rPr lang="tr-TR" sz="1200" b="0" i="0" u="none" strike="noStrike" kern="1200" dirty="0" err="1">
                <a:solidFill>
                  <a:schemeClr val="tx1"/>
                </a:solidFill>
                <a:effectLst/>
                <a:latin typeface="Arial" charset="0"/>
                <a:ea typeface="ＭＳ Ｐゴシック" charset="0"/>
                <a:cs typeface="Arial" charset="0"/>
              </a:rPr>
              <a:t>host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health</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physiology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use</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probiotics</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management</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patients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with</a:t>
            </a:r>
            <a:r>
              <a:rPr lang="tr-TR" sz="1200" b="0" i="0" u="none" strike="noStrike" kern="1200" dirty="0">
                <a:solidFill>
                  <a:schemeClr val="tx1"/>
                </a:solidFill>
                <a:effectLst/>
                <a:latin typeface="Arial" charset="0"/>
                <a:ea typeface="ＭＳ Ｐゴシック" charset="0"/>
                <a:cs typeface="Arial" charset="0"/>
              </a:rPr>
              <a:t> IBD, </a:t>
            </a:r>
            <a:r>
              <a:rPr lang="tr-TR" sz="1200" b="0" i="0" u="none" strike="noStrike" kern="1200" dirty="0" err="1">
                <a:solidFill>
                  <a:schemeClr val="tx1"/>
                </a:solidFill>
                <a:effectLst/>
                <a:latin typeface="Arial" charset="0"/>
                <a:ea typeface="ＭＳ Ｐゴシック" charset="0"/>
                <a:cs typeface="Arial" charset="0"/>
              </a:rPr>
              <a:t>including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those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with</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pouchitis</a:t>
            </a:r>
            <a:r>
              <a:rPr lang="tr-TR" sz="1200" b="0" i="0" u="none" strike="noStrike" kern="1200" dirty="0">
                <a:solidFill>
                  <a:schemeClr val="tx1"/>
                </a:solidFill>
                <a:effectLst/>
                <a:latin typeface="Arial" charset="0"/>
                <a:ea typeface="ＭＳ Ｐゴシック" charset="0"/>
                <a:cs typeface="Arial" charset="0"/>
              </a:rPr>
              <a:t>, is </a:t>
            </a:r>
            <a:r>
              <a:rPr lang="tr-TR" sz="1200" b="0" i="0" u="none" strike="noStrike" kern="1200" dirty="0" err="1">
                <a:solidFill>
                  <a:schemeClr val="tx1"/>
                </a:solidFill>
                <a:effectLst/>
                <a:latin typeface="Arial" charset="0"/>
                <a:ea typeface="ＭＳ Ｐゴシック" charset="0"/>
                <a:cs typeface="Arial" charset="0"/>
              </a:rPr>
              <a:t>discussed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separately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See</a:t>
            </a:r>
            <a:r>
              <a:rPr lang="tr-TR" sz="1200" b="0" i="0" u="none" strike="noStrike" kern="1200" dirty="0">
                <a:solidFill>
                  <a:schemeClr val="tx1"/>
                </a:solidFill>
                <a:effectLst/>
                <a:latin typeface="Arial" charset="0"/>
                <a:ea typeface="ＭＳ Ｐゴシック" charset="0"/>
                <a:cs typeface="Arial" charset="0"/>
              </a:rPr>
              <a:t> </a:t>
            </a:r>
            <a:r>
              <a:rPr lang="tr-TR" sz="1200" b="0" i="0" u="sng" kern="1200" dirty="0">
                <a:solidFill>
                  <a:schemeClr val="tx1"/>
                </a:solidFill>
                <a:effectLst/>
                <a:latin typeface="Arial" charset="0"/>
                <a:ea typeface="ＭＳ Ｐゴシック" charset="0"/>
                <a:cs typeface="Arial" charset="0"/>
                <a:hlinkClick r:id="rId3"/>
              </a:rPr>
              <a:t>"Probiotics for gastrointestinal </a:t>
            </a:r>
            <a:r>
              <a:rPr lang="tr-TR" sz="1200" b="0" i="0" u="sng" kern="1200" dirty="0" err="1">
                <a:solidFill>
                  <a:schemeClr val="tx1"/>
                </a:solidFill>
                <a:effectLst/>
                <a:latin typeface="Arial" charset="0"/>
                <a:ea typeface="ＭＳ Ｐゴシック" charset="0"/>
                <a:cs typeface="Arial" charset="0"/>
                <a:hlinkClick r:id="rId3"/>
              </a:rPr>
              <a:t>diseases"</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sng" kern="1200" dirty="0">
                <a:solidFill>
                  <a:schemeClr val="tx1"/>
                </a:solidFill>
                <a:effectLst/>
                <a:latin typeface="Arial" charset="0"/>
                <a:ea typeface="ＭＳ Ｐゴシック" charset="0"/>
                <a:cs typeface="Arial" charset="0"/>
                <a:hlinkClick r:id="rId4"/>
              </a:rPr>
              <a:t>"Pouchitis: Management", section on 'Probiotics'</a:t>
            </a:r>
            <a:r>
              <a:rPr lang="tr-TR" sz="1200" b="0" i="0" u="none" strike="noStrike" kern="1200" dirty="0">
                <a:solidFill>
                  <a:schemeClr val="tx1"/>
                </a:solidFill>
                <a:effectLst/>
                <a:latin typeface="Arial" charset="0"/>
                <a:ea typeface="ＭＳ Ｐゴシック" charset="0"/>
                <a:cs typeface="Arial" charset="0"/>
              </a:rPr>
              <a:t>.)</a:t>
            </a:r>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47</a:t>
            </a:fld>
            <a:endParaRPr lang="tr-TR" altLang="en-US"/>
          </a:p>
        </p:txBody>
      </p:sp>
    </p:spTree>
    <p:extLst>
      <p:ext uri="{BB962C8B-B14F-4D97-AF65-F5344CB8AC3E}">
        <p14:creationId xmlns:p14="http://schemas.microsoft.com/office/powerpoint/2010/main" val="201334110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inflammation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observed</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pouchitis</a:t>
            </a:r>
            <a:r>
              <a:rPr lang="tr-TR" sz="1200" kern="1200" dirty="0">
                <a:solidFill>
                  <a:schemeClr val="tx1"/>
                </a:solidFill>
                <a:effectLst/>
                <a:latin typeface="Arial" charset="0"/>
                <a:ea typeface="ＭＳ Ｐゴシック" charset="0"/>
                <a:cs typeface="Arial" charset="0"/>
              </a:rPr>
              <a:t> is </a:t>
            </a:r>
            <a:r>
              <a:rPr lang="tr-TR" sz="1200" kern="1200" dirty="0" err="1">
                <a:solidFill>
                  <a:schemeClr val="tx1"/>
                </a:solidFill>
                <a:effectLst/>
                <a:latin typeface="Arial" charset="0"/>
                <a:ea typeface="ＭＳ Ｐゴシック" charset="0"/>
                <a:cs typeface="Arial" charset="0"/>
              </a:rPr>
              <a:t>accompanied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increased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bowel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pH</a:t>
            </a:r>
            <a:r>
              <a:rPr lang="tr-TR" sz="1200" kern="1200" dirty="0">
                <a:solidFill>
                  <a:schemeClr val="tx1"/>
                </a:solidFill>
                <a:effectLst/>
                <a:latin typeface="Arial" charset="0"/>
                <a:ea typeface="ＭＳ Ｐゴシック" charset="0"/>
                <a:cs typeface="Arial" charset="0"/>
              </a:rPr>
              <a:t>,</a:t>
            </a:r>
          </a:p>
          <a:p>
            <a:r>
              <a:rPr lang="tr-TR" sz="1200" kern="1200" dirty="0" err="1">
                <a:solidFill>
                  <a:schemeClr val="tx1"/>
                </a:solidFill>
                <a:effectLst/>
                <a:latin typeface="Arial" charset="0"/>
                <a:ea typeface="ＭＳ Ｐゴシック" charset="0"/>
                <a:cs typeface="Arial" charset="0"/>
              </a:rPr>
              <a:t>decreased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fecal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butyrate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altered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fecal</a:t>
            </a:r>
            <a:r>
              <a:rPr lang="tr-TR" sz="1200" kern="1200" dirty="0">
                <a:solidFill>
                  <a:schemeClr val="tx1"/>
                </a:solidFill>
                <a:effectLst/>
                <a:latin typeface="Arial" charset="0"/>
                <a:ea typeface="ＭＳ Ｐゴシック" charset="0"/>
                <a:cs typeface="Arial" charset="0"/>
              </a:rPr>
              <a:t> flora,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increased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concentrations</a:t>
            </a:r>
            <a:r>
              <a:rPr lang="tr-TR" sz="1200" kern="1200" dirty="0">
                <a:solidFill>
                  <a:schemeClr val="tx1"/>
                </a:solidFill>
                <a:effectLst/>
                <a:latin typeface="Arial" charset="0"/>
                <a:ea typeface="ＭＳ Ｐゴシック" charset="0"/>
                <a:cs typeface="Arial" charset="0"/>
              </a:rPr>
              <a:t> of bile</a:t>
            </a:r>
          </a:p>
          <a:p>
            <a:r>
              <a:rPr lang="tr-TR" sz="1200" kern="1200" dirty="0" err="1">
                <a:solidFill>
                  <a:schemeClr val="tx1"/>
                </a:solidFill>
                <a:effectLst/>
                <a:latin typeface="Arial" charset="0"/>
                <a:ea typeface="ＭＳ Ｐゴシック" charset="0"/>
                <a:cs typeface="Arial" charset="0"/>
              </a:rPr>
              <a:t>acids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Inulin</a:t>
            </a:r>
            <a:r>
              <a:rPr lang="tr-TR" sz="1200" kern="1200" dirty="0">
                <a:solidFill>
                  <a:schemeClr val="tx1"/>
                </a:solidFill>
                <a:effectLst/>
                <a:latin typeface="Arial" charset="0"/>
                <a:ea typeface="ＭＳ Ｐゴシック" charset="0"/>
                <a:cs typeface="Arial" charset="0"/>
              </a:rPr>
              <a:t>, a </a:t>
            </a:r>
            <a:r>
              <a:rPr lang="tr-TR" sz="1200" kern="1200" dirty="0" err="1">
                <a:solidFill>
                  <a:schemeClr val="tx1"/>
                </a:solidFill>
                <a:effectLst/>
                <a:latin typeface="Arial" charset="0"/>
                <a:ea typeface="ＭＳ Ｐゴシック" charset="0"/>
                <a:cs typeface="Arial" charset="0"/>
              </a:rPr>
              <a:t>dietary</a:t>
            </a:r>
            <a:r>
              <a:rPr lang="tr-TR" sz="1200" kern="1200" dirty="0">
                <a:solidFill>
                  <a:schemeClr val="tx1"/>
                </a:solidFill>
                <a:effectLst/>
                <a:latin typeface="Arial" charset="0"/>
                <a:ea typeface="ＭＳ Ｐゴシック" charset="0"/>
                <a:cs typeface="Arial" charset="0"/>
              </a:rPr>
              <a:t> fiber, is </a:t>
            </a:r>
            <a:r>
              <a:rPr lang="tr-TR" sz="1200" kern="1200" dirty="0" err="1">
                <a:solidFill>
                  <a:schemeClr val="tx1"/>
                </a:solidFill>
                <a:effectLst/>
                <a:latin typeface="Arial" charset="0"/>
                <a:ea typeface="ＭＳ Ｐゴシック" charset="0"/>
                <a:cs typeface="Arial" charset="0"/>
              </a:rPr>
              <a:t>fermented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short-chain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fatty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acids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reduces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bowel</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pH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One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study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investigated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effects</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enteral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inulin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supplementation</a:t>
            </a:r>
            <a:r>
              <a:rPr lang="tr-TR" sz="1200" kern="1200" dirty="0">
                <a:solidFill>
                  <a:schemeClr val="tx1"/>
                </a:solidFill>
                <a:effectLst/>
                <a:latin typeface="Arial" charset="0"/>
                <a:ea typeface="ＭＳ Ｐゴシック" charset="0"/>
                <a:cs typeface="Arial" charset="0"/>
              </a:rPr>
              <a:t> on </a:t>
            </a:r>
            <a:r>
              <a:rPr lang="tr-TR" sz="1200" kern="1200" dirty="0" err="1">
                <a:solidFill>
                  <a:schemeClr val="tx1"/>
                </a:solidFill>
                <a:effectLst/>
                <a:latin typeface="Arial" charset="0"/>
                <a:ea typeface="ＭＳ Ｐゴシック" charset="0"/>
                <a:cs typeface="Arial" charset="0"/>
              </a:rPr>
              <a:t>inflammation</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ileal</a:t>
            </a:r>
            <a:r>
              <a:rPr lang="tr-TR" sz="1200" kern="1200" dirty="0">
                <a:solidFill>
                  <a:schemeClr val="tx1"/>
                </a:solidFill>
                <a:effectLst/>
                <a:latin typeface="Arial" charset="0"/>
                <a:ea typeface="ＭＳ Ｐゴシック" charset="0"/>
                <a:cs typeface="Arial" charset="0"/>
              </a:rPr>
              <a:t> reservoir.46 </a:t>
            </a:r>
            <a:r>
              <a:rPr lang="tr-TR" sz="1200" kern="1200" dirty="0" err="1">
                <a:solidFill>
                  <a:schemeClr val="tx1"/>
                </a:solidFill>
                <a:effectLst/>
                <a:latin typeface="Arial" charset="0"/>
                <a:ea typeface="ＭＳ Ｐゴシック" charset="0"/>
                <a:cs typeface="Arial" charset="0"/>
              </a:rPr>
              <a:t>After</a:t>
            </a:r>
            <a:r>
              <a:rPr lang="tr-TR" sz="1200" kern="1200" dirty="0">
                <a:solidFill>
                  <a:schemeClr val="tx1"/>
                </a:solidFill>
                <a:effectLst/>
                <a:latin typeface="Arial" charset="0"/>
                <a:ea typeface="ＭＳ Ｐゴシック" charset="0"/>
                <a:cs typeface="Arial" charset="0"/>
              </a:rPr>
              <a:t> 3 </a:t>
            </a:r>
            <a:r>
              <a:rPr lang="tr-TR" sz="1200" kern="1200" dirty="0" err="1">
                <a:solidFill>
                  <a:schemeClr val="tx1"/>
                </a:solidFill>
                <a:effectLst/>
                <a:latin typeface="Arial" charset="0"/>
                <a:ea typeface="ＭＳ Ｐゴシック" charset="0"/>
                <a:cs typeface="Arial" charset="0"/>
              </a:rPr>
              <a:t>weeks</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supplementation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inulin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increased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butyrate</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levels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decreased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Bacteroides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fragilis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levels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bile </a:t>
            </a:r>
            <a:r>
              <a:rPr lang="tr-TR" sz="1200" kern="1200" dirty="0" err="1">
                <a:solidFill>
                  <a:schemeClr val="tx1"/>
                </a:solidFill>
                <a:effectLst/>
                <a:latin typeface="Arial" charset="0"/>
                <a:ea typeface="ＭＳ Ｐゴシック" charset="0"/>
                <a:cs typeface="Arial" charset="0"/>
              </a:rPr>
              <a:t>acid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levels</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pouch</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lumen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finding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was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accompanied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endoscopically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histologically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reduced</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inflammation</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ileal</a:t>
            </a:r>
            <a:r>
              <a:rPr lang="tr-TR" sz="1200" kern="1200" dirty="0">
                <a:solidFill>
                  <a:schemeClr val="tx1"/>
                </a:solidFill>
                <a:effectLst/>
                <a:latin typeface="Arial" charset="0"/>
                <a:ea typeface="ＭＳ Ｐゴシック" charset="0"/>
                <a:cs typeface="Arial" charset="0"/>
              </a:rPr>
              <a:t> reservoir.46 </a:t>
            </a:r>
            <a:r>
              <a:rPr lang="tr-TR" sz="1200" kern="1200" dirty="0" err="1">
                <a:solidFill>
                  <a:schemeClr val="tx1"/>
                </a:solidFill>
                <a:effectLst/>
                <a:latin typeface="Arial" charset="0"/>
                <a:ea typeface="ＭＳ Ｐゴシック" charset="0"/>
                <a:cs typeface="Arial" charset="0"/>
              </a:rPr>
              <a:t>Alles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colleagues44 </a:t>
            </a:r>
            <a:r>
              <a:rPr lang="tr-TR" sz="1200" kern="1200" dirty="0" err="1">
                <a:solidFill>
                  <a:schemeClr val="tx1"/>
                </a:solidFill>
                <a:effectLst/>
                <a:latin typeface="Arial" charset="0"/>
                <a:ea typeface="ＭＳ Ｐゴシック" charset="0"/>
                <a:cs typeface="Arial" charset="0"/>
              </a:rPr>
              <a:t>evaluated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extent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which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pouches</a:t>
            </a:r>
            <a:r>
              <a:rPr lang="tr-TR" sz="1200" kern="1200" dirty="0">
                <a:solidFill>
                  <a:schemeClr val="tx1"/>
                </a:solidFill>
                <a:effectLst/>
                <a:latin typeface="Arial" charset="0"/>
                <a:ea typeface="ＭＳ Ｐゴシック" charset="0"/>
                <a:cs typeface="Arial" charset="0"/>
              </a:rPr>
              <a:t> ferment </a:t>
            </a:r>
            <a:r>
              <a:rPr lang="tr-TR" sz="1200" kern="1200" dirty="0" err="1">
                <a:solidFill>
                  <a:schemeClr val="tx1"/>
                </a:solidFill>
                <a:effectLst/>
                <a:latin typeface="Arial" charset="0"/>
                <a:ea typeface="ＭＳ Ｐゴシック" charset="0"/>
                <a:cs typeface="Arial" charset="0"/>
              </a:rPr>
              <a:t>undigested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carbohydrates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ability</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ileal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pouch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endParaRPr lang="tr-TR" sz="1200" kern="1200" dirty="0">
              <a:solidFill>
                <a:schemeClr val="tx1"/>
              </a:solidFill>
              <a:effectLst/>
              <a:latin typeface="Arial" charset="0"/>
              <a:ea typeface="ＭＳ Ｐゴシック" charset="0"/>
              <a:cs typeface="Arial" charset="0"/>
            </a:endParaRPr>
          </a:p>
          <a:p>
            <a:r>
              <a:rPr lang="tr-TR" sz="1200" kern="1200" dirty="0">
                <a:solidFill>
                  <a:schemeClr val="tx1"/>
                </a:solidFill>
                <a:effectLst/>
                <a:latin typeface="Arial" charset="0"/>
                <a:ea typeface="ＭＳ Ｐゴシック" charset="0"/>
                <a:cs typeface="Arial" charset="0"/>
              </a:rPr>
              <a:t>ferment </a:t>
            </a:r>
            <a:r>
              <a:rPr lang="tr-TR" sz="1200" kern="1200" dirty="0" err="1">
                <a:solidFill>
                  <a:schemeClr val="tx1"/>
                </a:solidFill>
                <a:effectLst/>
                <a:latin typeface="Arial" charset="0"/>
                <a:ea typeface="ＭＳ Ｐゴシック" charset="0"/>
                <a:cs typeface="Arial" charset="0"/>
              </a:rPr>
              <a:t>dietary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carbohydrates</a:t>
            </a:r>
            <a:r>
              <a:rPr lang="tr-TR" sz="1200" kern="1200" dirty="0">
                <a:solidFill>
                  <a:schemeClr val="tx1"/>
                </a:solidFill>
                <a:effectLst/>
                <a:latin typeface="Arial" charset="0"/>
                <a:ea typeface="ＭＳ Ｐゴシック" charset="0"/>
                <a:cs typeface="Arial" charset="0"/>
              </a:rPr>
              <a:t> is </a:t>
            </a:r>
            <a:r>
              <a:rPr lang="tr-TR" sz="1200" kern="1200" dirty="0" err="1">
                <a:solidFill>
                  <a:schemeClr val="tx1"/>
                </a:solidFill>
                <a:effectLst/>
                <a:latin typeface="Arial" charset="0"/>
                <a:ea typeface="ＭＳ Ｐゴシック" charset="0"/>
                <a:cs typeface="Arial" charset="0"/>
              </a:rPr>
              <a:t>associated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absence</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pouchitis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It</a:t>
            </a:r>
            <a:r>
              <a:rPr lang="tr-TR" sz="1200" kern="1200" dirty="0">
                <a:solidFill>
                  <a:schemeClr val="tx1"/>
                </a:solidFill>
                <a:effectLst/>
                <a:latin typeface="Arial" charset="0"/>
                <a:ea typeface="ＭＳ Ｐゴシック" charset="0"/>
                <a:cs typeface="Arial" charset="0"/>
              </a:rPr>
              <a:t> is </a:t>
            </a:r>
            <a:r>
              <a:rPr lang="tr-TR" sz="1200" kern="1200" dirty="0" err="1">
                <a:solidFill>
                  <a:schemeClr val="tx1"/>
                </a:solidFill>
                <a:effectLst/>
                <a:latin typeface="Arial" charset="0"/>
                <a:ea typeface="ＭＳ Ｐゴシック" charset="0"/>
                <a:cs typeface="Arial" charset="0"/>
              </a:rPr>
              <a:t>interesting</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that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resistant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starches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fermented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butyrate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primary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fuel</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the</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colonic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mucosa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Moreover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negative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correlation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between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butyrate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levels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pouch</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mucosa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villous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atrophy</a:t>
            </a:r>
            <a:r>
              <a:rPr lang="tr-TR" sz="1200" kern="1200" dirty="0">
                <a:solidFill>
                  <a:schemeClr val="tx1"/>
                </a:solidFill>
                <a:effectLst/>
                <a:latin typeface="Arial" charset="0"/>
                <a:ea typeface="ＭＳ Ｐゴシック" charset="0"/>
                <a:cs typeface="Arial" charset="0"/>
              </a:rPr>
              <a:t> has </a:t>
            </a:r>
            <a:r>
              <a:rPr lang="tr-TR" sz="1200" kern="1200" dirty="0" err="1">
                <a:solidFill>
                  <a:schemeClr val="tx1"/>
                </a:solidFill>
                <a:effectLst/>
                <a:latin typeface="Arial" charset="0"/>
                <a:ea typeface="ＭＳ Ｐゴシック" charset="0"/>
                <a:cs typeface="Arial" charset="0"/>
              </a:rPr>
              <a:t>been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previously</a:t>
            </a:r>
            <a:r>
              <a:rPr lang="tr-TR" sz="1200" kern="1200" dirty="0">
                <a:solidFill>
                  <a:schemeClr val="tx1"/>
                </a:solidFill>
                <a:effectLst/>
                <a:latin typeface="Arial" charset="0"/>
                <a:ea typeface="ＭＳ Ｐゴシック" charset="0"/>
                <a:cs typeface="Arial" charset="0"/>
              </a:rPr>
              <a:t> established.44 </a:t>
            </a:r>
            <a:r>
              <a:rPr lang="tr-TR" sz="1200" kern="1200" dirty="0" err="1">
                <a:solidFill>
                  <a:schemeClr val="tx1"/>
                </a:solidFill>
                <a:effectLst/>
                <a:latin typeface="Arial" charset="0"/>
                <a:ea typeface="ＭＳ Ｐゴシック" charset="0"/>
                <a:cs typeface="Arial" charset="0"/>
              </a:rPr>
              <a:t>These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findings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provide</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sufficient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rationale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study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ingestion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resistant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starches</a:t>
            </a:r>
            <a:r>
              <a:rPr lang="tr-TR" sz="1200" kern="1200" dirty="0">
                <a:solidFill>
                  <a:schemeClr val="tx1"/>
                </a:solidFill>
                <a:effectLst/>
                <a:latin typeface="Arial" charset="0"/>
                <a:ea typeface="ＭＳ Ｐゴシック" charset="0"/>
                <a:cs typeface="Arial" charset="0"/>
              </a:rPr>
              <a:t> in IPAA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either</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prevent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treat</a:t>
            </a:r>
            <a:r>
              <a:rPr lang="tr-TR" sz="1200" kern="1200" dirty="0">
                <a:solidFill>
                  <a:schemeClr val="tx1"/>
                </a:solidFill>
                <a:effectLst/>
                <a:latin typeface="Arial" charset="0"/>
                <a:ea typeface="ＭＳ Ｐゴシック" charset="0"/>
                <a:cs typeface="Arial" charset="0"/>
              </a:rPr>
              <a:t> pouchitis.44</a:t>
            </a:r>
          </a:p>
          <a:p>
            <a:endParaRPr lang="tr-TR" sz="1200" kern="1200" dirty="0">
              <a:solidFill>
                <a:schemeClr val="tx1"/>
              </a:solidFill>
              <a:effectLst/>
              <a:latin typeface="Arial" charset="0"/>
              <a:ea typeface="ＭＳ Ｐゴシック" charset="0"/>
              <a:cs typeface="Arial" charset="0"/>
            </a:endParaRPr>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48</a:t>
            </a:fld>
            <a:endParaRPr lang="tr-TR" altLang="en-US"/>
          </a:p>
        </p:txBody>
      </p:sp>
    </p:spTree>
    <p:extLst>
      <p:ext uri="{BB962C8B-B14F-4D97-AF65-F5344CB8AC3E}">
        <p14:creationId xmlns:p14="http://schemas.microsoft.com/office/powerpoint/2010/main" val="4348923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err="1">
                <a:solidFill>
                  <a:schemeClr val="tx1"/>
                </a:solidFill>
                <a:effectLst/>
                <a:latin typeface="Arial" charset="0"/>
                <a:ea typeface="ＭＳ Ｐゴシック" charset="0"/>
                <a:cs typeface="Arial" charset="0"/>
              </a:rPr>
              <a:t>nteractions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between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microbiota</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host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genetic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environmental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factors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contribute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pathogenesis</a:t>
            </a:r>
            <a:r>
              <a:rPr lang="tr-TR" sz="1200" b="0" i="0" u="none" strike="noStrike" kern="1200" dirty="0">
                <a:solidFill>
                  <a:schemeClr val="tx1"/>
                </a:solidFill>
                <a:effectLst/>
                <a:latin typeface="Arial" charset="0"/>
                <a:ea typeface="ＭＳ Ｐゴシック" charset="0"/>
                <a:cs typeface="Arial" charset="0"/>
              </a:rPr>
              <a:t> of IBD. Under </a:t>
            </a:r>
            <a:r>
              <a:rPr lang="tr-TR" sz="1200" b="0" i="0" u="none" strike="noStrike" kern="1200" dirty="0" err="1">
                <a:solidFill>
                  <a:schemeClr val="tx1"/>
                </a:solidFill>
                <a:effectLst/>
                <a:latin typeface="Arial" charset="0"/>
                <a:ea typeface="ＭＳ Ｐゴシック" charset="0"/>
                <a:cs typeface="Arial" charset="0"/>
              </a:rPr>
              <a:t>healthy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conditions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left</a:t>
            </a:r>
            <a:r>
              <a:rPr lang="tr-TR" sz="1200" b="0" i="0" u="none" strike="noStrike" kern="1200" dirty="0">
                <a:solidFill>
                  <a:schemeClr val="tx1"/>
                </a:solidFill>
                <a:effectLst/>
                <a:latin typeface="Arial" charset="0"/>
                <a:ea typeface="ＭＳ Ｐゴシック" charset="0"/>
                <a:cs typeface="Arial" charset="0"/>
              </a:rPr>
              <a:t> panel), </a:t>
            </a:r>
            <a:r>
              <a:rPr lang="tr-TR" sz="1200" b="0" i="0" u="none" strike="noStrike" kern="1200" dirty="0" err="1">
                <a:solidFill>
                  <a:schemeClr val="tx1"/>
                </a:solidFill>
                <a:effectLst/>
                <a:latin typeface="Arial" charset="0"/>
                <a:ea typeface="ＭＳ Ｐゴシック" charset="0"/>
                <a:cs typeface="Arial" charset="0"/>
              </a:rPr>
              <a:t>pathogens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are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suppressed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beneficial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commensal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bacteria</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through</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induction</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antimicrobial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proteins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such</a:t>
            </a:r>
            <a:r>
              <a:rPr lang="tr-TR" sz="1200" b="0" i="0" u="none" strike="noStrike" kern="1200" dirty="0">
                <a:solidFill>
                  <a:schemeClr val="tx1"/>
                </a:solidFill>
                <a:effectLst/>
                <a:latin typeface="Arial" charset="0"/>
                <a:ea typeface="ＭＳ Ｐゴシック" charset="0"/>
                <a:cs typeface="Arial" charset="0"/>
              </a:rPr>
              <a:t> as IL-10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REG3</a:t>
            </a:r>
            <a:r>
              <a:rPr lang="el-GR" sz="1200" b="0" i="0" u="none" strike="noStrike" kern="1200" dirty="0">
                <a:solidFill>
                  <a:schemeClr val="tx1"/>
                </a:solidFill>
                <a:effectLst/>
                <a:latin typeface="Arial" charset="0"/>
                <a:ea typeface="ＭＳ Ｐゴシック" charset="0"/>
                <a:cs typeface="Arial" charset="0"/>
              </a:rPr>
              <a:t>γ, </a:t>
            </a:r>
            <a:r>
              <a:rPr lang="tr-TR" sz="1200" b="0" i="0" u="none" strike="noStrike" kern="1200" dirty="0" err="1">
                <a:solidFill>
                  <a:schemeClr val="tx1"/>
                </a:solidFill>
                <a:effectLst/>
                <a:latin typeface="Arial" charset="0"/>
                <a:ea typeface="ＭＳ Ｐゴシック" charset="0"/>
                <a:cs typeface="Arial" charset="0"/>
              </a:rPr>
              <a:t>thus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maintaining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homeostasis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a:t>
            </a:r>
            <a:r>
              <a:rPr lang="tr-TR" sz="1200" b="0" i="0" u="none" strike="noStrike" kern="1200" dirty="0">
                <a:solidFill>
                  <a:schemeClr val="tx1"/>
                </a:solidFill>
                <a:effectLst/>
                <a:latin typeface="Arial" charset="0"/>
                <a:ea typeface="ＭＳ Ｐゴシック" charset="0"/>
                <a:cs typeface="Arial" charset="0"/>
              </a:rPr>
              <a:t> IBD (</a:t>
            </a:r>
            <a:r>
              <a:rPr lang="tr-TR" sz="1200" b="0" i="0" u="none" strike="noStrike" kern="1200" dirty="0" err="1">
                <a:solidFill>
                  <a:schemeClr val="tx1"/>
                </a:solidFill>
                <a:effectLst/>
                <a:latin typeface="Arial" charset="0"/>
                <a:ea typeface="ＭＳ Ｐゴシック" charset="0"/>
                <a:cs typeface="Arial" charset="0"/>
              </a:rPr>
              <a:t>right</a:t>
            </a:r>
            <a:r>
              <a:rPr lang="tr-TR" sz="1200" b="0" i="0" u="none" strike="noStrike" kern="1200" dirty="0">
                <a:solidFill>
                  <a:schemeClr val="tx1"/>
                </a:solidFill>
                <a:effectLst/>
                <a:latin typeface="Arial" charset="0"/>
                <a:ea typeface="ＭＳ Ｐゴシック" charset="0"/>
                <a:cs typeface="Arial" charset="0"/>
              </a:rPr>
              <a:t> panel), a </a:t>
            </a:r>
            <a:r>
              <a:rPr lang="tr-TR" sz="1200" b="0" i="0" u="none" strike="noStrike" kern="1200" dirty="0" err="1">
                <a:solidFill>
                  <a:schemeClr val="tx1"/>
                </a:solidFill>
                <a:effectLst/>
                <a:latin typeface="Arial" charset="0"/>
                <a:ea typeface="ＭＳ Ｐゴシック" charset="0"/>
                <a:cs typeface="Arial" charset="0"/>
              </a:rPr>
              <a:t>combination</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genetic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factors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environmental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factors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such</a:t>
            </a:r>
            <a:r>
              <a:rPr lang="tr-TR" sz="1200" b="0" i="0" u="none" strike="noStrike" kern="1200" dirty="0">
                <a:solidFill>
                  <a:schemeClr val="tx1"/>
                </a:solidFill>
                <a:effectLst/>
                <a:latin typeface="Arial" charset="0"/>
                <a:ea typeface="ＭＳ Ｐゴシック" charset="0"/>
                <a:cs typeface="Arial" charset="0"/>
              </a:rPr>
              <a:t> as </a:t>
            </a:r>
            <a:r>
              <a:rPr lang="tr-TR" sz="1200" b="0" i="0" u="none" strike="noStrike" kern="1200" dirty="0" err="1">
                <a:solidFill>
                  <a:schemeClr val="tx1"/>
                </a:solidFill>
                <a:effectLst/>
                <a:latin typeface="Arial" charset="0"/>
                <a:ea typeface="ＭＳ Ｐゴシック" charset="0"/>
                <a:cs typeface="Arial" charset="0"/>
              </a:rPr>
              <a:t>stress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diet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antibiotic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lead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dysbiosis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which</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turn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affects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barrier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integrity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innate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adaptive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immunity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resulting</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uncontrolled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chronic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inflammation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hyper-activation</a:t>
            </a:r>
            <a:r>
              <a:rPr lang="tr-TR" sz="1200" b="0" i="0" u="none" strike="noStrike" kern="1200" dirty="0">
                <a:solidFill>
                  <a:schemeClr val="tx1"/>
                </a:solidFill>
                <a:effectLst/>
                <a:latin typeface="Arial" charset="0"/>
                <a:ea typeface="ＭＳ Ｐゴシック" charset="0"/>
                <a:cs typeface="Arial" charset="0"/>
              </a:rPr>
              <a:t> of T </a:t>
            </a:r>
            <a:r>
              <a:rPr lang="tr-TR" sz="1200" b="0" i="0" u="none" strike="noStrike" kern="1200" dirty="0" err="1">
                <a:solidFill>
                  <a:schemeClr val="tx1"/>
                </a:solidFill>
                <a:effectLst/>
                <a:latin typeface="Arial" charset="0"/>
                <a:ea typeface="ＭＳ Ｐゴシック" charset="0"/>
                <a:cs typeface="Arial" charset="0"/>
              </a:rPr>
              <a:t>helper</a:t>
            </a:r>
            <a:r>
              <a:rPr lang="tr-TR" sz="1200" b="0" i="0" u="none" strike="noStrike" kern="1200" dirty="0">
                <a:solidFill>
                  <a:schemeClr val="tx1"/>
                </a:solidFill>
                <a:effectLst/>
                <a:latin typeface="Arial" charset="0"/>
                <a:ea typeface="ＭＳ Ｐゴシック" charset="0"/>
                <a:cs typeface="Arial" charset="0"/>
              </a:rPr>
              <a:t> 1 (Th1)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Th17 </a:t>
            </a:r>
            <a:r>
              <a:rPr lang="tr-TR" sz="1200" b="0" i="0" u="none" strike="noStrike" kern="1200" dirty="0" err="1">
                <a:solidFill>
                  <a:schemeClr val="tx1"/>
                </a:solidFill>
                <a:effectLst/>
                <a:latin typeface="Arial" charset="0"/>
                <a:ea typeface="ＭＳ Ｐゴシック" charset="0"/>
                <a:cs typeface="Arial" charset="0"/>
              </a:rPr>
              <a:t>cells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increase</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tight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junction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permeability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reduction</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regulatory</a:t>
            </a:r>
            <a:r>
              <a:rPr lang="tr-TR" sz="1200" b="0" i="0" u="none" strike="noStrike" kern="1200" dirty="0">
                <a:solidFill>
                  <a:schemeClr val="tx1"/>
                </a:solidFill>
                <a:effectLst/>
                <a:latin typeface="Arial" charset="0"/>
                <a:ea typeface="ＭＳ Ｐゴシック" charset="0"/>
                <a:cs typeface="Arial" charset="0"/>
              </a:rPr>
              <a:t> T (</a:t>
            </a:r>
            <a:r>
              <a:rPr lang="tr-TR" sz="1200" b="0" i="0" u="none" strike="noStrike" kern="1200" dirty="0" err="1">
                <a:solidFill>
                  <a:schemeClr val="tx1"/>
                </a:solidFill>
                <a:effectLst/>
                <a:latin typeface="Arial" charset="0"/>
                <a:ea typeface="ＭＳ Ｐゴシック" charset="0"/>
                <a:cs typeface="Arial" charset="0"/>
              </a:rPr>
              <a:t>Treg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cells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decrease</a:t>
            </a:r>
            <a:r>
              <a:rPr lang="tr-TR" sz="1200" b="0" i="0" u="none" strike="noStrike" kern="1200" dirty="0">
                <a:solidFill>
                  <a:schemeClr val="tx1"/>
                </a:solidFill>
                <a:effectLst/>
                <a:latin typeface="Arial" charset="0"/>
                <a:ea typeface="ＭＳ Ｐゴシック" charset="0"/>
                <a:cs typeface="Arial" charset="0"/>
              </a:rPr>
              <a:t> in REG3</a:t>
            </a:r>
            <a:r>
              <a:rPr lang="el-GR" sz="1200" b="0" i="0" u="none" strike="noStrike" kern="1200" dirty="0">
                <a:solidFill>
                  <a:schemeClr val="tx1"/>
                </a:solidFill>
                <a:effectLst/>
                <a:latin typeface="Arial" charset="0"/>
                <a:ea typeface="ＭＳ Ｐゴシック" charset="0"/>
                <a:cs typeface="Arial" charset="0"/>
              </a:rPr>
              <a:t>γ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IL-10. ATG16L, </a:t>
            </a:r>
            <a:r>
              <a:rPr lang="tr-TR" sz="1200" b="0" i="0" u="none" strike="noStrike" kern="1200" dirty="0" err="1">
                <a:solidFill>
                  <a:schemeClr val="tx1"/>
                </a:solidFill>
                <a:effectLst/>
                <a:latin typeface="Arial" charset="0"/>
                <a:ea typeface="ＭＳ Ｐゴシック" charset="0"/>
                <a:cs typeface="Arial" charset="0"/>
              </a:rPr>
              <a:t>autophagy-related</a:t>
            </a:r>
            <a:r>
              <a:rPr lang="tr-TR" sz="1200" b="0" i="0" u="none" strike="noStrike" kern="1200" dirty="0">
                <a:solidFill>
                  <a:schemeClr val="tx1"/>
                </a:solidFill>
                <a:effectLst/>
                <a:latin typeface="Arial" charset="0"/>
                <a:ea typeface="ＭＳ Ｐゴシック" charset="0"/>
                <a:cs typeface="Arial" charset="0"/>
              </a:rPr>
              <a:t> 16-like; CARD9, </a:t>
            </a:r>
            <a:r>
              <a:rPr lang="tr-TR" sz="1200" b="0" i="0" u="none" strike="noStrike" kern="1200" dirty="0" err="1">
                <a:solidFill>
                  <a:schemeClr val="tx1"/>
                </a:solidFill>
                <a:effectLst/>
                <a:latin typeface="Arial" charset="0"/>
                <a:ea typeface="ＭＳ Ｐゴシック" charset="0"/>
                <a:cs typeface="Arial" charset="0"/>
              </a:rPr>
              <a:t>caspase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recruitment</a:t>
            </a:r>
            <a:r>
              <a:rPr lang="tr-TR" sz="1200" b="0" i="0" u="none" strike="noStrike" kern="1200" dirty="0">
                <a:solidFill>
                  <a:schemeClr val="tx1"/>
                </a:solidFill>
                <a:effectLst/>
                <a:latin typeface="Arial" charset="0"/>
                <a:ea typeface="ＭＳ Ｐゴシック" charset="0"/>
                <a:cs typeface="Arial" charset="0"/>
              </a:rPr>
              <a:t> domain </a:t>
            </a:r>
            <a:r>
              <a:rPr lang="tr-TR" sz="1200" b="0" i="0" u="none" strike="noStrike" kern="1200" dirty="0" err="1">
                <a:solidFill>
                  <a:schemeClr val="tx1"/>
                </a:solidFill>
                <a:effectLst/>
                <a:latin typeface="Arial" charset="0"/>
                <a:ea typeface="ＭＳ Ｐゴシック" charset="0"/>
                <a:cs typeface="Arial" charset="0"/>
              </a:rPr>
              <a:t>family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member</a:t>
            </a:r>
            <a:r>
              <a:rPr lang="tr-TR" sz="1200" b="0" i="0" u="none" strike="noStrike" kern="1200" dirty="0">
                <a:solidFill>
                  <a:schemeClr val="tx1"/>
                </a:solidFill>
                <a:effectLst/>
                <a:latin typeface="Arial" charset="0"/>
                <a:ea typeface="ＭＳ Ｐゴシック" charset="0"/>
                <a:cs typeface="Arial" charset="0"/>
              </a:rPr>
              <a:t> 9; FUT2, </a:t>
            </a:r>
            <a:r>
              <a:rPr lang="tr-TR" sz="1200" b="0" i="0" u="none" strike="noStrike" kern="1200" dirty="0" err="1">
                <a:solidFill>
                  <a:schemeClr val="tx1"/>
                </a:solidFill>
                <a:effectLst/>
                <a:latin typeface="Arial" charset="0"/>
                <a:ea typeface="ＭＳ Ｐゴシック" charset="0"/>
                <a:cs typeface="Arial" charset="0"/>
              </a:rPr>
              <a:t>fucosyltransferase</a:t>
            </a:r>
            <a:r>
              <a:rPr lang="tr-TR" sz="1200" b="0" i="0" u="none" strike="noStrike" kern="1200" dirty="0">
                <a:solidFill>
                  <a:schemeClr val="tx1"/>
                </a:solidFill>
                <a:effectLst/>
                <a:latin typeface="Arial" charset="0"/>
                <a:ea typeface="ＭＳ Ｐゴシック" charset="0"/>
                <a:cs typeface="Arial" charset="0"/>
              </a:rPr>
              <a:t> 2; IBD, </a:t>
            </a:r>
            <a:r>
              <a:rPr lang="tr-TR" sz="1200" b="0" i="0" u="none" strike="noStrike" kern="1200" dirty="0" err="1">
                <a:solidFill>
                  <a:schemeClr val="tx1"/>
                </a:solidFill>
                <a:effectLst/>
                <a:latin typeface="Arial" charset="0"/>
                <a:ea typeface="ＭＳ Ｐゴシック" charset="0"/>
                <a:cs typeface="Arial" charset="0"/>
              </a:rPr>
              <a:t>inflammatory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bowel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disease</a:t>
            </a:r>
            <a:r>
              <a:rPr lang="tr-TR" sz="1200" b="0" i="0" u="none" strike="noStrike" kern="1200" dirty="0">
                <a:solidFill>
                  <a:schemeClr val="tx1"/>
                </a:solidFill>
                <a:effectLst/>
                <a:latin typeface="Arial" charset="0"/>
                <a:ea typeface="ＭＳ Ｐゴシック" charset="0"/>
                <a:cs typeface="Arial" charset="0"/>
              </a:rPr>
              <a:t>; IL-10, </a:t>
            </a:r>
            <a:r>
              <a:rPr lang="tr-TR" sz="1200" b="0" i="0" u="none" strike="noStrike" kern="1200" dirty="0" err="1">
                <a:solidFill>
                  <a:schemeClr val="tx1"/>
                </a:solidFill>
                <a:effectLst/>
                <a:latin typeface="Arial" charset="0"/>
                <a:ea typeface="ＭＳ Ｐゴシック" charset="0"/>
                <a:cs typeface="Arial" charset="0"/>
              </a:rPr>
              <a:t>interleukin</a:t>
            </a:r>
            <a:r>
              <a:rPr lang="tr-TR" sz="1200" b="0" i="0" u="none" strike="noStrike" kern="1200" dirty="0">
                <a:solidFill>
                  <a:schemeClr val="tx1"/>
                </a:solidFill>
                <a:effectLst/>
                <a:latin typeface="Arial" charset="0"/>
                <a:ea typeface="ＭＳ Ｐゴシック" charset="0"/>
                <a:cs typeface="Arial" charset="0"/>
              </a:rPr>
              <a:t> 10; IRGM, </a:t>
            </a:r>
            <a:r>
              <a:rPr lang="tr-TR" sz="1200" b="0" i="0" u="none" strike="noStrike" kern="1200" dirty="0" err="1">
                <a:solidFill>
                  <a:schemeClr val="tx1"/>
                </a:solidFill>
                <a:effectLst/>
                <a:latin typeface="Arial" charset="0"/>
                <a:ea typeface="ＭＳ Ｐゴシック" charset="0"/>
                <a:cs typeface="Arial" charset="0"/>
              </a:rPr>
              <a:t>immunity-related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GTPase</a:t>
            </a:r>
            <a:r>
              <a:rPr lang="tr-TR" sz="1200" b="0" i="0" u="none" strike="noStrike" kern="1200" dirty="0">
                <a:solidFill>
                  <a:schemeClr val="tx1"/>
                </a:solidFill>
                <a:effectLst/>
                <a:latin typeface="Arial" charset="0"/>
                <a:ea typeface="ＭＳ Ｐゴシック" charset="0"/>
                <a:cs typeface="Arial" charset="0"/>
              </a:rPr>
              <a:t> M; NOD2, </a:t>
            </a:r>
            <a:r>
              <a:rPr lang="tr-TR" sz="1200" b="0" i="0" u="none" strike="noStrike" kern="1200" dirty="0" err="1">
                <a:solidFill>
                  <a:schemeClr val="tx1"/>
                </a:solidFill>
                <a:effectLst/>
                <a:latin typeface="Arial" charset="0"/>
                <a:ea typeface="ＭＳ Ｐゴシック" charset="0"/>
                <a:cs typeface="Arial" charset="0"/>
              </a:rPr>
              <a:t>nucleotide-binding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oligomerization</a:t>
            </a:r>
            <a:r>
              <a:rPr lang="tr-TR" sz="1200" b="0" i="0" u="none" strike="noStrike" kern="1200" dirty="0">
                <a:solidFill>
                  <a:schemeClr val="tx1"/>
                </a:solidFill>
                <a:effectLst/>
                <a:latin typeface="Arial" charset="0"/>
                <a:ea typeface="ＭＳ Ｐゴシック" charset="0"/>
                <a:cs typeface="Arial" charset="0"/>
              </a:rPr>
              <a:t> domain-</a:t>
            </a:r>
            <a:r>
              <a:rPr lang="tr-TR" sz="1200" b="0" i="0" u="none" strike="noStrike" kern="1200" dirty="0" err="1">
                <a:solidFill>
                  <a:schemeClr val="tx1"/>
                </a:solidFill>
                <a:effectLst/>
                <a:latin typeface="Arial" charset="0"/>
                <a:ea typeface="ＭＳ Ｐゴシック" charset="0"/>
                <a:cs typeface="Arial" charset="0"/>
              </a:rPr>
              <a:t>containing</a:t>
            </a:r>
            <a:r>
              <a:rPr lang="tr-TR" sz="1200" b="0" i="0" u="none" strike="noStrike" kern="1200" dirty="0">
                <a:solidFill>
                  <a:schemeClr val="tx1"/>
                </a:solidFill>
                <a:effectLst/>
                <a:latin typeface="Arial" charset="0"/>
                <a:ea typeface="ＭＳ Ｐゴシック" charset="0"/>
                <a:cs typeface="Arial" charset="0"/>
              </a:rPr>
              <a:t> protein 2; REG3</a:t>
            </a:r>
            <a:r>
              <a:rPr lang="el-GR" sz="1200" b="0" i="0" u="none" strike="noStrike" kern="1200" dirty="0">
                <a:solidFill>
                  <a:schemeClr val="tx1"/>
                </a:solidFill>
                <a:effectLst/>
                <a:latin typeface="Arial" charset="0"/>
                <a:ea typeface="ＭＳ Ｐゴシック" charset="0"/>
                <a:cs typeface="Arial" charset="0"/>
              </a:rPr>
              <a:t>γ, </a:t>
            </a:r>
            <a:r>
              <a:rPr lang="tr-TR" sz="1200" b="0" i="0" u="none" strike="noStrike" kern="1200" dirty="0">
                <a:solidFill>
                  <a:schemeClr val="tx1"/>
                </a:solidFill>
                <a:effectLst/>
                <a:latin typeface="Arial" charset="0"/>
                <a:ea typeface="ＭＳ Ｐゴシック" charset="0"/>
                <a:cs typeface="Arial" charset="0"/>
              </a:rPr>
              <a:t>C-</a:t>
            </a:r>
            <a:r>
              <a:rPr lang="tr-TR" sz="1200" b="0" i="0" u="none" strike="noStrike" kern="1200" dirty="0" err="1">
                <a:solidFill>
                  <a:schemeClr val="tx1"/>
                </a:solidFill>
                <a:effectLst/>
                <a:latin typeface="Arial" charset="0"/>
                <a:ea typeface="ＭＳ Ｐゴシック" charset="0"/>
                <a:cs typeface="Arial" charset="0"/>
              </a:rPr>
              <a:t>type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lectin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regenerating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islet-derived</a:t>
            </a:r>
            <a:r>
              <a:rPr lang="tr-TR" sz="1200" b="0" i="0" u="none" strike="noStrike" kern="1200" dirty="0">
                <a:solidFill>
                  <a:schemeClr val="tx1"/>
                </a:solidFill>
                <a:effectLst/>
                <a:latin typeface="Arial" charset="0"/>
                <a:ea typeface="ＭＳ Ｐゴシック" charset="0"/>
                <a:cs typeface="Arial" charset="0"/>
              </a:rPr>
              <a:t> protein 3</a:t>
            </a:r>
            <a:r>
              <a:rPr lang="el-GR" sz="1200" b="0" i="0" u="none" strike="noStrike" kern="1200" dirty="0">
                <a:solidFill>
                  <a:schemeClr val="tx1"/>
                </a:solidFill>
                <a:effectLst/>
                <a:latin typeface="Arial" charset="0"/>
                <a:ea typeface="ＭＳ Ｐゴシック" charset="0"/>
                <a:cs typeface="Arial" charset="0"/>
              </a:rPr>
              <a:t>γ.</a:t>
            </a:r>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49</a:t>
            </a:fld>
            <a:endParaRPr lang="tr-TR" altLang="en-US"/>
          </a:p>
        </p:txBody>
      </p:sp>
    </p:spTree>
    <p:extLst>
      <p:ext uri="{BB962C8B-B14F-4D97-AF65-F5344CB8AC3E}">
        <p14:creationId xmlns:p14="http://schemas.microsoft.com/office/powerpoint/2010/main" val="11272808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patients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with</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ulcerative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colitis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some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probiotics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eg</a:t>
            </a:r>
            <a:r>
              <a:rPr lang="tr-TR" sz="1200" b="0" i="0" u="none" strike="noStrike" kern="1200" dirty="0">
                <a:solidFill>
                  <a:schemeClr val="tx1"/>
                </a:solidFill>
                <a:effectLst/>
                <a:latin typeface="Arial" charset="0"/>
                <a:ea typeface="ＭＳ Ｐゴシック" charset="0"/>
                <a:cs typeface="Arial" charset="0"/>
              </a:rPr>
              <a:t>, </a:t>
            </a:r>
            <a:r>
              <a:rPr lang="tr-TR" sz="1200" b="0" i="1" u="none" strike="noStrike" kern="1200" dirty="0">
                <a:solidFill>
                  <a:schemeClr val="tx1"/>
                </a:solidFill>
                <a:effectLst/>
                <a:latin typeface="Arial" charset="0"/>
                <a:ea typeface="ＭＳ Ｐゴシック" charset="0"/>
                <a:cs typeface="Arial" charset="0"/>
              </a:rPr>
              <a:t>E. </a:t>
            </a:r>
            <a:r>
              <a:rPr lang="tr-TR" sz="1200" b="0" i="1" u="none" strike="noStrike" kern="1200" dirty="0" err="1">
                <a:solidFill>
                  <a:schemeClr val="tx1"/>
                </a:solidFill>
                <a:effectLst/>
                <a:latin typeface="Arial" charset="0"/>
                <a:ea typeface="ＭＳ Ｐゴシック" charset="0"/>
                <a:cs typeface="Arial" charset="0"/>
              </a:rPr>
              <a:t>coli</a:t>
            </a:r>
            <a:r>
              <a:rPr lang="tr-TR" sz="1200" b="0" i="1"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Nissle</a:t>
            </a:r>
            <a:r>
              <a:rPr lang="tr-TR" sz="1200" b="0" i="0" u="none" strike="noStrike" kern="1200" dirty="0">
                <a:solidFill>
                  <a:schemeClr val="tx1"/>
                </a:solidFill>
                <a:effectLst/>
                <a:latin typeface="Arial" charset="0"/>
                <a:ea typeface="ＭＳ Ｐゴシック" charset="0"/>
                <a:cs typeface="Arial" charset="0"/>
              </a:rPr>
              <a:t> 1917, VSL #3) </a:t>
            </a:r>
            <a:r>
              <a:rPr lang="tr-TR" sz="1200" b="0" i="0" u="none" strike="noStrike" kern="1200" dirty="0" err="1">
                <a:solidFill>
                  <a:schemeClr val="tx1"/>
                </a:solidFill>
                <a:effectLst/>
                <a:latin typeface="Arial" charset="0"/>
                <a:ea typeface="ＭＳ Ｐゴシック" charset="0"/>
                <a:cs typeface="Arial" charset="0"/>
              </a:rPr>
              <a:t>show</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promise</a:t>
            </a:r>
            <a:r>
              <a:rPr lang="tr-TR" sz="1200" b="0" i="0" u="none" strike="noStrike" kern="1200" dirty="0">
                <a:solidFill>
                  <a:schemeClr val="tx1"/>
                </a:solidFill>
                <a:effectLst/>
                <a:latin typeface="Arial" charset="0"/>
                <a:ea typeface="ＭＳ Ｐゴシック" charset="0"/>
                <a:cs typeface="Arial" charset="0"/>
              </a:rPr>
              <a:t>, but </a:t>
            </a:r>
            <a:r>
              <a:rPr lang="tr-TR" sz="1200" b="0" i="0" u="none" strike="noStrike" kern="1200" dirty="0" err="1">
                <a:solidFill>
                  <a:schemeClr val="tx1"/>
                </a:solidFill>
                <a:effectLst/>
                <a:latin typeface="Arial" charset="0"/>
                <a:ea typeface="ＭＳ Ｐゴシック" charset="0"/>
                <a:cs typeface="Arial" charset="0"/>
              </a:rPr>
              <a:t>no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preparations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have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been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validated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clinical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use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patients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with</a:t>
            </a:r>
            <a:r>
              <a:rPr lang="tr-TR" sz="1200" b="0" i="0" u="none" strike="noStrike" kern="1200" dirty="0">
                <a:solidFill>
                  <a:schemeClr val="tx1"/>
                </a:solidFill>
                <a:effectLst/>
                <a:latin typeface="Arial" charset="0"/>
                <a:ea typeface="ＭＳ Ｐゴシック" charset="0"/>
                <a:cs typeface="Arial" charset="0"/>
              </a:rPr>
              <a:t> CD,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available</a:t>
            </a:r>
            <a:r>
              <a:rPr lang="tr-TR" sz="1200" b="0" i="0" u="none" strike="noStrike" kern="1200" dirty="0">
                <a:solidFill>
                  <a:schemeClr val="tx1"/>
                </a:solidFill>
                <a:effectLst/>
                <a:latin typeface="Arial" charset="0"/>
                <a:ea typeface="ＭＳ Ｐゴシック" charset="0"/>
                <a:cs typeface="Arial" charset="0"/>
              </a:rPr>
              <a:t> data do not </a:t>
            </a:r>
            <a:r>
              <a:rPr lang="tr-TR" sz="1200" b="0" i="0" u="none" strike="noStrike" kern="1200" dirty="0" err="1">
                <a:solidFill>
                  <a:schemeClr val="tx1"/>
                </a:solidFill>
                <a:effectLst/>
                <a:latin typeface="Arial" charset="0"/>
                <a:ea typeface="ＭＳ Ｐゴシック" charset="0"/>
                <a:cs typeface="Arial" charset="0"/>
              </a:rPr>
              <a:t>support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clinical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effectiveness</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probiotic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therapy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either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induction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or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maintenance</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remission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Probiotics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are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living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nonpathogenic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micro-organisms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that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when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ingested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are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believed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have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potential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exert</a:t>
            </a:r>
            <a:r>
              <a:rPr lang="tr-TR" sz="1200" b="0" i="0" u="none" strike="noStrike" kern="1200" dirty="0">
                <a:solidFill>
                  <a:schemeClr val="tx1"/>
                </a:solidFill>
                <a:effectLst/>
                <a:latin typeface="Arial" charset="0"/>
                <a:ea typeface="ＭＳ Ｐゴシック" charset="0"/>
                <a:cs typeface="Arial" charset="0"/>
              </a:rPr>
              <a:t> a </a:t>
            </a:r>
            <a:r>
              <a:rPr lang="tr-TR" sz="1200" b="0" i="0" u="none" strike="noStrike" kern="1200" dirty="0" err="1">
                <a:solidFill>
                  <a:schemeClr val="tx1"/>
                </a:solidFill>
                <a:effectLst/>
                <a:latin typeface="Arial" charset="0"/>
                <a:ea typeface="ＭＳ Ｐゴシック" charset="0"/>
                <a:cs typeface="Arial" charset="0"/>
              </a:rPr>
              <a:t>positive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influence</a:t>
            </a:r>
            <a:r>
              <a:rPr lang="tr-TR" sz="1200" b="0" i="0" u="none" strike="noStrike" kern="1200" dirty="0">
                <a:solidFill>
                  <a:schemeClr val="tx1"/>
                </a:solidFill>
                <a:effectLst/>
                <a:latin typeface="Arial" charset="0"/>
                <a:ea typeface="ＭＳ Ｐゴシック" charset="0"/>
                <a:cs typeface="Arial" charset="0"/>
              </a:rPr>
              <a:t> on </a:t>
            </a:r>
            <a:r>
              <a:rPr lang="tr-TR" sz="1200" b="0" i="0" u="none" strike="noStrike" kern="1200" dirty="0" err="1">
                <a:solidFill>
                  <a:schemeClr val="tx1"/>
                </a:solidFill>
                <a:effectLst/>
                <a:latin typeface="Arial" charset="0"/>
                <a:ea typeface="ＭＳ Ｐゴシック" charset="0"/>
                <a:cs typeface="Arial" charset="0"/>
              </a:rPr>
              <a:t>host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health</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physiology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use</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probiotics</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management</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patients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with</a:t>
            </a:r>
            <a:r>
              <a:rPr lang="tr-TR" sz="1200" b="0" i="0" u="none" strike="noStrike" kern="1200" dirty="0">
                <a:solidFill>
                  <a:schemeClr val="tx1"/>
                </a:solidFill>
                <a:effectLst/>
                <a:latin typeface="Arial" charset="0"/>
                <a:ea typeface="ＭＳ Ｐゴシック" charset="0"/>
                <a:cs typeface="Arial" charset="0"/>
              </a:rPr>
              <a:t> IBD, </a:t>
            </a:r>
            <a:r>
              <a:rPr lang="tr-TR" sz="1200" b="0" i="0" u="none" strike="noStrike" kern="1200" dirty="0" err="1">
                <a:solidFill>
                  <a:schemeClr val="tx1"/>
                </a:solidFill>
                <a:effectLst/>
                <a:latin typeface="Arial" charset="0"/>
                <a:ea typeface="ＭＳ Ｐゴシック" charset="0"/>
                <a:cs typeface="Arial" charset="0"/>
              </a:rPr>
              <a:t>including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those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with</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pouchitis</a:t>
            </a:r>
            <a:r>
              <a:rPr lang="tr-TR" sz="1200" b="0" i="0" u="none" strike="noStrike" kern="1200" dirty="0">
                <a:solidFill>
                  <a:schemeClr val="tx1"/>
                </a:solidFill>
                <a:effectLst/>
                <a:latin typeface="Arial" charset="0"/>
                <a:ea typeface="ＭＳ Ｐゴシック" charset="0"/>
                <a:cs typeface="Arial" charset="0"/>
              </a:rPr>
              <a:t>, is </a:t>
            </a:r>
            <a:r>
              <a:rPr lang="tr-TR" sz="1200" b="0" i="0" u="none" strike="noStrike" kern="1200" dirty="0" err="1">
                <a:solidFill>
                  <a:schemeClr val="tx1"/>
                </a:solidFill>
                <a:effectLst/>
                <a:latin typeface="Arial" charset="0"/>
                <a:ea typeface="ＭＳ Ｐゴシック" charset="0"/>
                <a:cs typeface="Arial" charset="0"/>
              </a:rPr>
              <a:t>discussed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separately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See</a:t>
            </a:r>
            <a:r>
              <a:rPr lang="tr-TR" sz="1200" b="0" i="0" u="none" strike="noStrike" kern="1200" dirty="0">
                <a:solidFill>
                  <a:schemeClr val="tx1"/>
                </a:solidFill>
                <a:effectLst/>
                <a:latin typeface="Arial" charset="0"/>
                <a:ea typeface="ＭＳ Ｐゴシック" charset="0"/>
                <a:cs typeface="Arial" charset="0"/>
              </a:rPr>
              <a:t> </a:t>
            </a:r>
            <a:r>
              <a:rPr lang="tr-TR" sz="1200" b="0" i="0" u="sng" kern="1200" dirty="0">
                <a:solidFill>
                  <a:schemeClr val="tx1"/>
                </a:solidFill>
                <a:effectLst/>
                <a:latin typeface="Arial" charset="0"/>
                <a:ea typeface="ＭＳ Ｐゴシック" charset="0"/>
                <a:cs typeface="Arial" charset="0"/>
                <a:hlinkClick r:id="rId3"/>
              </a:rPr>
              <a:t>"Probiotics for gastrointestinal </a:t>
            </a:r>
            <a:r>
              <a:rPr lang="tr-TR" sz="1200" b="0" i="0" u="sng" kern="1200" dirty="0" err="1">
                <a:solidFill>
                  <a:schemeClr val="tx1"/>
                </a:solidFill>
                <a:effectLst/>
                <a:latin typeface="Arial" charset="0"/>
                <a:ea typeface="ＭＳ Ｐゴシック" charset="0"/>
                <a:cs typeface="Arial" charset="0"/>
                <a:hlinkClick r:id="rId3"/>
              </a:rPr>
              <a:t>diseases"</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sng" kern="1200" dirty="0">
                <a:solidFill>
                  <a:schemeClr val="tx1"/>
                </a:solidFill>
                <a:effectLst/>
                <a:latin typeface="Arial" charset="0"/>
                <a:ea typeface="ＭＳ Ｐゴシック" charset="0"/>
                <a:cs typeface="Arial" charset="0"/>
                <a:hlinkClick r:id="rId4"/>
              </a:rPr>
              <a:t>"Pouchitis: Management", section on 'Probiotics'</a:t>
            </a:r>
            <a:r>
              <a:rPr lang="tr-TR" sz="1200" b="0" i="0" u="none" strike="noStrike" kern="1200" dirty="0">
                <a:solidFill>
                  <a:schemeClr val="tx1"/>
                </a:solidFill>
                <a:effectLst/>
                <a:latin typeface="Arial" charset="0"/>
                <a:ea typeface="ＭＳ Ｐゴシック" charset="0"/>
                <a:cs typeface="Arial" charset="0"/>
              </a:rPr>
              <a:t>.)</a:t>
            </a:r>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50</a:t>
            </a:fld>
            <a:endParaRPr lang="tr-TR" altLang="en-US"/>
          </a:p>
        </p:txBody>
      </p:sp>
    </p:spTree>
    <p:extLst>
      <p:ext uri="{BB962C8B-B14F-4D97-AF65-F5344CB8AC3E}">
        <p14:creationId xmlns:p14="http://schemas.microsoft.com/office/powerpoint/2010/main" val="15709101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İnfliximab</a:t>
            </a:r>
            <a:r>
              <a:rPr lang="tr-TR" dirty="0"/>
              <a:t> </a:t>
            </a:r>
            <a:r>
              <a:rPr lang="tr-TR" dirty="0" err="1"/>
              <a:t>kullani</a:t>
            </a:r>
            <a:r>
              <a:rPr lang="tr-TR" dirty="0"/>
              <a:t> olan </a:t>
            </a:r>
            <a:r>
              <a:rPr lang="tr-TR" dirty="0" err="1"/>
              <a:t>hastalrda</a:t>
            </a:r>
            <a:r>
              <a:rPr lang="tr-TR" dirty="0"/>
              <a:t> tamamlama </a:t>
            </a:r>
            <a:r>
              <a:rPr lang="tr-TR" dirty="0" err="1"/>
              <a:t>kolektomis</a:t>
            </a:r>
            <a:r>
              <a:rPr lang="tr-TR" dirty="0"/>
              <a:t> </a:t>
            </a:r>
            <a:r>
              <a:rPr lang="tr-TR" dirty="0" err="1"/>
              <a:t>sonrasidaha</a:t>
            </a:r>
            <a:r>
              <a:rPr lang="tr-TR" dirty="0"/>
              <a:t> az komplikasyon </a:t>
            </a:r>
            <a:r>
              <a:rPr lang="tr-TR" dirty="0" err="1"/>
              <a:t>gorulmekte</a:t>
            </a:r>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52</a:t>
            </a:fld>
            <a:endParaRPr lang="tr-TR" altLang="en-US"/>
          </a:p>
        </p:txBody>
      </p:sp>
    </p:spTree>
    <p:extLst>
      <p:ext uri="{BB962C8B-B14F-4D97-AF65-F5344CB8AC3E}">
        <p14:creationId xmlns:p14="http://schemas.microsoft.com/office/powerpoint/2010/main" val="7418134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sng" strike="noStrike" kern="1200" dirty="0">
                <a:solidFill>
                  <a:schemeClr val="tx1"/>
                </a:solidFill>
                <a:effectLst/>
                <a:latin typeface="Arial" charset="0"/>
                <a:ea typeface="ＭＳ Ｐゴシック" charset="0"/>
                <a:cs typeface="Arial" charset="0"/>
                <a:hlinkClick r:id="rId3" tooltip="Colorectal disease : the official journal of the Association of Coloproctology of Great Britain and Ireland."/>
              </a:rPr>
              <a:t>Colorectal Dis.</a:t>
            </a:r>
            <a:r>
              <a:rPr lang="tr-TR" sz="1200" b="0" i="0" u="none" strike="noStrike" kern="1200" dirty="0">
                <a:solidFill>
                  <a:schemeClr val="tx1"/>
                </a:solidFill>
                <a:effectLst/>
                <a:latin typeface="Arial" charset="0"/>
                <a:ea typeface="ＭＳ Ｐゴシック" charset="0"/>
                <a:cs typeface="Arial" charset="0"/>
              </a:rPr>
              <a:t> 2018 May;20(5):416-423. </a:t>
            </a:r>
            <a:r>
              <a:rPr lang="tr-TR" sz="1200" b="0" i="0" u="none" strike="noStrike" kern="1200" dirty="0" err="1">
                <a:solidFill>
                  <a:schemeClr val="tx1"/>
                </a:solidFill>
                <a:effectLst/>
                <a:latin typeface="Arial" charset="0"/>
                <a:ea typeface="ＭＳ Ｐゴシック" charset="0"/>
                <a:cs typeface="Arial" charset="0"/>
              </a:rPr>
              <a:t>doi</a:t>
            </a:r>
            <a:r>
              <a:rPr lang="tr-TR" sz="1200" b="0" i="0" u="none" strike="noStrike" kern="1200" dirty="0">
                <a:solidFill>
                  <a:schemeClr val="tx1"/>
                </a:solidFill>
                <a:effectLst/>
                <a:latin typeface="Arial" charset="0"/>
                <a:ea typeface="ＭＳ Ｐゴシック" charset="0"/>
                <a:cs typeface="Arial" charset="0"/>
              </a:rPr>
              <a:t>: 10.1111/codi.13937.</a:t>
            </a:r>
          </a:p>
          <a:p>
            <a:r>
              <a:rPr lang="tr-TR" sz="1200" b="1" i="0" u="none" strike="noStrike" kern="1200" dirty="0">
                <a:solidFill>
                  <a:schemeClr val="tx1"/>
                </a:solidFill>
                <a:effectLst/>
                <a:latin typeface="Arial" charset="0"/>
                <a:ea typeface="ＭＳ Ｐゴシック" charset="0"/>
                <a:cs typeface="Arial" charset="0"/>
              </a:rPr>
              <a:t>Anti-TNF </a:t>
            </a:r>
            <a:r>
              <a:rPr lang="tr-TR" sz="1200" b="1" i="0" u="none" strike="noStrike" kern="1200" dirty="0" err="1">
                <a:solidFill>
                  <a:schemeClr val="tx1"/>
                </a:solidFill>
                <a:effectLst/>
                <a:latin typeface="Arial" charset="0"/>
                <a:ea typeface="ＭＳ Ｐゴシック" charset="0"/>
                <a:cs typeface="Arial" charset="0"/>
              </a:rPr>
              <a:t>therapy</a:t>
            </a:r>
            <a:r>
              <a:rPr lang="tr-TR" sz="1200" b="1" i="0" u="none" strike="noStrike" kern="1200" dirty="0">
                <a:solidFill>
                  <a:schemeClr val="tx1"/>
                </a:solidFill>
                <a:effectLst/>
                <a:latin typeface="Arial" charset="0"/>
                <a:ea typeface="ＭＳ Ｐゴシック" charset="0"/>
                <a:cs typeface="Arial" charset="0"/>
              </a:rPr>
              <a:t> is not </a:t>
            </a:r>
            <a:r>
              <a:rPr lang="tr-TR" sz="1200" b="1" i="0" u="none" strike="noStrike" kern="1200" dirty="0" err="1">
                <a:solidFill>
                  <a:schemeClr val="tx1"/>
                </a:solidFill>
                <a:effectLst/>
                <a:latin typeface="Arial" charset="0"/>
                <a:ea typeface="ＭＳ Ｐゴシック" charset="0"/>
                <a:cs typeface="Arial" charset="0"/>
              </a:rPr>
              <a:t>associated</a:t>
            </a:r>
            <a:r>
              <a:rPr lang="tr-TR" sz="1200" b="1" i="0" u="none" strike="noStrike" kern="1200" dirty="0">
                <a:solidFill>
                  <a:schemeClr val="tx1"/>
                </a:solidFill>
                <a:effectLst/>
                <a:latin typeface="Arial" charset="0"/>
                <a:ea typeface="ＭＳ Ｐゴシック" charset="0"/>
                <a:cs typeface="Arial" charset="0"/>
              </a:rPr>
              <a:t> </a:t>
            </a:r>
            <a:r>
              <a:rPr lang="tr-TR" sz="1200" b="1" i="0" u="none" strike="noStrike" kern="1200" dirty="0" err="1">
                <a:solidFill>
                  <a:schemeClr val="tx1"/>
                </a:solidFill>
                <a:effectLst/>
                <a:latin typeface="Arial" charset="0"/>
                <a:ea typeface="ＭＳ Ｐゴシック" charset="0"/>
                <a:cs typeface="Arial" charset="0"/>
              </a:rPr>
              <a:t>with</a:t>
            </a:r>
            <a:r>
              <a:rPr lang="tr-TR" sz="1200" b="1" i="0" u="none" strike="noStrike" kern="1200" dirty="0">
                <a:solidFill>
                  <a:schemeClr val="tx1"/>
                </a:solidFill>
                <a:effectLst/>
                <a:latin typeface="Arial" charset="0"/>
                <a:ea typeface="ＭＳ Ｐゴシック" charset="0"/>
                <a:cs typeface="Arial" charset="0"/>
              </a:rPr>
              <a:t> an </a:t>
            </a:r>
            <a:r>
              <a:rPr lang="tr-TR" sz="1200" b="1" i="0" u="none" strike="noStrike" kern="1200" dirty="0" err="1">
                <a:solidFill>
                  <a:schemeClr val="tx1"/>
                </a:solidFill>
                <a:effectLst/>
                <a:latin typeface="Arial" charset="0"/>
                <a:ea typeface="ＭＳ Ｐゴシック" charset="0"/>
                <a:cs typeface="Arial" charset="0"/>
              </a:rPr>
              <a:t>increased</a:t>
            </a:r>
            <a:r>
              <a:rPr lang="tr-TR" sz="1200" b="1" i="0" u="none" strike="noStrike" kern="1200" dirty="0">
                <a:solidFill>
                  <a:schemeClr val="tx1"/>
                </a:solidFill>
                <a:effectLst/>
                <a:latin typeface="Arial" charset="0"/>
                <a:ea typeface="ＭＳ Ｐゴシック" charset="0"/>
                <a:cs typeface="Arial" charset="0"/>
              </a:rPr>
              <a:t> risk of post-</a:t>
            </a:r>
            <a:r>
              <a:rPr lang="tr-TR" sz="1200" b="1" i="0" u="none" strike="noStrike" kern="1200" dirty="0" err="1">
                <a:solidFill>
                  <a:schemeClr val="tx1"/>
                </a:solidFill>
                <a:effectLst/>
                <a:latin typeface="Arial" charset="0"/>
                <a:ea typeface="ＭＳ Ｐゴシック" charset="0"/>
                <a:cs typeface="Arial" charset="0"/>
              </a:rPr>
              <a:t>colectomy</a:t>
            </a:r>
            <a:r>
              <a:rPr lang="tr-TR" sz="1200" b="1" i="0" u="none" strike="noStrike" kern="1200" dirty="0">
                <a:solidFill>
                  <a:schemeClr val="tx1"/>
                </a:solidFill>
                <a:effectLst/>
                <a:latin typeface="Arial" charset="0"/>
                <a:ea typeface="ＭＳ Ｐゴシック" charset="0"/>
                <a:cs typeface="Arial" charset="0"/>
              </a:rPr>
              <a:t> </a:t>
            </a:r>
            <a:r>
              <a:rPr lang="tr-TR" sz="1200" b="1" i="0" u="none" strike="noStrike" kern="1200" dirty="0" err="1">
                <a:solidFill>
                  <a:schemeClr val="tx1"/>
                </a:solidFill>
                <a:effectLst/>
                <a:latin typeface="Arial" charset="0"/>
                <a:ea typeface="ＭＳ Ｐゴシック" charset="0"/>
                <a:cs typeface="Arial" charset="0"/>
              </a:rPr>
              <a:t>complications</a:t>
            </a:r>
            <a:r>
              <a:rPr lang="tr-TR" sz="1200" b="1" i="0" u="none" strike="noStrike" kern="1200" dirty="0">
                <a:solidFill>
                  <a:schemeClr val="tx1"/>
                </a:solidFill>
                <a:effectLst/>
                <a:latin typeface="Arial" charset="0"/>
                <a:ea typeface="ＭＳ Ｐゴシック" charset="0"/>
                <a:cs typeface="Arial" charset="0"/>
              </a:rPr>
              <a:t>, a </a:t>
            </a:r>
            <a:r>
              <a:rPr lang="tr-TR" sz="1200" b="1" i="0" u="none" strike="noStrike" kern="1200" dirty="0" err="1">
                <a:solidFill>
                  <a:schemeClr val="tx1"/>
                </a:solidFill>
                <a:effectLst/>
                <a:latin typeface="Arial" charset="0"/>
                <a:ea typeface="ＭＳ Ｐゴシック" charset="0"/>
                <a:cs typeface="Arial" charset="0"/>
              </a:rPr>
              <a:t>population-based</a:t>
            </a:r>
            <a:r>
              <a:rPr lang="tr-TR" sz="1200" b="1" i="0" u="none" strike="noStrike" kern="1200" dirty="0">
                <a:solidFill>
                  <a:schemeClr val="tx1"/>
                </a:solidFill>
                <a:effectLst/>
                <a:latin typeface="Arial" charset="0"/>
                <a:ea typeface="ＭＳ Ｐゴシック" charset="0"/>
                <a:cs typeface="Arial" charset="0"/>
              </a:rPr>
              <a:t> </a:t>
            </a:r>
            <a:r>
              <a:rPr lang="tr-TR" sz="1200" b="1" i="0" u="none" strike="noStrike" kern="1200" dirty="0" err="1">
                <a:solidFill>
                  <a:schemeClr val="tx1"/>
                </a:solidFill>
                <a:effectLst/>
                <a:latin typeface="Arial" charset="0"/>
                <a:ea typeface="ＭＳ Ｐゴシック" charset="0"/>
                <a:cs typeface="Arial" charset="0"/>
              </a:rPr>
              <a:t>study</a:t>
            </a:r>
            <a:r>
              <a:rPr lang="tr-TR" sz="1200" b="1" i="0" u="none" strike="noStrike" kern="1200" dirty="0">
                <a:solidFill>
                  <a:schemeClr val="tx1"/>
                </a:solidFill>
                <a:effectLst/>
                <a:latin typeface="Arial" charset="0"/>
                <a:ea typeface="ＭＳ Ｐゴシック" charset="0"/>
                <a:cs typeface="Arial" charset="0"/>
              </a:rPr>
              <a:t>.</a:t>
            </a:r>
          </a:p>
          <a:p>
            <a:r>
              <a:rPr lang="tr-TR" sz="1200" b="0" i="0" u="sng" strike="noStrike" kern="1200" dirty="0">
                <a:solidFill>
                  <a:schemeClr val="tx1"/>
                </a:solidFill>
                <a:effectLst/>
                <a:latin typeface="Arial" charset="0"/>
                <a:ea typeface="ＭＳ Ｐゴシック" charset="0"/>
                <a:cs typeface="Arial" charset="0"/>
                <a:hlinkClick r:id="rId4"/>
              </a:rPr>
              <a:t>Ward ST</a:t>
            </a:r>
            <a:r>
              <a:rPr lang="tr-TR" sz="1200" b="0" i="0" u="none" strike="noStrike" kern="1200" baseline="30000" dirty="0">
                <a:solidFill>
                  <a:schemeClr val="tx1"/>
                </a:solidFill>
                <a:effectLst/>
                <a:latin typeface="Arial" charset="0"/>
                <a:ea typeface="ＭＳ Ｐゴシック" charset="0"/>
                <a:cs typeface="Arial" charset="0"/>
              </a:rPr>
              <a:t>1</a:t>
            </a:r>
            <a:r>
              <a:rPr lang="tr-TR" sz="1200" b="0" i="0" u="none" strike="noStrike" kern="1200" dirty="0">
                <a:solidFill>
                  <a:schemeClr val="tx1"/>
                </a:solidFill>
                <a:effectLst/>
                <a:latin typeface="Arial" charset="0"/>
                <a:ea typeface="ＭＳ Ｐゴシック" charset="0"/>
                <a:cs typeface="Arial" charset="0"/>
              </a:rPr>
              <a:t>, </a:t>
            </a:r>
            <a:r>
              <a:rPr lang="tr-TR" sz="1200" b="0" i="0" u="sng" strike="noStrike" kern="1200" dirty="0">
                <a:solidFill>
                  <a:schemeClr val="tx1"/>
                </a:solidFill>
                <a:effectLst/>
                <a:latin typeface="Arial" charset="0"/>
                <a:ea typeface="ＭＳ Ｐゴシック" charset="0"/>
                <a:cs typeface="Arial" charset="0"/>
                <a:hlinkClick r:id="rId5"/>
              </a:rPr>
              <a:t>Mytton J</a:t>
            </a:r>
            <a:r>
              <a:rPr lang="tr-TR" sz="1200" b="0" i="0" u="none" strike="noStrike" kern="1200" baseline="30000" dirty="0">
                <a:solidFill>
                  <a:schemeClr val="tx1"/>
                </a:solidFill>
                <a:effectLst/>
                <a:latin typeface="Arial" charset="0"/>
                <a:ea typeface="ＭＳ Ｐゴシック" charset="0"/>
                <a:cs typeface="Arial" charset="0"/>
              </a:rPr>
              <a:t>2</a:t>
            </a:r>
            <a:r>
              <a:rPr lang="tr-TR" sz="1200" b="0" i="0" u="none" strike="noStrike" kern="1200" dirty="0">
                <a:solidFill>
                  <a:schemeClr val="tx1"/>
                </a:solidFill>
                <a:effectLst/>
                <a:latin typeface="Arial" charset="0"/>
                <a:ea typeface="ＭＳ Ｐゴシック" charset="0"/>
                <a:cs typeface="Arial" charset="0"/>
              </a:rPr>
              <a:t>, </a:t>
            </a:r>
            <a:r>
              <a:rPr lang="tr-TR" sz="1200" b="0" i="0" u="sng" strike="noStrike" kern="1200" dirty="0">
                <a:solidFill>
                  <a:schemeClr val="tx1"/>
                </a:solidFill>
                <a:effectLst/>
                <a:latin typeface="Arial" charset="0"/>
                <a:ea typeface="ＭＳ Ｐゴシック" charset="0"/>
                <a:cs typeface="Arial" charset="0"/>
                <a:hlinkClick r:id="rId6"/>
              </a:rPr>
              <a:t>Henderson L</a:t>
            </a:r>
            <a:r>
              <a:rPr lang="tr-TR" sz="1200" b="0" i="0" u="none" strike="noStrike" kern="1200" baseline="30000" dirty="0">
                <a:solidFill>
                  <a:schemeClr val="tx1"/>
                </a:solidFill>
                <a:effectLst/>
                <a:latin typeface="Arial" charset="0"/>
                <a:ea typeface="ＭＳ Ｐゴシック" charset="0"/>
                <a:cs typeface="Arial" charset="0"/>
              </a:rPr>
              <a:t>1</a:t>
            </a:r>
            <a:r>
              <a:rPr lang="tr-TR" sz="1200" b="0" i="0" u="none" strike="noStrike" kern="1200" dirty="0">
                <a:solidFill>
                  <a:schemeClr val="tx1"/>
                </a:solidFill>
                <a:effectLst/>
                <a:latin typeface="Arial" charset="0"/>
                <a:ea typeface="ＭＳ Ｐゴシック" charset="0"/>
                <a:cs typeface="Arial" charset="0"/>
              </a:rPr>
              <a:t>, </a:t>
            </a:r>
            <a:r>
              <a:rPr lang="tr-TR" sz="1200" b="0" i="0" u="sng" strike="noStrike" kern="1200" dirty="0">
                <a:solidFill>
                  <a:schemeClr val="tx1"/>
                </a:solidFill>
                <a:effectLst/>
                <a:latin typeface="Arial" charset="0"/>
                <a:ea typeface="ＭＳ Ｐゴシック" charset="0"/>
                <a:cs typeface="Arial" charset="0"/>
                <a:hlinkClick r:id="rId7"/>
              </a:rPr>
              <a:t>Amin V</a:t>
            </a:r>
            <a:r>
              <a:rPr lang="tr-TR" sz="1200" b="0" i="0" u="none" strike="noStrike" kern="1200" baseline="30000" dirty="0">
                <a:solidFill>
                  <a:schemeClr val="tx1"/>
                </a:solidFill>
                <a:effectLst/>
                <a:latin typeface="Arial" charset="0"/>
                <a:ea typeface="ＭＳ Ｐゴシック" charset="0"/>
                <a:cs typeface="Arial" charset="0"/>
              </a:rPr>
              <a:t>1</a:t>
            </a:r>
            <a:r>
              <a:rPr lang="tr-TR" sz="1200" b="0" i="0" u="none" strike="noStrike" kern="1200" dirty="0">
                <a:solidFill>
                  <a:schemeClr val="tx1"/>
                </a:solidFill>
                <a:effectLst/>
                <a:latin typeface="Arial" charset="0"/>
                <a:ea typeface="ＭＳ Ｐゴシック" charset="0"/>
                <a:cs typeface="Arial" charset="0"/>
              </a:rPr>
              <a:t>, </a:t>
            </a:r>
            <a:r>
              <a:rPr lang="tr-TR" sz="1200" b="0" i="0" u="sng" strike="noStrike" kern="1200" dirty="0">
                <a:solidFill>
                  <a:schemeClr val="tx1"/>
                </a:solidFill>
                <a:effectLst/>
                <a:latin typeface="Arial" charset="0"/>
                <a:ea typeface="ＭＳ Ｐゴシック" charset="0"/>
                <a:cs typeface="Arial" charset="0"/>
                <a:hlinkClick r:id="rId8"/>
              </a:rPr>
              <a:t>Tanner JR</a:t>
            </a:r>
            <a:r>
              <a:rPr lang="tr-TR" sz="1200" b="0" i="0" u="none" strike="noStrike" kern="1200" baseline="30000" dirty="0">
                <a:solidFill>
                  <a:schemeClr val="tx1"/>
                </a:solidFill>
                <a:effectLst/>
                <a:latin typeface="Arial" charset="0"/>
                <a:ea typeface="ＭＳ Ｐゴシック" charset="0"/>
                <a:cs typeface="Arial" charset="0"/>
              </a:rPr>
              <a:t>2</a:t>
            </a:r>
            <a:r>
              <a:rPr lang="tr-TR" sz="1200" b="0" i="0" u="none" strike="noStrike" kern="1200" dirty="0">
                <a:solidFill>
                  <a:schemeClr val="tx1"/>
                </a:solidFill>
                <a:effectLst/>
                <a:latin typeface="Arial" charset="0"/>
                <a:ea typeface="ＭＳ Ｐゴシック" charset="0"/>
                <a:cs typeface="Arial" charset="0"/>
              </a:rPr>
              <a:t>, </a:t>
            </a:r>
            <a:r>
              <a:rPr lang="tr-TR" sz="1200" b="0" i="0" u="sng" strike="noStrike" kern="1200" dirty="0">
                <a:solidFill>
                  <a:schemeClr val="tx1"/>
                </a:solidFill>
                <a:effectLst/>
                <a:latin typeface="Arial" charset="0"/>
                <a:ea typeface="ＭＳ Ｐゴシック" charset="0"/>
                <a:cs typeface="Arial" charset="0"/>
                <a:hlinkClick r:id="rId9"/>
              </a:rPr>
              <a:t>Evison F</a:t>
            </a:r>
            <a:r>
              <a:rPr lang="tr-TR" sz="1200" b="0" i="0" u="none" strike="noStrike" kern="1200" baseline="30000" dirty="0">
                <a:solidFill>
                  <a:schemeClr val="tx1"/>
                </a:solidFill>
                <a:effectLst/>
                <a:latin typeface="Arial" charset="0"/>
                <a:ea typeface="ＭＳ Ｐゴシック" charset="0"/>
                <a:cs typeface="Arial" charset="0"/>
              </a:rPr>
              <a:t>2</a:t>
            </a:r>
            <a:r>
              <a:rPr lang="tr-TR" sz="1200" b="0" i="0" u="none" strike="noStrike" kern="1200" dirty="0">
                <a:solidFill>
                  <a:schemeClr val="tx1"/>
                </a:solidFill>
                <a:effectLst/>
                <a:latin typeface="Arial" charset="0"/>
                <a:ea typeface="ＭＳ Ｐゴシック" charset="0"/>
                <a:cs typeface="Arial" charset="0"/>
              </a:rPr>
              <a:t>, </a:t>
            </a:r>
            <a:r>
              <a:rPr lang="tr-TR" sz="1200" b="0" i="0" u="sng" strike="noStrike" kern="1200" dirty="0">
                <a:solidFill>
                  <a:schemeClr val="tx1"/>
                </a:solidFill>
                <a:effectLst/>
                <a:latin typeface="Arial" charset="0"/>
                <a:ea typeface="ＭＳ Ｐゴシック" charset="0"/>
                <a:cs typeface="Arial" charset="0"/>
                <a:hlinkClick r:id="rId10"/>
              </a:rPr>
              <a:t>Radley S</a:t>
            </a:r>
            <a:r>
              <a:rPr lang="tr-TR" sz="1200" b="0" i="0" u="none" strike="noStrike" kern="1200" baseline="30000" dirty="0">
                <a:solidFill>
                  <a:schemeClr val="tx1"/>
                </a:solidFill>
                <a:effectLst/>
                <a:latin typeface="Arial" charset="0"/>
                <a:ea typeface="ＭＳ Ｐゴシック" charset="0"/>
                <a:cs typeface="Arial" charset="0"/>
              </a:rPr>
              <a:t>3</a:t>
            </a:r>
            <a:r>
              <a:rPr lang="tr-TR" sz="1200" b="0" i="0" u="none" strike="noStrike" kern="1200" dirty="0">
                <a:solidFill>
                  <a:schemeClr val="tx1"/>
                </a:solidFill>
                <a:effectLst/>
                <a:latin typeface="Arial" charset="0"/>
                <a:ea typeface="ＭＳ Ｐゴシック" charset="0"/>
                <a:cs typeface="Arial" charset="0"/>
              </a:rPr>
              <a:t>.</a:t>
            </a: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54</a:t>
            </a:fld>
            <a:endParaRPr lang="tr-TR" altLang="en-US"/>
          </a:p>
        </p:txBody>
      </p:sp>
    </p:spTree>
    <p:extLst>
      <p:ext uri="{BB962C8B-B14F-4D97-AF65-F5344CB8AC3E}">
        <p14:creationId xmlns:p14="http://schemas.microsoft.com/office/powerpoint/2010/main" val="14842100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a:solidFill>
                  <a:schemeClr val="tx1"/>
                </a:solidFill>
                <a:effectLst/>
                <a:latin typeface="Arial" charset="0"/>
                <a:ea typeface="ＭＳ Ｐゴシック" charset="0"/>
                <a:cs typeface="Arial" charset="0"/>
              </a:rPr>
              <a:t>A </a:t>
            </a:r>
            <a:r>
              <a:rPr lang="tr-TR" sz="1200" kern="1200" dirty="0" err="1">
                <a:solidFill>
                  <a:schemeClr val="tx1"/>
                </a:solidFill>
                <a:effectLst/>
                <a:latin typeface="Arial" charset="0"/>
                <a:ea typeface="ＭＳ Ｐゴシック" charset="0"/>
                <a:cs typeface="Arial" charset="0"/>
              </a:rPr>
              <a:t>diet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rich</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fruit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vegetables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rich</a:t>
            </a:r>
            <a:r>
              <a:rPr lang="tr-TR" sz="1200" kern="1200" dirty="0">
                <a:solidFill>
                  <a:schemeClr val="tx1"/>
                </a:solidFill>
                <a:effectLst/>
                <a:latin typeface="Arial" charset="0"/>
                <a:ea typeface="ＭＳ Ｐゴシック" charset="0"/>
                <a:cs typeface="Arial" charset="0"/>
              </a:rPr>
              <a:t> in n-3 </a:t>
            </a:r>
            <a:r>
              <a:rPr lang="tr-TR" sz="1200" kern="1200" dirty="0" err="1">
                <a:solidFill>
                  <a:schemeClr val="tx1"/>
                </a:solidFill>
                <a:effectLst/>
                <a:latin typeface="Arial" charset="0"/>
                <a:ea typeface="ＭＳ Ｐゴシック" charset="0"/>
                <a:cs typeface="Arial" charset="0"/>
              </a:rPr>
              <a:t>fatty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acids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low</a:t>
            </a:r>
            <a:r>
              <a:rPr lang="tr-TR" sz="1200" kern="1200" dirty="0">
                <a:solidFill>
                  <a:schemeClr val="tx1"/>
                </a:solidFill>
                <a:effectLst/>
                <a:latin typeface="Arial" charset="0"/>
                <a:ea typeface="ＭＳ Ｐゴシック" charset="0"/>
                <a:cs typeface="Arial" charset="0"/>
              </a:rPr>
              <a:t> in n-6 </a:t>
            </a:r>
            <a:r>
              <a:rPr lang="tr-TR" sz="1200" kern="1200" dirty="0" err="1">
                <a:solidFill>
                  <a:schemeClr val="tx1"/>
                </a:solidFill>
                <a:effectLst/>
                <a:latin typeface="Arial" charset="0"/>
                <a:ea typeface="ＭＳ Ｐゴシック" charset="0"/>
                <a:cs typeface="Arial" charset="0"/>
              </a:rPr>
              <a:t>fatty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acids</a:t>
            </a:r>
            <a:r>
              <a:rPr lang="tr-TR" sz="1200" kern="1200" dirty="0">
                <a:solidFill>
                  <a:schemeClr val="tx1"/>
                </a:solidFill>
                <a:effectLst/>
                <a:latin typeface="Arial" charset="0"/>
                <a:ea typeface="ＭＳ Ｐゴシック" charset="0"/>
                <a:cs typeface="Arial" charset="0"/>
              </a:rPr>
              <a:t> is </a:t>
            </a:r>
            <a:r>
              <a:rPr lang="tr-TR" sz="1200" kern="1200" dirty="0" err="1">
                <a:solidFill>
                  <a:schemeClr val="tx1"/>
                </a:solidFill>
                <a:effectLst/>
                <a:latin typeface="Arial" charset="0"/>
                <a:ea typeface="ＭＳ Ｐゴシック" charset="0"/>
                <a:cs typeface="Arial" charset="0"/>
              </a:rPr>
              <a:t>associated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 </a:t>
            </a:r>
            <a:r>
              <a:rPr lang="tr-TR" sz="1200" kern="1200" dirty="0" err="1">
                <a:solidFill>
                  <a:schemeClr val="tx1"/>
                </a:solidFill>
                <a:effectLst/>
                <a:latin typeface="Arial" charset="0"/>
                <a:ea typeface="ＭＳ Ｐゴシック" charset="0"/>
                <a:cs typeface="Arial" charset="0"/>
              </a:rPr>
              <a:t>decreased</a:t>
            </a:r>
            <a:r>
              <a:rPr lang="tr-TR" sz="1200" kern="1200" dirty="0">
                <a:solidFill>
                  <a:schemeClr val="tx1"/>
                </a:solidFill>
                <a:effectLst/>
                <a:latin typeface="Arial" charset="0"/>
                <a:ea typeface="ＭＳ Ｐゴシック" charset="0"/>
                <a:cs typeface="Arial" charset="0"/>
              </a:rPr>
              <a:t> risk of</a:t>
            </a:r>
          </a:p>
          <a:p>
            <a:r>
              <a:rPr lang="tr-TR" sz="1200" kern="1200" dirty="0" err="1">
                <a:solidFill>
                  <a:schemeClr val="tx1"/>
                </a:solidFill>
                <a:effectLst/>
                <a:latin typeface="Arial" charset="0"/>
                <a:ea typeface="ＭＳ Ｐゴシック" charset="0"/>
                <a:cs typeface="Arial" charset="0"/>
              </a:rPr>
              <a:t>developing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Crohn's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disease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ulcerative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colitis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is </a:t>
            </a:r>
            <a:r>
              <a:rPr lang="tr-TR" sz="1200" kern="1200" dirty="0" err="1">
                <a:solidFill>
                  <a:schemeClr val="tx1"/>
                </a:solidFill>
                <a:effectLst/>
                <a:latin typeface="Arial" charset="0"/>
                <a:ea typeface="ＭＳ Ｐゴシック" charset="0"/>
                <a:cs typeface="Arial" charset="0"/>
              </a:rPr>
              <a:t>therefore</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recommended</a:t>
            </a:r>
            <a:r>
              <a:rPr lang="tr-TR" sz="1200" kern="1200" dirty="0">
                <a:solidFill>
                  <a:schemeClr val="tx1"/>
                </a:solidFill>
                <a:effectLst/>
                <a:latin typeface="Arial" charset="0"/>
                <a:ea typeface="ＭＳ Ｐゴシック" charset="0"/>
                <a:cs typeface="Arial" charset="0"/>
              </a:rPr>
              <a:t>.</a:t>
            </a:r>
          </a:p>
          <a:p>
            <a:r>
              <a:rPr lang="tr-TR" sz="1200" kern="1200" dirty="0">
                <a:solidFill>
                  <a:schemeClr val="tx1"/>
                </a:solidFill>
                <a:effectLst/>
                <a:latin typeface="Arial" charset="0"/>
                <a:ea typeface="ＭＳ Ｐゴシック" charset="0"/>
                <a:cs typeface="Arial" charset="0"/>
              </a:rPr>
              <a:t>Grade of </a:t>
            </a:r>
            <a:r>
              <a:rPr lang="tr-TR" sz="1200" kern="1200" dirty="0" err="1">
                <a:solidFill>
                  <a:schemeClr val="tx1"/>
                </a:solidFill>
                <a:effectLst/>
                <a:latin typeface="Arial" charset="0"/>
                <a:ea typeface="ＭＳ Ｐゴシック" charset="0"/>
                <a:cs typeface="Arial" charset="0"/>
              </a:rPr>
              <a:t>recommendation</a:t>
            </a:r>
            <a:r>
              <a:rPr lang="tr-TR" sz="1200" kern="1200" dirty="0">
                <a:solidFill>
                  <a:schemeClr val="tx1"/>
                </a:solidFill>
                <a:effectLst/>
                <a:latin typeface="Arial" charset="0"/>
                <a:ea typeface="ＭＳ Ｐゴシック" charset="0"/>
                <a:cs typeface="Arial" charset="0"/>
              </a:rPr>
              <a:t> 0 e </a:t>
            </a:r>
            <a:r>
              <a:rPr lang="tr-TR" sz="1200" kern="1200" dirty="0" err="1">
                <a:solidFill>
                  <a:schemeClr val="tx1"/>
                </a:solidFill>
                <a:effectLst/>
                <a:latin typeface="Arial" charset="0"/>
                <a:ea typeface="ＭＳ Ｐゴシック" charset="0"/>
                <a:cs typeface="Arial" charset="0"/>
              </a:rPr>
              <a:t>Strong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consensus</a:t>
            </a:r>
            <a:r>
              <a:rPr lang="tr-TR" sz="1200" kern="1200" dirty="0">
                <a:solidFill>
                  <a:schemeClr val="tx1"/>
                </a:solidFill>
                <a:effectLst/>
                <a:latin typeface="Arial" charset="0"/>
                <a:ea typeface="ＭＳ Ｐゴシック" charset="0"/>
                <a:cs typeface="Arial" charset="0"/>
              </a:rPr>
              <a:t> (90%</a:t>
            </a:r>
          </a:p>
          <a:p>
            <a:r>
              <a:rPr lang="tr-TR" sz="1200" kern="1200" dirty="0" err="1">
                <a:solidFill>
                  <a:schemeClr val="tx1"/>
                </a:solidFill>
                <a:effectLst/>
                <a:latin typeface="Arial" charset="0"/>
                <a:ea typeface="ＭＳ Ｐゴシック" charset="0"/>
                <a:cs typeface="Arial" charset="0"/>
              </a:rPr>
              <a:t>agreement</a:t>
            </a:r>
            <a:r>
              <a:rPr lang="tr-TR" sz="1200" kern="1200" dirty="0">
                <a:solidFill>
                  <a:schemeClr val="tx1"/>
                </a:solidFill>
                <a:effectLst/>
                <a:latin typeface="Arial" charset="0"/>
                <a:ea typeface="ＭＳ Ｐゴシック" charset="0"/>
                <a:cs typeface="Arial" charset="0"/>
              </a:rPr>
              <a:t>)</a:t>
            </a: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57</a:t>
            </a:fld>
            <a:endParaRPr lang="tr-TR" altLang="en-US"/>
          </a:p>
        </p:txBody>
      </p:sp>
    </p:spTree>
    <p:extLst>
      <p:ext uri="{BB962C8B-B14F-4D97-AF65-F5344CB8AC3E}">
        <p14:creationId xmlns:p14="http://schemas.microsoft.com/office/powerpoint/2010/main" val="21038246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a:solidFill>
                  <a:schemeClr val="tx1"/>
                </a:solidFill>
                <a:effectLst/>
                <a:latin typeface="Arial" charset="0"/>
                <a:ea typeface="ＭＳ Ｐゴシック" charset="0"/>
                <a:cs typeface="Arial" charset="0"/>
              </a:rPr>
              <a:t>.</a:t>
            </a:r>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58</a:t>
            </a:fld>
            <a:endParaRPr lang="tr-TR" altLang="en-US"/>
          </a:p>
        </p:txBody>
      </p:sp>
    </p:spTree>
    <p:extLst>
      <p:ext uri="{BB962C8B-B14F-4D97-AF65-F5344CB8AC3E}">
        <p14:creationId xmlns:p14="http://schemas.microsoft.com/office/powerpoint/2010/main" val="959649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Malnutrition</a:t>
            </a:r>
            <a:r>
              <a:rPr lang="tr-TR" dirty="0"/>
              <a:t> is </a:t>
            </a:r>
            <a:r>
              <a:rPr lang="tr-TR" dirty="0" err="1"/>
              <a:t>highly</a:t>
            </a:r>
            <a:r>
              <a:rPr lang="tr-TR" dirty="0"/>
              <a:t> </a:t>
            </a:r>
            <a:r>
              <a:rPr lang="tr-TR" dirty="0" err="1"/>
              <a:t>prevalent</a:t>
            </a:r>
            <a:r>
              <a:rPr lang="tr-TR" dirty="0"/>
              <a:t> in </a:t>
            </a:r>
            <a:r>
              <a:rPr lang="tr-TR" dirty="0" err="1"/>
              <a:t>inflammatory</a:t>
            </a:r>
            <a:r>
              <a:rPr lang="tr-TR" dirty="0"/>
              <a:t> </a:t>
            </a:r>
            <a:r>
              <a:rPr lang="tr-TR" dirty="0" err="1"/>
              <a:t>bowel</a:t>
            </a:r>
            <a:r>
              <a:rPr lang="tr-TR" dirty="0"/>
              <a:t> </a:t>
            </a:r>
            <a:r>
              <a:rPr lang="tr-TR" dirty="0" err="1"/>
              <a:t>disease</a:t>
            </a:r>
            <a:r>
              <a:rPr lang="tr-TR" dirty="0"/>
              <a:t> (IBD); </a:t>
            </a:r>
            <a:r>
              <a:rPr lang="tr-TR" dirty="0" err="1"/>
              <a:t>present</a:t>
            </a:r>
            <a:r>
              <a:rPr lang="tr-TR" dirty="0"/>
              <a:t> in </a:t>
            </a:r>
            <a:r>
              <a:rPr lang="tr-TR" dirty="0" err="1"/>
              <a:t>up</a:t>
            </a:r>
            <a:r>
              <a:rPr lang="tr-TR" dirty="0"/>
              <a:t> </a:t>
            </a:r>
            <a:r>
              <a:rPr lang="tr-TR" dirty="0" err="1"/>
              <a:t>to</a:t>
            </a:r>
            <a:r>
              <a:rPr lang="tr-TR" dirty="0"/>
              <a:t> 70% of </a:t>
            </a:r>
            <a:r>
              <a:rPr lang="tr-TR" dirty="0" err="1"/>
              <a:t>patients</a:t>
            </a:r>
            <a:r>
              <a:rPr lang="tr-TR" dirty="0"/>
              <a:t> </a:t>
            </a:r>
            <a:r>
              <a:rPr lang="tr-TR" dirty="0" err="1"/>
              <a:t>with</a:t>
            </a:r>
            <a:r>
              <a:rPr lang="tr-TR" dirty="0"/>
              <a:t> </a:t>
            </a:r>
            <a:r>
              <a:rPr lang="tr-TR" dirty="0" err="1"/>
              <a:t>active</a:t>
            </a:r>
            <a:r>
              <a:rPr lang="tr-TR" dirty="0"/>
              <a:t> </a:t>
            </a:r>
            <a:r>
              <a:rPr lang="tr-TR" dirty="0" err="1"/>
              <a:t>disease</a:t>
            </a:r>
            <a:r>
              <a:rPr lang="tr-TR" dirty="0"/>
              <a:t> </a:t>
            </a:r>
            <a:r>
              <a:rPr lang="tr-TR" dirty="0" err="1"/>
              <a:t>and</a:t>
            </a:r>
            <a:r>
              <a:rPr lang="tr-TR" dirty="0"/>
              <a:t> </a:t>
            </a:r>
            <a:r>
              <a:rPr lang="tr-TR" dirty="0" err="1"/>
              <a:t>up</a:t>
            </a:r>
            <a:r>
              <a:rPr lang="tr-TR" dirty="0"/>
              <a:t> </a:t>
            </a:r>
            <a:r>
              <a:rPr lang="tr-TR" dirty="0" err="1"/>
              <a:t>to</a:t>
            </a:r>
            <a:r>
              <a:rPr lang="tr-TR" dirty="0"/>
              <a:t> 38% of </a:t>
            </a:r>
            <a:r>
              <a:rPr lang="tr-TR" dirty="0" err="1"/>
              <a:t>patients</a:t>
            </a:r>
            <a:r>
              <a:rPr lang="tr-TR" dirty="0"/>
              <a:t> in </a:t>
            </a:r>
            <a:r>
              <a:rPr lang="tr-TR" dirty="0" err="1"/>
              <a:t>remission</a:t>
            </a:r>
            <a:r>
              <a:rPr lang="tr-TR" dirty="0"/>
              <a:t>[1-3].</a:t>
            </a:r>
          </a:p>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Existing</a:t>
            </a:r>
            <a:r>
              <a:rPr lang="tr-TR" sz="1200" kern="1200" dirty="0">
                <a:solidFill>
                  <a:schemeClr val="tx1"/>
                </a:solidFill>
                <a:effectLst/>
                <a:latin typeface="Arial" charset="0"/>
                <a:ea typeface="ＭＳ Ｐゴシック" charset="0"/>
                <a:cs typeface="Arial" charset="0"/>
              </a:rPr>
              <a:t> data </a:t>
            </a:r>
            <a:r>
              <a:rPr lang="tr-TR" sz="1200" kern="1200" dirty="0" err="1">
                <a:solidFill>
                  <a:schemeClr val="tx1"/>
                </a:solidFill>
                <a:effectLst/>
                <a:latin typeface="Arial" charset="0"/>
                <a:ea typeface="ＭＳ Ｐゴシック" charset="0"/>
                <a:cs typeface="Arial" charset="0"/>
              </a:rPr>
              <a:t>suggest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that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malnutrition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affects</a:t>
            </a:r>
            <a:r>
              <a:rPr lang="tr-TR" sz="1200" kern="1200" dirty="0">
                <a:solidFill>
                  <a:schemeClr val="tx1"/>
                </a:solidFill>
                <a:effectLst/>
                <a:latin typeface="Arial" charset="0"/>
                <a:ea typeface="ＭＳ Ｐゴシック" charset="0"/>
                <a:cs typeface="Arial" charset="0"/>
              </a:rPr>
              <a:t> a </a:t>
            </a:r>
            <a:r>
              <a:rPr lang="tr-TR" sz="1200" kern="1200" dirty="0" err="1">
                <a:solidFill>
                  <a:schemeClr val="tx1"/>
                </a:solidFill>
                <a:effectLst/>
                <a:latin typeface="Arial" charset="0"/>
                <a:ea typeface="ＭＳ Ｐゴシック" charset="0"/>
                <a:cs typeface="Arial" charset="0"/>
              </a:rPr>
              <a:t>large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portion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inflammatory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bowel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disease</a:t>
            </a:r>
            <a:r>
              <a:rPr lang="tr-TR" sz="1200" kern="1200" dirty="0">
                <a:solidFill>
                  <a:schemeClr val="tx1"/>
                </a:solidFill>
                <a:effectLst/>
                <a:latin typeface="Arial" charset="0"/>
                <a:ea typeface="ＭＳ Ｐゴシック" charset="0"/>
                <a:cs typeface="Arial" charset="0"/>
              </a:rPr>
              <a:t> (IBD), </a:t>
            </a:r>
            <a:r>
              <a:rPr lang="tr-TR" sz="1200" kern="1200" dirty="0" err="1">
                <a:solidFill>
                  <a:schemeClr val="tx1"/>
                </a:solidFill>
                <a:effectLst/>
                <a:latin typeface="Arial" charset="0"/>
                <a:ea typeface="ＭＳ Ｐゴシック" charset="0"/>
                <a:cs typeface="Arial" charset="0"/>
              </a:rPr>
              <a:t>estimated</a:t>
            </a:r>
            <a:r>
              <a:rPr lang="tr-TR" sz="1200" kern="1200" dirty="0">
                <a:solidFill>
                  <a:schemeClr val="tx1"/>
                </a:solidFill>
                <a:effectLst/>
                <a:latin typeface="Arial" charset="0"/>
                <a:ea typeface="ＭＳ Ｐゴシック" charset="0"/>
                <a:cs typeface="Arial" charset="0"/>
              </a:rPr>
              <a:t> in 65–75% of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Crohn’s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disease</a:t>
            </a:r>
            <a:r>
              <a:rPr lang="tr-TR" sz="1200" kern="1200" dirty="0">
                <a:solidFill>
                  <a:schemeClr val="tx1"/>
                </a:solidFill>
                <a:effectLst/>
                <a:latin typeface="Arial" charset="0"/>
                <a:ea typeface="ＭＳ Ｐゴシック" charset="0"/>
                <a:cs typeface="Arial" charset="0"/>
              </a:rPr>
              <a:t> (CD)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in 18–62% of </a:t>
            </a:r>
            <a:r>
              <a:rPr lang="tr-TR" sz="1200" kern="1200" dirty="0" err="1">
                <a:solidFill>
                  <a:schemeClr val="tx1"/>
                </a:solidFill>
                <a:effectLst/>
                <a:latin typeface="Arial" charset="0"/>
                <a:ea typeface="ＭＳ Ｐゴシック" charset="0"/>
                <a:cs typeface="Arial" charset="0"/>
              </a:rPr>
              <a:t>patients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with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ulcerative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colitis</a:t>
            </a:r>
            <a:r>
              <a:rPr lang="tr-TR" sz="1200" kern="1200" dirty="0">
                <a:solidFill>
                  <a:schemeClr val="tx1"/>
                </a:solidFill>
                <a:effectLst/>
                <a:latin typeface="Arial" charset="0"/>
                <a:ea typeface="ＭＳ Ｐゴシック" charset="0"/>
                <a:cs typeface="Arial" charset="0"/>
              </a:rPr>
              <a:t> (UC). </a:t>
            </a:r>
            <a:endParaRPr lang="tr-TR" dirty="0"/>
          </a:p>
          <a:p>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9</a:t>
            </a:fld>
            <a:endParaRPr lang="tr-TR" altLang="en-US"/>
          </a:p>
        </p:txBody>
      </p:sp>
    </p:spTree>
    <p:extLst>
      <p:ext uri="{BB962C8B-B14F-4D97-AF65-F5344CB8AC3E}">
        <p14:creationId xmlns:p14="http://schemas.microsoft.com/office/powerpoint/2010/main" val="130966150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err="1">
                <a:solidFill>
                  <a:schemeClr val="tx1"/>
                </a:solidFill>
                <a:effectLst/>
                <a:latin typeface="Arial" charset="0"/>
                <a:ea typeface="ＭＳ Ｐゴシック" charset="0"/>
                <a:cs typeface="Arial" charset="0"/>
              </a:rPr>
              <a:t>Lately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there</a:t>
            </a:r>
            <a:r>
              <a:rPr lang="tr-TR" sz="1200" kern="1200" dirty="0">
                <a:solidFill>
                  <a:schemeClr val="tx1"/>
                </a:solidFill>
                <a:effectLst/>
                <a:latin typeface="Arial" charset="0"/>
                <a:ea typeface="ＭＳ Ｐゴシック" charset="0"/>
                <a:cs typeface="Arial" charset="0"/>
              </a:rPr>
              <a:t> is </a:t>
            </a:r>
            <a:r>
              <a:rPr lang="tr-TR" sz="1200" kern="1200" dirty="0" err="1">
                <a:solidFill>
                  <a:schemeClr val="tx1"/>
                </a:solidFill>
                <a:effectLst/>
                <a:latin typeface="Arial" charset="0"/>
                <a:ea typeface="ＭＳ Ｐゴシック" charset="0"/>
                <a:cs typeface="Arial" charset="0"/>
              </a:rPr>
              <a:t>interest</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specific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carbohydrate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paleolithic</a:t>
            </a:r>
            <a:r>
              <a:rPr lang="tr-TR" sz="1200" kern="1200" dirty="0">
                <a:solidFill>
                  <a:schemeClr val="tx1"/>
                </a:solidFill>
                <a:effectLst/>
                <a:latin typeface="Arial" charset="0"/>
                <a:ea typeface="ＭＳ Ｐゴシック" charset="0"/>
                <a:cs typeface="Arial" charset="0"/>
              </a:rPr>
              <a:t>,</a:t>
            </a:r>
          </a:p>
          <a:p>
            <a:r>
              <a:rPr lang="tr-TR" sz="1200" kern="1200" dirty="0" err="1">
                <a:solidFill>
                  <a:schemeClr val="tx1"/>
                </a:solidFill>
                <a:effectLst/>
                <a:latin typeface="Arial" charset="0"/>
                <a:ea typeface="ＭＳ Ｐゴシック" charset="0"/>
                <a:cs typeface="Arial" charset="0"/>
              </a:rPr>
              <a:t>gluten-free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low</a:t>
            </a:r>
            <a:r>
              <a:rPr lang="tr-TR" sz="1200" kern="1200" dirty="0">
                <a:solidFill>
                  <a:schemeClr val="tx1"/>
                </a:solidFill>
                <a:effectLst/>
                <a:latin typeface="Arial" charset="0"/>
                <a:ea typeface="ＭＳ Ｐゴシック" charset="0"/>
                <a:cs typeface="Arial" charset="0"/>
              </a:rPr>
              <a:t> FODMAP, u-3 PUFA </a:t>
            </a:r>
            <a:r>
              <a:rPr lang="tr-TR" sz="1200" kern="1200" dirty="0" err="1">
                <a:solidFill>
                  <a:schemeClr val="tx1"/>
                </a:solidFill>
                <a:effectLst/>
                <a:latin typeface="Arial" charset="0"/>
                <a:ea typeface="ＭＳ Ｐゴシック" charset="0"/>
                <a:cs typeface="Arial" charset="0"/>
              </a:rPr>
              <a:t>enriched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other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diets</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active</a:t>
            </a:r>
            <a:r>
              <a:rPr lang="tr-TR" sz="1200" kern="1200" dirty="0">
                <a:solidFill>
                  <a:schemeClr val="tx1"/>
                </a:solidFill>
                <a:effectLst/>
                <a:latin typeface="Arial" charset="0"/>
                <a:ea typeface="ＭＳ Ｐゴシック" charset="0"/>
                <a:cs typeface="Arial" charset="0"/>
              </a:rPr>
              <a:t> IBD. </a:t>
            </a:r>
            <a:r>
              <a:rPr lang="tr-TR" sz="1200" kern="1200" dirty="0" err="1">
                <a:solidFill>
                  <a:schemeClr val="tx1"/>
                </a:solidFill>
                <a:effectLst/>
                <a:latin typeface="Arial" charset="0"/>
                <a:ea typeface="ＭＳ Ｐゴシック" charset="0"/>
                <a:cs typeface="Arial" charset="0"/>
              </a:rPr>
              <a:t>However</a:t>
            </a:r>
            <a:r>
              <a:rPr lang="tr-TR" sz="1200" kern="1200" dirty="0">
                <a:solidFill>
                  <a:schemeClr val="tx1"/>
                </a:solidFill>
                <a:effectLst/>
                <a:latin typeface="Arial" charset="0"/>
                <a:ea typeface="ＭＳ Ｐゴシック" charset="0"/>
                <a:cs typeface="Arial" charset="0"/>
              </a:rPr>
              <a:t> RCT data </a:t>
            </a:r>
            <a:r>
              <a:rPr lang="tr-TR" sz="1200" kern="1200" dirty="0" err="1">
                <a:solidFill>
                  <a:schemeClr val="tx1"/>
                </a:solidFill>
                <a:effectLst/>
                <a:latin typeface="Arial" charset="0"/>
                <a:ea typeface="ＭＳ Ｐゴシック" charset="0"/>
                <a:cs typeface="Arial" charset="0"/>
              </a:rPr>
              <a:t>regarding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effects</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experimental</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diets</a:t>
            </a:r>
            <a:r>
              <a:rPr lang="tr-TR" sz="1200" kern="1200" dirty="0">
                <a:solidFill>
                  <a:schemeClr val="tx1"/>
                </a:solidFill>
                <a:effectLst/>
                <a:latin typeface="Arial" charset="0"/>
                <a:ea typeface="ＭＳ Ｐゴシック" charset="0"/>
                <a:cs typeface="Arial" charset="0"/>
              </a:rPr>
              <a:t> on </a:t>
            </a:r>
            <a:r>
              <a:rPr lang="tr-TR" sz="1200" kern="1200" dirty="0" err="1">
                <a:solidFill>
                  <a:schemeClr val="tx1"/>
                </a:solidFill>
                <a:effectLst/>
                <a:latin typeface="Arial" charset="0"/>
                <a:ea typeface="ＭＳ Ｐゴシック" charset="0"/>
                <a:cs typeface="Arial" charset="0"/>
              </a:rPr>
              <a:t>intestinal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inflammation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or</a:t>
            </a:r>
            <a:r>
              <a:rPr lang="tr-TR" sz="1200" kern="1200" dirty="0">
                <a:solidFill>
                  <a:schemeClr val="tx1"/>
                </a:solidFill>
                <a:effectLst/>
                <a:latin typeface="Arial" charset="0"/>
                <a:ea typeface="ＭＳ Ｐゴシック" charset="0"/>
                <a:cs typeface="Arial" charset="0"/>
              </a:rPr>
              <a:t> on </a:t>
            </a:r>
            <a:r>
              <a:rPr lang="tr-TR" sz="1200" kern="1200" dirty="0" err="1">
                <a:solidFill>
                  <a:schemeClr val="tx1"/>
                </a:solidFill>
                <a:effectLst/>
                <a:latin typeface="Arial" charset="0"/>
                <a:ea typeface="ＭＳ Ｐゴシック" charset="0"/>
                <a:cs typeface="Arial" charset="0"/>
              </a:rPr>
              <a:t>inducing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remission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still</a:t>
            </a:r>
            <a:endParaRPr lang="tr-TR" sz="1200" kern="1200" dirty="0">
              <a:solidFill>
                <a:schemeClr val="tx1"/>
              </a:solidFill>
              <a:effectLst/>
              <a:latin typeface="Arial" charset="0"/>
              <a:ea typeface="ＭＳ Ｐゴシック" charset="0"/>
              <a:cs typeface="Arial" charset="0"/>
            </a:endParaRPr>
          </a:p>
          <a:p>
            <a:r>
              <a:rPr lang="tr-TR" sz="1200" kern="1200" dirty="0" err="1">
                <a:solidFill>
                  <a:schemeClr val="tx1"/>
                </a:solidFill>
                <a:effectLst/>
                <a:latin typeface="Arial" charset="0"/>
                <a:ea typeface="ＭＳ Ｐゴシック" charset="0"/>
                <a:cs typeface="Arial" charset="0"/>
              </a:rPr>
              <a:t>lacking</a:t>
            </a:r>
            <a:r>
              <a:rPr lang="tr-TR" sz="1200" kern="1200" dirty="0">
                <a:solidFill>
                  <a:schemeClr val="tx1"/>
                </a:solidFill>
                <a:effectLst/>
                <a:latin typeface="Arial" charset="0"/>
                <a:ea typeface="ＭＳ Ｐゴシック" charset="0"/>
                <a:cs typeface="Arial" charset="0"/>
              </a:rPr>
              <a:t> at </a:t>
            </a:r>
            <a:r>
              <a:rPr lang="tr-TR" sz="1200" kern="1200" dirty="0" err="1">
                <a:solidFill>
                  <a:schemeClr val="tx1"/>
                </a:solidFill>
                <a:effectLst/>
                <a:latin typeface="Arial" charset="0"/>
                <a:ea typeface="ＭＳ Ｐゴシック" charset="0"/>
                <a:cs typeface="Arial" charset="0"/>
              </a:rPr>
              <a:t>this</a:t>
            </a:r>
            <a:r>
              <a:rPr lang="tr-TR" sz="1200" kern="1200" dirty="0">
                <a:solidFill>
                  <a:schemeClr val="tx1"/>
                </a:solidFill>
                <a:effectLst/>
                <a:latin typeface="Arial" charset="0"/>
                <a:ea typeface="ＭＳ Ｐゴシック" charset="0"/>
                <a:cs typeface="Arial" charset="0"/>
              </a:rPr>
              <a:t> tim</a:t>
            </a:r>
          </a:p>
          <a:p>
            <a:r>
              <a:rPr lang="tr-TR" sz="1200" b="0" i="0" u="none" strike="noStrike" kern="1200" dirty="0">
                <a:solidFill>
                  <a:schemeClr val="tx1"/>
                </a:solidFill>
                <a:effectLst/>
                <a:latin typeface="Arial" charset="0"/>
                <a:ea typeface="ＭＳ Ｐゴシック" charset="0"/>
                <a:cs typeface="Arial" charset="0"/>
              </a:rPr>
              <a:t>fermente edilebilir kısa zincirli karbonhidrat içeren besinlerin diyetteki miktarını en aza indirgemektedir.</a:t>
            </a:r>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60</a:t>
            </a:fld>
            <a:endParaRPr lang="tr-TR" altLang="en-US"/>
          </a:p>
        </p:txBody>
      </p:sp>
    </p:spTree>
    <p:extLst>
      <p:ext uri="{BB962C8B-B14F-4D97-AF65-F5344CB8AC3E}">
        <p14:creationId xmlns:p14="http://schemas.microsoft.com/office/powerpoint/2010/main" val="427482291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a:solidFill>
                  <a:schemeClr val="tx1"/>
                </a:solidFill>
                <a:effectLst/>
                <a:latin typeface="Arial" charset="0"/>
                <a:ea typeface="ＭＳ Ｐゴシック" charset="0"/>
                <a:cs typeface="Arial" charset="0"/>
              </a:rPr>
              <a:t>.</a:t>
            </a:r>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62</a:t>
            </a:fld>
            <a:endParaRPr lang="tr-TR" altLang="en-US"/>
          </a:p>
        </p:txBody>
      </p:sp>
    </p:spTree>
    <p:extLst>
      <p:ext uri="{BB962C8B-B14F-4D97-AF65-F5344CB8AC3E}">
        <p14:creationId xmlns:p14="http://schemas.microsoft.com/office/powerpoint/2010/main" val="36953993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a:solidFill>
                  <a:schemeClr val="tx1"/>
                </a:solidFill>
                <a:effectLst/>
                <a:latin typeface="Arial" charset="0"/>
                <a:ea typeface="ＭＳ Ｐゴシック" charset="0"/>
                <a:cs typeface="Arial" charset="0"/>
              </a:rPr>
              <a:t>.</a:t>
            </a:r>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63</a:t>
            </a:fld>
            <a:endParaRPr lang="tr-TR" altLang="en-US"/>
          </a:p>
        </p:txBody>
      </p:sp>
    </p:spTree>
    <p:extLst>
      <p:ext uri="{BB962C8B-B14F-4D97-AF65-F5344CB8AC3E}">
        <p14:creationId xmlns:p14="http://schemas.microsoft.com/office/powerpoint/2010/main" val="6147320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a:solidFill>
                  <a:schemeClr val="tx1"/>
                </a:solidFill>
                <a:effectLst/>
                <a:latin typeface="Arial" charset="0"/>
                <a:ea typeface="ＭＳ Ｐゴシック" charset="0"/>
                <a:cs typeface="Arial" charset="0"/>
              </a:rPr>
              <a:t>.</a:t>
            </a:r>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66</a:t>
            </a:fld>
            <a:endParaRPr lang="tr-TR" altLang="en-US"/>
          </a:p>
        </p:txBody>
      </p:sp>
    </p:spTree>
    <p:extLst>
      <p:ext uri="{BB962C8B-B14F-4D97-AF65-F5344CB8AC3E}">
        <p14:creationId xmlns:p14="http://schemas.microsoft.com/office/powerpoint/2010/main" val="13399965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a:solidFill>
                  <a:schemeClr val="tx1"/>
                </a:solidFill>
                <a:effectLst/>
                <a:latin typeface="Arial" charset="0"/>
                <a:ea typeface="ＭＳ Ｐゴシック" charset="0"/>
                <a:cs typeface="Arial" charset="0"/>
              </a:rPr>
              <a:t>.</a:t>
            </a:r>
            <a:endParaRPr lang="tr-TR" sz="1200" kern="1200" dirty="0">
              <a:solidFill>
                <a:schemeClr val="tx1"/>
              </a:solidFill>
              <a:effectLst/>
              <a:latin typeface="Arial" charset="0"/>
              <a:ea typeface="ＭＳ Ｐゴシック" charset="0"/>
              <a:cs typeface="Arial" charset="0"/>
            </a:endParaRPr>
          </a:p>
          <a:p>
            <a:endParaRPr lang="tr-TR" sz="1200" kern="1200" dirty="0">
              <a:solidFill>
                <a:schemeClr val="tx1"/>
              </a:solidFill>
              <a:effectLst/>
              <a:latin typeface="Arial" charset="0"/>
              <a:ea typeface="ＭＳ Ｐゴシック" charset="0"/>
              <a:cs typeface="Arial" charset="0"/>
            </a:endParaRP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67</a:t>
            </a:fld>
            <a:endParaRPr lang="tr-TR" altLang="en-US"/>
          </a:p>
        </p:txBody>
      </p:sp>
    </p:spTree>
    <p:extLst>
      <p:ext uri="{BB962C8B-B14F-4D97-AF65-F5344CB8AC3E}">
        <p14:creationId xmlns:p14="http://schemas.microsoft.com/office/powerpoint/2010/main" val="35769516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68</a:t>
            </a:fld>
            <a:endParaRPr lang="tr-TR" altLang="en-US"/>
          </a:p>
        </p:txBody>
      </p:sp>
    </p:spTree>
    <p:extLst>
      <p:ext uri="{BB962C8B-B14F-4D97-AF65-F5344CB8AC3E}">
        <p14:creationId xmlns:p14="http://schemas.microsoft.com/office/powerpoint/2010/main" val="2025736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kern="1200" dirty="0" err="1">
                <a:solidFill>
                  <a:schemeClr val="tx1"/>
                </a:solidFill>
                <a:effectLst/>
                <a:latin typeface="Arial" charset="0"/>
                <a:ea typeface="ＭＳ Ｐゴシック" charset="0"/>
                <a:cs typeface="Arial" charset="0"/>
              </a:rPr>
              <a:t>Deans</a:t>
            </a:r>
            <a:r>
              <a:rPr lang="tr-TR" sz="1200" kern="1200" dirty="0">
                <a:solidFill>
                  <a:schemeClr val="tx1"/>
                </a:solidFill>
                <a:effectLst/>
                <a:latin typeface="Arial" charset="0"/>
                <a:ea typeface="ＭＳ Ｐゴシック" charset="0"/>
                <a:cs typeface="Arial" charset="0"/>
              </a:rPr>
              <a:t> GT, </a:t>
            </a:r>
            <a:r>
              <a:rPr lang="tr-TR" sz="1200" kern="1200" dirty="0" err="1">
                <a:solidFill>
                  <a:schemeClr val="tx1"/>
                </a:solidFill>
                <a:effectLst/>
                <a:latin typeface="Arial" charset="0"/>
                <a:ea typeface="ＭＳ Ｐゴシック" charset="0"/>
                <a:cs typeface="Arial" charset="0"/>
              </a:rPr>
              <a:t>Krukowski</a:t>
            </a:r>
            <a:r>
              <a:rPr lang="tr-TR" sz="1200" kern="1200" dirty="0">
                <a:solidFill>
                  <a:schemeClr val="tx1"/>
                </a:solidFill>
                <a:effectLst/>
                <a:latin typeface="Arial" charset="0"/>
                <a:ea typeface="ＭＳ Ｐゴシック" charset="0"/>
                <a:cs typeface="Arial" charset="0"/>
              </a:rPr>
              <a:t> ZH, </a:t>
            </a:r>
            <a:r>
              <a:rPr lang="tr-TR" sz="1200" kern="1200" dirty="0" err="1">
                <a:solidFill>
                  <a:schemeClr val="tx1"/>
                </a:solidFill>
                <a:effectLst/>
                <a:latin typeface="Arial" charset="0"/>
                <a:ea typeface="ＭＳ Ｐゴシック" charset="0"/>
                <a:cs typeface="Arial" charset="0"/>
              </a:rPr>
              <a:t>Irwin</a:t>
            </a:r>
            <a:r>
              <a:rPr lang="tr-TR" sz="1200" kern="1200" dirty="0">
                <a:solidFill>
                  <a:schemeClr val="tx1"/>
                </a:solidFill>
                <a:effectLst/>
                <a:latin typeface="Arial" charset="0"/>
                <a:ea typeface="ＭＳ Ｐゴシック" charset="0"/>
                <a:cs typeface="Arial" charset="0"/>
              </a:rPr>
              <a:t> ST. </a:t>
            </a:r>
            <a:r>
              <a:rPr lang="tr-TR" sz="1200" kern="1200" dirty="0" err="1">
                <a:solidFill>
                  <a:schemeClr val="tx1"/>
                </a:solidFill>
                <a:effectLst/>
                <a:latin typeface="Arial" charset="0"/>
                <a:ea typeface="ＭＳ Ｐゴシック" charset="0"/>
                <a:cs typeface="Arial" charset="0"/>
              </a:rPr>
              <a:t>Malignant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obstruction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left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Br</a:t>
            </a:r>
            <a:r>
              <a:rPr lang="tr-TR" sz="1200" kern="1200" dirty="0">
                <a:solidFill>
                  <a:schemeClr val="tx1"/>
                </a:solidFill>
                <a:effectLst/>
                <a:latin typeface="Arial" charset="0"/>
                <a:ea typeface="ＭＳ Ｐゴシック" charset="0"/>
                <a:cs typeface="Arial" charset="0"/>
              </a:rPr>
              <a:t> J </a:t>
            </a:r>
            <a:r>
              <a:rPr lang="tr-TR" sz="1200" kern="1200" dirty="0" err="1">
                <a:solidFill>
                  <a:schemeClr val="tx1"/>
                </a:solidFill>
                <a:effectLst/>
                <a:latin typeface="Arial" charset="0"/>
                <a:ea typeface="ＭＳ Ｐゴシック" charset="0"/>
                <a:cs typeface="Arial" charset="0"/>
              </a:rPr>
              <a:t>Surg</a:t>
            </a:r>
            <a:r>
              <a:rPr lang="tr-TR" sz="1200" kern="1200" dirty="0">
                <a:solidFill>
                  <a:schemeClr val="tx1"/>
                </a:solidFill>
                <a:effectLst/>
                <a:latin typeface="Arial" charset="0"/>
                <a:ea typeface="ＭＳ Ｐゴシック" charset="0"/>
                <a:cs typeface="Arial" charset="0"/>
              </a:rPr>
              <a:t>. 1994; 81:1270–6. [</a:t>
            </a:r>
            <a:r>
              <a:rPr lang="tr-TR" sz="1200" kern="1200" dirty="0" err="1">
                <a:solidFill>
                  <a:schemeClr val="tx1"/>
                </a:solidFill>
                <a:effectLst/>
                <a:latin typeface="Arial" charset="0"/>
                <a:ea typeface="ＭＳ Ｐゴシック" charset="0"/>
                <a:cs typeface="Arial" charset="0"/>
              </a:rPr>
              <a:t>PubMed</a:t>
            </a:r>
            <a:r>
              <a:rPr lang="tr-TR" sz="1200" kern="1200" dirty="0">
                <a:solidFill>
                  <a:schemeClr val="tx1"/>
                </a:solidFill>
                <a:effectLst/>
                <a:latin typeface="Arial" charset="0"/>
                <a:ea typeface="ＭＳ Ｐゴシック" charset="0"/>
                <a:cs typeface="Arial" charset="0"/>
              </a:rPr>
              <a:t>: 7953385] </a:t>
            </a:r>
          </a:p>
          <a:p>
            <a:r>
              <a:rPr lang="tr-TR" sz="1200" kern="1200" dirty="0">
                <a:solidFill>
                  <a:schemeClr val="tx1"/>
                </a:solidFill>
                <a:effectLst/>
                <a:latin typeface="Arial" charset="0"/>
                <a:ea typeface="ＭＳ Ｐゴシック" charset="0"/>
                <a:cs typeface="Arial" charset="0"/>
              </a:rPr>
              <a:t>10. Van </a:t>
            </a:r>
            <a:r>
              <a:rPr lang="tr-TR" sz="1200" kern="1200" dirty="0" err="1">
                <a:solidFill>
                  <a:schemeClr val="tx1"/>
                </a:solidFill>
                <a:effectLst/>
                <a:latin typeface="Arial" charset="0"/>
                <a:ea typeface="ＭＳ Ｐゴシック" charset="0"/>
                <a:cs typeface="Arial" charset="0"/>
              </a:rPr>
              <a:t>Hooft</a:t>
            </a:r>
            <a:r>
              <a:rPr lang="tr-TR" sz="1200" kern="1200" dirty="0">
                <a:solidFill>
                  <a:schemeClr val="tx1"/>
                </a:solidFill>
                <a:effectLst/>
                <a:latin typeface="Arial" charset="0"/>
                <a:ea typeface="ＭＳ Ｐゴシック" charset="0"/>
                <a:cs typeface="Arial" charset="0"/>
              </a:rPr>
              <a:t> JE, </a:t>
            </a:r>
            <a:r>
              <a:rPr lang="tr-TR" sz="1200" kern="1200" dirty="0" err="1">
                <a:solidFill>
                  <a:schemeClr val="tx1"/>
                </a:solidFill>
                <a:effectLst/>
                <a:latin typeface="Arial" charset="0"/>
                <a:ea typeface="ＭＳ Ｐゴシック" charset="0"/>
                <a:cs typeface="Arial" charset="0"/>
              </a:rPr>
              <a:t>Bemelman</a:t>
            </a:r>
            <a:r>
              <a:rPr lang="tr-TR" sz="1200" kern="1200" dirty="0">
                <a:solidFill>
                  <a:schemeClr val="tx1"/>
                </a:solidFill>
                <a:effectLst/>
                <a:latin typeface="Arial" charset="0"/>
                <a:ea typeface="ＭＳ Ｐゴシック" charset="0"/>
                <a:cs typeface="Arial" charset="0"/>
              </a:rPr>
              <a:t> WA, </a:t>
            </a:r>
            <a:r>
              <a:rPr lang="tr-TR" sz="1200" kern="1200" dirty="0" err="1">
                <a:solidFill>
                  <a:schemeClr val="tx1"/>
                </a:solidFill>
                <a:effectLst/>
                <a:latin typeface="Arial" charset="0"/>
                <a:ea typeface="ＭＳ Ｐゴシック" charset="0"/>
                <a:cs typeface="Arial" charset="0"/>
              </a:rPr>
              <a:t>Fockens</a:t>
            </a:r>
            <a:r>
              <a:rPr lang="tr-TR" sz="1200" kern="1200" dirty="0">
                <a:solidFill>
                  <a:schemeClr val="tx1"/>
                </a:solidFill>
                <a:effectLst/>
                <a:latin typeface="Arial" charset="0"/>
                <a:ea typeface="ＭＳ Ｐゴシック" charset="0"/>
                <a:cs typeface="Arial" charset="0"/>
              </a:rPr>
              <a:t> P. [A </a:t>
            </a:r>
            <a:r>
              <a:rPr lang="tr-TR" sz="1200" kern="1200" dirty="0" err="1">
                <a:solidFill>
                  <a:schemeClr val="tx1"/>
                </a:solidFill>
                <a:effectLst/>
                <a:latin typeface="Arial" charset="0"/>
                <a:ea typeface="ＭＳ Ｐゴシック" charset="0"/>
                <a:cs typeface="Arial" charset="0"/>
              </a:rPr>
              <a:t>study</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value</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colonic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stenting</a:t>
            </a:r>
            <a:r>
              <a:rPr lang="tr-TR" sz="1200" kern="1200" dirty="0">
                <a:solidFill>
                  <a:schemeClr val="tx1"/>
                </a:solidFill>
                <a:effectLst/>
                <a:latin typeface="Arial" charset="0"/>
                <a:ea typeface="ＭＳ Ｐゴシック" charset="0"/>
                <a:cs typeface="Arial" charset="0"/>
              </a:rPr>
              <a:t> as a </a:t>
            </a:r>
            <a:r>
              <a:rPr lang="tr-TR" sz="1200" kern="1200" dirty="0" err="1">
                <a:solidFill>
                  <a:schemeClr val="tx1"/>
                </a:solidFill>
                <a:effectLst/>
                <a:latin typeface="Arial" charset="0"/>
                <a:ea typeface="ＭＳ Ｐゴシック" charset="0"/>
                <a:cs typeface="Arial" charset="0"/>
              </a:rPr>
              <a:t>bridge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elective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surgery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management</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acute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left-sided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malignant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colonic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obstruction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STENT-IN 2 </a:t>
            </a:r>
            <a:r>
              <a:rPr lang="tr-TR" sz="1200" kern="1200" dirty="0" err="1">
                <a:solidFill>
                  <a:schemeClr val="tx1"/>
                </a:solidFill>
                <a:effectLst/>
                <a:latin typeface="Arial" charset="0"/>
                <a:ea typeface="ＭＳ Ｐゴシック" charset="0"/>
                <a:cs typeface="Arial" charset="0"/>
              </a:rPr>
              <a:t>study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Tijdschr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Geneeskd</a:t>
            </a:r>
            <a:r>
              <a:rPr lang="tr-TR" sz="1200" kern="1200" dirty="0">
                <a:solidFill>
                  <a:schemeClr val="tx1"/>
                </a:solidFill>
                <a:effectLst/>
                <a:latin typeface="Arial" charset="0"/>
                <a:ea typeface="ＭＳ Ｐゴシック" charset="0"/>
                <a:cs typeface="Arial" charset="0"/>
              </a:rPr>
              <a:t>. 2007; 151:1249–51. [</a:t>
            </a:r>
            <a:r>
              <a:rPr lang="tr-TR" sz="1200" kern="1200" dirty="0" err="1">
                <a:solidFill>
                  <a:schemeClr val="tx1"/>
                </a:solidFill>
                <a:effectLst/>
                <a:latin typeface="Arial" charset="0"/>
                <a:ea typeface="ＭＳ Ｐゴシック" charset="0"/>
                <a:cs typeface="Arial" charset="0"/>
              </a:rPr>
              <a:t>Article</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Dutch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PubMed</a:t>
            </a:r>
            <a:r>
              <a:rPr lang="tr-TR" sz="1200" kern="1200" dirty="0">
                <a:solidFill>
                  <a:schemeClr val="tx1"/>
                </a:solidFill>
                <a:effectLst/>
                <a:latin typeface="Arial" charset="0"/>
                <a:ea typeface="ＭＳ Ｐゴシック" charset="0"/>
                <a:cs typeface="Arial" charset="0"/>
              </a:rPr>
              <a:t>: 17583095] </a:t>
            </a:r>
          </a:p>
          <a:p>
            <a:r>
              <a:rPr lang="tr-TR" sz="1200" kern="1200" dirty="0">
                <a:solidFill>
                  <a:schemeClr val="tx1"/>
                </a:solidFill>
                <a:effectLst/>
                <a:latin typeface="Arial" charset="0"/>
                <a:ea typeface="ＭＳ Ｐゴシック" charset="0"/>
                <a:cs typeface="Arial" charset="0"/>
              </a:rPr>
              <a:t>11. </a:t>
            </a:r>
            <a:r>
              <a:rPr lang="tr-TR" sz="1200" kern="1200" dirty="0" err="1">
                <a:solidFill>
                  <a:schemeClr val="tx1"/>
                </a:solidFill>
                <a:effectLst/>
                <a:latin typeface="Arial" charset="0"/>
                <a:ea typeface="ＭＳ Ｐゴシック" charset="0"/>
                <a:cs typeface="Arial" charset="0"/>
              </a:rPr>
              <a:t>Chang</a:t>
            </a:r>
            <a:r>
              <a:rPr lang="tr-TR" sz="1200" kern="1200" dirty="0">
                <a:solidFill>
                  <a:schemeClr val="tx1"/>
                </a:solidFill>
                <a:effectLst/>
                <a:latin typeface="Arial" charset="0"/>
                <a:ea typeface="ＭＳ Ｐゴシック" charset="0"/>
                <a:cs typeface="Arial" charset="0"/>
              </a:rPr>
              <a:t> GJ, </a:t>
            </a:r>
            <a:r>
              <a:rPr lang="tr-TR" sz="1200" kern="1200" dirty="0" err="1">
                <a:solidFill>
                  <a:schemeClr val="tx1"/>
                </a:solidFill>
                <a:effectLst/>
                <a:latin typeface="Arial" charset="0"/>
                <a:ea typeface="ＭＳ Ｐゴシック" charset="0"/>
                <a:cs typeface="Arial" charset="0"/>
              </a:rPr>
              <a:t>Kaiser</a:t>
            </a:r>
            <a:r>
              <a:rPr lang="tr-TR" sz="1200" kern="1200" dirty="0">
                <a:solidFill>
                  <a:schemeClr val="tx1"/>
                </a:solidFill>
                <a:effectLst/>
                <a:latin typeface="Arial" charset="0"/>
                <a:ea typeface="ＭＳ Ｐゴシック" charset="0"/>
                <a:cs typeface="Arial" charset="0"/>
              </a:rPr>
              <a:t> AM, </a:t>
            </a:r>
            <a:r>
              <a:rPr lang="tr-TR" sz="1200" kern="1200" dirty="0" err="1">
                <a:solidFill>
                  <a:schemeClr val="tx1"/>
                </a:solidFill>
                <a:effectLst/>
                <a:latin typeface="Arial" charset="0"/>
                <a:ea typeface="ＭＳ Ｐゴシック" charset="0"/>
                <a:cs typeface="Arial" charset="0"/>
              </a:rPr>
              <a:t>Mills</a:t>
            </a:r>
            <a:r>
              <a:rPr lang="tr-TR" sz="1200" kern="1200" dirty="0">
                <a:solidFill>
                  <a:schemeClr val="tx1"/>
                </a:solidFill>
                <a:effectLst/>
                <a:latin typeface="Arial" charset="0"/>
                <a:ea typeface="ＭＳ Ｐゴシック" charset="0"/>
                <a:cs typeface="Arial" charset="0"/>
              </a:rPr>
              <a:t> S, </a:t>
            </a:r>
            <a:r>
              <a:rPr lang="tr-TR" sz="1200" kern="1200" dirty="0" err="1">
                <a:solidFill>
                  <a:schemeClr val="tx1"/>
                </a:solidFill>
                <a:effectLst/>
                <a:latin typeface="Arial" charset="0"/>
                <a:ea typeface="ＭＳ Ｐゴシック" charset="0"/>
                <a:cs typeface="Arial" charset="0"/>
              </a:rPr>
              <a:t>Rafferty</a:t>
            </a:r>
            <a:r>
              <a:rPr lang="tr-TR" sz="1200" kern="1200" dirty="0">
                <a:solidFill>
                  <a:schemeClr val="tx1"/>
                </a:solidFill>
                <a:effectLst/>
                <a:latin typeface="Arial" charset="0"/>
                <a:ea typeface="ＭＳ Ｐゴシック" charset="0"/>
                <a:cs typeface="Arial" charset="0"/>
              </a:rPr>
              <a:t> JF, </a:t>
            </a:r>
            <a:r>
              <a:rPr lang="tr-TR" sz="1200" kern="1200" dirty="0" err="1">
                <a:solidFill>
                  <a:schemeClr val="tx1"/>
                </a:solidFill>
                <a:effectLst/>
                <a:latin typeface="Arial" charset="0"/>
                <a:ea typeface="ＭＳ Ｐゴシック" charset="0"/>
                <a:cs typeface="Arial" charset="0"/>
              </a:rPr>
              <a:t>Buei</a:t>
            </a:r>
            <a:r>
              <a:rPr lang="tr-TR" sz="1200" kern="1200" dirty="0">
                <a:solidFill>
                  <a:schemeClr val="tx1"/>
                </a:solidFill>
                <a:effectLst/>
                <a:latin typeface="Arial" charset="0"/>
                <a:ea typeface="ＭＳ Ｐゴシック" charset="0"/>
                <a:cs typeface="Arial" charset="0"/>
              </a:rPr>
              <a:t> WD, </a:t>
            </a:r>
            <a:r>
              <a:rPr lang="tr-TR" sz="1200" kern="1200" dirty="0" err="1">
                <a:solidFill>
                  <a:schemeClr val="tx1"/>
                </a:solidFill>
                <a:effectLst/>
                <a:latin typeface="Arial" charset="0"/>
                <a:ea typeface="ＭＳ Ｐゴシック" charset="0"/>
                <a:cs typeface="Arial" charset="0"/>
              </a:rPr>
              <a:t>Standards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Practice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Task</a:t>
            </a:r>
            <a:r>
              <a:rPr lang="tr-TR" sz="1200" kern="1200" dirty="0">
                <a:solidFill>
                  <a:schemeClr val="tx1"/>
                </a:solidFill>
                <a:effectLst/>
                <a:latin typeface="Arial" charset="0"/>
                <a:ea typeface="ＭＳ Ｐゴシック" charset="0"/>
                <a:cs typeface="Arial" charset="0"/>
              </a:rPr>
              <a:t> Force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American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Society</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Colon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Rectal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Surgeons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Practice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parameters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management</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colon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cancer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Colon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Rectum</a:t>
            </a:r>
            <a:r>
              <a:rPr lang="tr-TR" sz="1200" kern="1200" dirty="0">
                <a:solidFill>
                  <a:schemeClr val="tx1"/>
                </a:solidFill>
                <a:effectLst/>
                <a:latin typeface="Arial" charset="0"/>
                <a:ea typeface="ＭＳ Ｐゴシック" charset="0"/>
                <a:cs typeface="Arial" charset="0"/>
              </a:rPr>
              <a:t>. 2012; 55:831–43. [</a:t>
            </a:r>
            <a:r>
              <a:rPr lang="tr-TR" sz="1200" kern="1200" dirty="0" err="1">
                <a:solidFill>
                  <a:schemeClr val="tx1"/>
                </a:solidFill>
                <a:effectLst/>
                <a:latin typeface="Arial" charset="0"/>
                <a:ea typeface="ＭＳ Ｐゴシック" charset="0"/>
                <a:cs typeface="Arial" charset="0"/>
              </a:rPr>
              <a:t>PubMed</a:t>
            </a:r>
            <a:r>
              <a:rPr lang="tr-TR" sz="1200" kern="1200" dirty="0">
                <a:solidFill>
                  <a:schemeClr val="tx1"/>
                </a:solidFill>
                <a:effectLst/>
                <a:latin typeface="Arial" charset="0"/>
                <a:ea typeface="ＭＳ Ｐゴシック" charset="0"/>
                <a:cs typeface="Arial" charset="0"/>
              </a:rPr>
              <a:t>: 22810468] </a:t>
            </a:r>
          </a:p>
          <a:p>
            <a:r>
              <a:rPr lang="tr-TR" sz="1200" kern="1200" dirty="0">
                <a:solidFill>
                  <a:schemeClr val="tx1"/>
                </a:solidFill>
                <a:effectLst/>
                <a:latin typeface="Arial" charset="0"/>
                <a:ea typeface="ＭＳ Ｐゴシック" charset="0"/>
                <a:cs typeface="Arial" charset="0"/>
              </a:rPr>
              <a:t>12. </a:t>
            </a:r>
            <a:r>
              <a:rPr lang="tr-TR" sz="1200" kern="1200" dirty="0" err="1">
                <a:solidFill>
                  <a:schemeClr val="tx1"/>
                </a:solidFill>
                <a:effectLst/>
                <a:latin typeface="Arial" charset="0"/>
                <a:ea typeface="ＭＳ Ｐゴシック" charset="0"/>
                <a:cs typeface="Arial" charset="0"/>
              </a:rPr>
              <a:t>Smithers</a:t>
            </a:r>
            <a:r>
              <a:rPr lang="tr-TR" sz="1200" kern="1200" dirty="0">
                <a:solidFill>
                  <a:schemeClr val="tx1"/>
                </a:solidFill>
                <a:effectLst/>
                <a:latin typeface="Arial" charset="0"/>
                <a:ea typeface="ＭＳ Ｐゴシック" charset="0"/>
                <a:cs typeface="Arial" charset="0"/>
              </a:rPr>
              <a:t> BM, </a:t>
            </a:r>
            <a:r>
              <a:rPr lang="tr-TR" sz="1200" kern="1200" dirty="0" err="1">
                <a:solidFill>
                  <a:schemeClr val="tx1"/>
                </a:solidFill>
                <a:effectLst/>
                <a:latin typeface="Arial" charset="0"/>
                <a:ea typeface="ＭＳ Ｐゴシック" charset="0"/>
                <a:cs typeface="Arial" charset="0"/>
              </a:rPr>
              <a:t>Theile</a:t>
            </a:r>
            <a:r>
              <a:rPr lang="tr-TR" sz="1200" kern="1200" dirty="0">
                <a:solidFill>
                  <a:schemeClr val="tx1"/>
                </a:solidFill>
                <a:effectLst/>
                <a:latin typeface="Arial" charset="0"/>
                <a:ea typeface="ＭＳ Ｐゴシック" charset="0"/>
                <a:cs typeface="Arial" charset="0"/>
              </a:rPr>
              <a:t> DE, </a:t>
            </a:r>
            <a:r>
              <a:rPr lang="tr-TR" sz="1200" kern="1200" dirty="0" err="1">
                <a:solidFill>
                  <a:schemeClr val="tx1"/>
                </a:solidFill>
                <a:effectLst/>
                <a:latin typeface="Arial" charset="0"/>
                <a:ea typeface="ＭＳ Ｐゴシック" charset="0"/>
                <a:cs typeface="Arial" charset="0"/>
              </a:rPr>
              <a:t>Cohen</a:t>
            </a:r>
            <a:r>
              <a:rPr lang="tr-TR" sz="1200" kern="1200" dirty="0">
                <a:solidFill>
                  <a:schemeClr val="tx1"/>
                </a:solidFill>
                <a:effectLst/>
                <a:latin typeface="Arial" charset="0"/>
                <a:ea typeface="ＭＳ Ｐゴシック" charset="0"/>
                <a:cs typeface="Arial" charset="0"/>
              </a:rPr>
              <a:t> JR, </a:t>
            </a:r>
            <a:r>
              <a:rPr lang="tr-TR" sz="1200" kern="1200" dirty="0" err="1">
                <a:solidFill>
                  <a:schemeClr val="tx1"/>
                </a:solidFill>
                <a:effectLst/>
                <a:latin typeface="Arial" charset="0"/>
                <a:ea typeface="ＭＳ Ｐゴシック" charset="0"/>
                <a:cs typeface="Arial" charset="0"/>
              </a:rPr>
              <a:t>Evans</a:t>
            </a:r>
            <a:r>
              <a:rPr lang="tr-TR" sz="1200" kern="1200" dirty="0">
                <a:solidFill>
                  <a:schemeClr val="tx1"/>
                </a:solidFill>
                <a:effectLst/>
                <a:latin typeface="Arial" charset="0"/>
                <a:ea typeface="ＭＳ Ｐゴシック" charset="0"/>
                <a:cs typeface="Arial" charset="0"/>
              </a:rPr>
              <a:t> EB, </a:t>
            </a:r>
            <a:r>
              <a:rPr lang="tr-TR" sz="1200" kern="1200" dirty="0" err="1">
                <a:solidFill>
                  <a:schemeClr val="tx1"/>
                </a:solidFill>
                <a:effectLst/>
                <a:latin typeface="Arial" charset="0"/>
                <a:ea typeface="ＭＳ Ｐゴシック" charset="0"/>
                <a:cs typeface="Arial" charset="0"/>
              </a:rPr>
              <a:t>Davis</a:t>
            </a:r>
            <a:r>
              <a:rPr lang="tr-TR" sz="1200" kern="1200" dirty="0">
                <a:solidFill>
                  <a:schemeClr val="tx1"/>
                </a:solidFill>
                <a:effectLst/>
                <a:latin typeface="Arial" charset="0"/>
                <a:ea typeface="ＭＳ Ｐゴシック" charset="0"/>
                <a:cs typeface="Arial" charset="0"/>
              </a:rPr>
              <a:t> NC. </a:t>
            </a:r>
            <a:r>
              <a:rPr lang="tr-TR" sz="1200" kern="1200" dirty="0" err="1">
                <a:solidFill>
                  <a:schemeClr val="tx1"/>
                </a:solidFill>
                <a:effectLst/>
                <a:latin typeface="Arial" charset="0"/>
                <a:ea typeface="ＭＳ Ｐゴシック" charset="0"/>
                <a:cs typeface="Arial" charset="0"/>
              </a:rPr>
              <a:t>Emergency</a:t>
            </a:r>
            <a:r>
              <a:rPr lang="tr-TR" sz="1200" kern="1200" dirty="0">
                <a:solidFill>
                  <a:schemeClr val="tx1"/>
                </a:solidFill>
                <a:effectLst/>
                <a:latin typeface="Arial" charset="0"/>
                <a:ea typeface="ＭＳ Ｐゴシック" charset="0"/>
                <a:cs typeface="Arial" charset="0"/>
              </a:rPr>
              <a:t> </a:t>
            </a:r>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10</a:t>
            </a:fld>
            <a:endParaRPr lang="tr-TR" altLang="en-US"/>
          </a:p>
        </p:txBody>
      </p:sp>
    </p:spTree>
    <p:extLst>
      <p:ext uri="{BB962C8B-B14F-4D97-AF65-F5344CB8AC3E}">
        <p14:creationId xmlns:p14="http://schemas.microsoft.com/office/powerpoint/2010/main" val="3303518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err="1"/>
              <a:t>Overall</a:t>
            </a:r>
            <a:r>
              <a:rPr lang="tr-TR" dirty="0"/>
              <a:t> </a:t>
            </a:r>
            <a:r>
              <a:rPr lang="tr-TR" dirty="0" err="1"/>
              <a:t>survival</a:t>
            </a:r>
            <a:r>
              <a:rPr lang="tr-TR" dirty="0"/>
              <a:t> </a:t>
            </a:r>
            <a:r>
              <a:rPr lang="tr-TR" dirty="0" err="1"/>
              <a:t>if</a:t>
            </a:r>
            <a:r>
              <a:rPr lang="tr-TR" dirty="0"/>
              <a:t>  </a:t>
            </a:r>
            <a:r>
              <a:rPr lang="tr-TR" dirty="0" err="1"/>
              <a:t>metastasis</a:t>
            </a:r>
            <a:r>
              <a:rPr lang="tr-TR" dirty="0"/>
              <a:t> is </a:t>
            </a:r>
            <a:r>
              <a:rPr lang="tr-TR" dirty="0" err="1"/>
              <a:t>resected</a:t>
            </a:r>
            <a:r>
              <a:rPr lang="tr-TR" dirty="0"/>
              <a:t> </a:t>
            </a:r>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12</a:t>
            </a:fld>
            <a:endParaRPr lang="tr-TR" altLang="en-US"/>
          </a:p>
        </p:txBody>
      </p:sp>
    </p:spTree>
    <p:extLst>
      <p:ext uri="{BB962C8B-B14F-4D97-AF65-F5344CB8AC3E}">
        <p14:creationId xmlns:p14="http://schemas.microsoft.com/office/powerpoint/2010/main" val="23994075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kern="1200" dirty="0">
                <a:solidFill>
                  <a:schemeClr val="tx1"/>
                </a:solidFill>
                <a:effectLst/>
                <a:latin typeface="Arial" charset="0"/>
                <a:ea typeface="ＭＳ Ｐゴシック" charset="0"/>
                <a:cs typeface="Arial" charset="0"/>
              </a:rPr>
              <a:t>Host </a:t>
            </a:r>
            <a:r>
              <a:rPr lang="tr-TR" sz="1200" kern="1200" dirty="0" err="1">
                <a:solidFill>
                  <a:schemeClr val="tx1"/>
                </a:solidFill>
                <a:effectLst/>
                <a:latin typeface="Arial" charset="0"/>
                <a:ea typeface="ＭＳ Ｐゴシック" charset="0"/>
                <a:cs typeface="Arial" charset="0"/>
              </a:rPr>
              <a:t>immune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responses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intestinal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microbiota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Several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immune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mechanisms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work</a:t>
            </a:r>
            <a:r>
              <a:rPr lang="tr-TR" sz="1200" kern="1200" dirty="0">
                <a:solidFill>
                  <a:schemeClr val="tx1"/>
                </a:solidFill>
                <a:effectLst/>
                <a:latin typeface="Arial" charset="0"/>
                <a:ea typeface="ＭＳ Ｐゴシック" charset="0"/>
                <a:cs typeface="Arial" charset="0"/>
              </a:rPr>
              <a:t> in </a:t>
            </a:r>
            <a:r>
              <a:rPr lang="tr-TR" sz="1200" kern="1200" dirty="0" err="1">
                <a:solidFill>
                  <a:schemeClr val="tx1"/>
                </a:solidFill>
                <a:effectLst/>
                <a:latin typeface="Arial" charset="0"/>
                <a:ea typeface="ＭＳ Ｐゴシック" charset="0"/>
                <a:cs typeface="Arial" charset="0"/>
              </a:rPr>
              <a:t>concert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intestinal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microbiota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contribute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intestinal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homeostasis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Goblet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secret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mucin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glycoproteins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plasma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secret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IgA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epithelial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secrete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antimicrobial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proteins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through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toll-like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receptors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TLRs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nucleotide-binding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oligomerization</a:t>
            </a:r>
            <a:r>
              <a:rPr lang="tr-TR" sz="1200" kern="1200" dirty="0">
                <a:solidFill>
                  <a:schemeClr val="tx1"/>
                </a:solidFill>
                <a:effectLst/>
                <a:latin typeface="Arial" charset="0"/>
                <a:ea typeface="ＭＳ Ｐゴシック" charset="0"/>
                <a:cs typeface="Arial" charset="0"/>
              </a:rPr>
              <a:t> domain-</a:t>
            </a:r>
            <a:r>
              <a:rPr lang="tr-TR" sz="1200" kern="1200" dirty="0" err="1">
                <a:solidFill>
                  <a:schemeClr val="tx1"/>
                </a:solidFill>
                <a:effectLst/>
                <a:latin typeface="Arial" charset="0"/>
                <a:ea typeface="ＭＳ Ｐゴシック" charset="0"/>
                <a:cs typeface="Arial" charset="0"/>
              </a:rPr>
              <a:t>containing</a:t>
            </a:r>
            <a:r>
              <a:rPr lang="tr-TR" sz="1200" kern="1200" dirty="0">
                <a:solidFill>
                  <a:schemeClr val="tx1"/>
                </a:solidFill>
                <a:effectLst/>
                <a:latin typeface="Arial" charset="0"/>
                <a:ea typeface="ＭＳ Ｐゴシック" charset="0"/>
                <a:cs typeface="Arial" charset="0"/>
              </a:rPr>
              <a:t> protein 2 (NOD2)-</a:t>
            </a:r>
            <a:r>
              <a:rPr lang="tr-TR" sz="1200" kern="1200" dirty="0" err="1">
                <a:solidFill>
                  <a:schemeClr val="tx1"/>
                </a:solidFill>
                <a:effectLst/>
                <a:latin typeface="Arial" charset="0"/>
                <a:ea typeface="ＭＳ Ｐゴシック" charset="0"/>
                <a:cs typeface="Arial" charset="0"/>
              </a:rPr>
              <a:t>dependent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mechanisms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Dendritic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DCs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take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up</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bacteria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migrate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Peyer’s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patches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mesenteric</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lymph</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nodes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where</a:t>
            </a:r>
            <a:r>
              <a:rPr lang="tr-TR" sz="1200" kern="1200" dirty="0">
                <a:solidFill>
                  <a:schemeClr val="tx1"/>
                </a:solidFill>
                <a:effectLst/>
                <a:latin typeface="Arial" charset="0"/>
                <a:ea typeface="ＭＳ Ｐゴシック" charset="0"/>
                <a:cs typeface="Arial" charset="0"/>
              </a:rPr>
              <a:t> B </a:t>
            </a:r>
            <a:r>
              <a:rPr lang="tr-TR" sz="1200" kern="1200" dirty="0" err="1">
                <a:solidFill>
                  <a:schemeClr val="tx1"/>
                </a:solidFill>
                <a:effectLst/>
                <a:latin typeface="Arial" charset="0"/>
                <a:ea typeface="ＭＳ Ｐゴシック" charset="0"/>
                <a:cs typeface="Arial" charset="0"/>
              </a:rPr>
              <a:t>cells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differentiated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IgA-secreting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plasma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addition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sampling</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polysaccharide</a:t>
            </a:r>
            <a:r>
              <a:rPr lang="tr-TR" sz="1200" kern="1200" dirty="0">
                <a:solidFill>
                  <a:schemeClr val="tx1"/>
                </a:solidFill>
                <a:effectLst/>
                <a:latin typeface="Arial" charset="0"/>
                <a:ea typeface="ＭＳ Ｐゴシック" charset="0"/>
                <a:cs typeface="Arial" charset="0"/>
              </a:rPr>
              <a:t> A (PSA) </a:t>
            </a:r>
            <a:r>
              <a:rPr lang="tr-TR" sz="1200" kern="1200" dirty="0" err="1">
                <a:solidFill>
                  <a:schemeClr val="tx1"/>
                </a:solidFill>
                <a:effectLst/>
                <a:latin typeface="Arial" charset="0"/>
                <a:ea typeface="ＭＳ Ｐゴシック" charset="0"/>
                <a:cs typeface="Arial" charset="0"/>
              </a:rPr>
              <a:t>from</a:t>
            </a:r>
            <a:r>
              <a:rPr lang="tr-TR" sz="1200" kern="1200" dirty="0">
                <a:solidFill>
                  <a:schemeClr val="tx1"/>
                </a:solidFill>
                <a:effectLst/>
                <a:latin typeface="Arial" charset="0"/>
                <a:ea typeface="ＭＳ Ｐゴシック" charset="0"/>
                <a:cs typeface="Arial" charset="0"/>
              </a:rPr>
              <a:t> </a:t>
            </a:r>
            <a:r>
              <a:rPr lang="tr-TR" sz="1200" i="1" kern="1200" dirty="0" err="1">
                <a:solidFill>
                  <a:schemeClr val="tx1"/>
                </a:solidFill>
                <a:effectLst/>
                <a:latin typeface="Arial" charset="0"/>
                <a:ea typeface="ＭＳ Ｐゴシック" charset="0"/>
                <a:cs typeface="Arial" charset="0"/>
              </a:rPr>
              <a:t>Bacteroides</a:t>
            </a:r>
            <a:r>
              <a:rPr lang="tr-TR" sz="1200" i="1" kern="1200" dirty="0">
                <a:solidFill>
                  <a:schemeClr val="tx1"/>
                </a:solidFill>
                <a:effectLst/>
                <a:latin typeface="Arial" charset="0"/>
                <a:ea typeface="ＭＳ Ｐゴシック" charset="0"/>
                <a:cs typeface="Arial" charset="0"/>
              </a:rPr>
              <a:t> </a:t>
            </a:r>
            <a:r>
              <a:rPr lang="tr-TR" sz="1200" i="1" kern="1200" dirty="0" err="1">
                <a:solidFill>
                  <a:schemeClr val="tx1"/>
                </a:solidFill>
                <a:effectLst/>
                <a:latin typeface="Arial" charset="0"/>
                <a:ea typeface="ＭＳ Ｐゴシック" charset="0"/>
                <a:cs typeface="Arial" charset="0"/>
              </a:rPr>
              <a:t>fragilis</a:t>
            </a:r>
            <a:r>
              <a:rPr lang="tr-TR" sz="1200" i="1"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intestinal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DCs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leads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to</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induction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regulatory</a:t>
            </a:r>
            <a:r>
              <a:rPr lang="tr-TR" sz="1200" kern="1200" dirty="0">
                <a:solidFill>
                  <a:schemeClr val="tx1"/>
                </a:solidFill>
                <a:effectLst/>
                <a:latin typeface="Arial" charset="0"/>
                <a:ea typeface="ＭＳ Ｐゴシック" charset="0"/>
                <a:cs typeface="Arial" charset="0"/>
              </a:rPr>
              <a:t> T (</a:t>
            </a:r>
            <a:r>
              <a:rPr lang="tr-TR" sz="1200" kern="1200" dirty="0" err="1">
                <a:solidFill>
                  <a:schemeClr val="tx1"/>
                </a:solidFill>
                <a:effectLst/>
                <a:latin typeface="Arial" charset="0"/>
                <a:ea typeface="ＭＳ Ｐゴシック" charset="0"/>
                <a:cs typeface="Arial" charset="0"/>
              </a:rPr>
              <a:t>Treg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which</a:t>
            </a:r>
            <a:r>
              <a:rPr lang="tr-TR" sz="1200" kern="1200" dirty="0">
                <a:solidFill>
                  <a:schemeClr val="tx1"/>
                </a:solidFill>
                <a:effectLst/>
                <a:latin typeface="Arial" charset="0"/>
                <a:ea typeface="ＭＳ Ｐゴシック" charset="0"/>
                <a:cs typeface="Arial" charset="0"/>
              </a:rPr>
              <a:t> is </a:t>
            </a:r>
            <a:r>
              <a:rPr lang="tr-TR" sz="1200" kern="1200" dirty="0" err="1">
                <a:solidFill>
                  <a:schemeClr val="tx1"/>
                </a:solidFill>
                <a:effectLst/>
                <a:latin typeface="Arial" charset="0"/>
                <a:ea typeface="ＭＳ Ｐゴシック" charset="0"/>
                <a:cs typeface="Arial" charset="0"/>
              </a:rPr>
              <a:t>responsible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production</a:t>
            </a:r>
            <a:r>
              <a:rPr lang="tr-TR" sz="1200" kern="1200" dirty="0">
                <a:solidFill>
                  <a:schemeClr val="tx1"/>
                </a:solidFill>
                <a:effectLst/>
                <a:latin typeface="Arial" charset="0"/>
                <a:ea typeface="ＭＳ Ｐゴシック" charset="0"/>
                <a:cs typeface="Arial" charset="0"/>
              </a:rPr>
              <a:t> of IL-10. </a:t>
            </a:r>
            <a:r>
              <a:rPr lang="tr-TR" sz="1200" kern="1200" dirty="0" err="1">
                <a:solidFill>
                  <a:schemeClr val="tx1"/>
                </a:solidFill>
                <a:effectLst/>
                <a:latin typeface="Arial" charset="0"/>
                <a:ea typeface="ＭＳ Ｐゴシック" charset="0"/>
                <a:cs typeface="Arial" charset="0"/>
              </a:rPr>
              <a:t>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addition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antimicrobial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proteins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secreted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by</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host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cells</a:t>
            </a:r>
            <a:r>
              <a:rPr lang="tr-TR" sz="1200" kern="1200" dirty="0">
                <a:solidFill>
                  <a:schemeClr val="tx1"/>
                </a:solidFill>
                <a:effectLst/>
                <a:latin typeface="Arial" charset="0"/>
                <a:ea typeface="ＭＳ Ｐゴシック" charset="0"/>
                <a:cs typeface="Arial" charset="0"/>
              </a:rPr>
              <a:t> can </a:t>
            </a:r>
            <a:r>
              <a:rPr lang="tr-TR" sz="1200" kern="1200" dirty="0" err="1">
                <a:solidFill>
                  <a:schemeClr val="tx1"/>
                </a:solidFill>
                <a:effectLst/>
                <a:latin typeface="Arial" charset="0"/>
                <a:ea typeface="ＭＳ Ｐゴシック" charset="0"/>
                <a:cs typeface="Arial" charset="0"/>
              </a:rPr>
              <a:t>modulate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composition</a:t>
            </a:r>
            <a:r>
              <a:rPr lang="tr-TR" sz="1200" kern="1200" dirty="0">
                <a:solidFill>
                  <a:schemeClr val="tx1"/>
                </a:solidFill>
                <a:effectLst/>
                <a:latin typeface="Arial" charset="0"/>
                <a:ea typeface="ＭＳ Ｐゴシック" charset="0"/>
                <a:cs typeface="Arial" charset="0"/>
              </a:rPr>
              <a:t> of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microbiota</a:t>
            </a:r>
            <a:r>
              <a:rPr lang="tr-TR" sz="1200" kern="1200" dirty="0">
                <a:solidFill>
                  <a:schemeClr val="tx1"/>
                </a:solidFill>
                <a:effectLst/>
                <a:latin typeface="Arial" charset="0"/>
                <a:ea typeface="ＭＳ Ｐゴシック" charset="0"/>
                <a:cs typeface="Arial" charset="0"/>
              </a:rPr>
              <a:t>. IL-10, </a:t>
            </a:r>
            <a:r>
              <a:rPr lang="tr-TR" sz="1200" kern="1200" dirty="0" err="1">
                <a:solidFill>
                  <a:schemeClr val="tx1"/>
                </a:solidFill>
                <a:effectLst/>
                <a:latin typeface="Arial" charset="0"/>
                <a:ea typeface="ＭＳ Ｐゴシック" charset="0"/>
                <a:cs typeface="Arial" charset="0"/>
              </a:rPr>
              <a:t>interleukin</a:t>
            </a:r>
            <a:r>
              <a:rPr lang="tr-TR" sz="1200" kern="1200" dirty="0">
                <a:solidFill>
                  <a:schemeClr val="tx1"/>
                </a:solidFill>
                <a:effectLst/>
                <a:latin typeface="Arial" charset="0"/>
                <a:ea typeface="ＭＳ Ｐゴシック" charset="0"/>
                <a:cs typeface="Arial" charset="0"/>
              </a:rPr>
              <a:t> 10; M </a:t>
            </a:r>
            <a:r>
              <a:rPr lang="tr-TR" sz="1200" kern="1200" dirty="0" err="1">
                <a:solidFill>
                  <a:schemeClr val="tx1"/>
                </a:solidFill>
                <a:effectLst/>
                <a:latin typeface="Arial" charset="0"/>
                <a:ea typeface="ＭＳ Ｐゴシック" charset="0"/>
                <a:cs typeface="Arial" charset="0"/>
              </a:rPr>
              <a:t>cell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microfold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cell</a:t>
            </a:r>
            <a:r>
              <a:rPr lang="tr-TR" sz="1200" kern="1200" dirty="0">
                <a:solidFill>
                  <a:schemeClr val="tx1"/>
                </a:solidFill>
                <a:effectLst/>
                <a:latin typeface="Arial" charset="0"/>
                <a:ea typeface="ＭＳ Ｐゴシック" charset="0"/>
                <a:cs typeface="Arial" charset="0"/>
              </a:rPr>
              <a:t>; MYD88, </a:t>
            </a:r>
            <a:r>
              <a:rPr lang="tr-TR" sz="1200" kern="1200" dirty="0" err="1">
                <a:solidFill>
                  <a:schemeClr val="tx1"/>
                </a:solidFill>
                <a:effectLst/>
                <a:latin typeface="Arial" charset="0"/>
                <a:ea typeface="ＭＳ Ｐゴシック" charset="0"/>
                <a:cs typeface="Arial" charset="0"/>
              </a:rPr>
              <a:t>myeloid</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differentiation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primary-response</a:t>
            </a:r>
            <a:r>
              <a:rPr lang="tr-TR" sz="1200" kern="1200" dirty="0">
                <a:solidFill>
                  <a:schemeClr val="tx1"/>
                </a:solidFill>
                <a:effectLst/>
                <a:latin typeface="Arial" charset="0"/>
                <a:ea typeface="ＭＳ Ｐゴシック" charset="0"/>
                <a:cs typeface="Arial" charset="0"/>
              </a:rPr>
              <a:t> protein 88; REG3</a:t>
            </a:r>
            <a:r>
              <a:rPr lang="el-GR" sz="1200" kern="1200" dirty="0">
                <a:solidFill>
                  <a:schemeClr val="tx1"/>
                </a:solidFill>
                <a:effectLst/>
                <a:latin typeface="Arial" charset="0"/>
                <a:ea typeface="ＭＳ Ｐゴシック" charset="0"/>
                <a:cs typeface="Arial" charset="0"/>
              </a:rPr>
              <a:t>γ, </a:t>
            </a:r>
            <a:r>
              <a:rPr lang="tr-TR" sz="1200" kern="1200" dirty="0">
                <a:solidFill>
                  <a:schemeClr val="tx1"/>
                </a:solidFill>
                <a:effectLst/>
                <a:latin typeface="Arial" charset="0"/>
                <a:ea typeface="ＭＳ Ｐゴシック" charset="0"/>
                <a:cs typeface="Arial" charset="0"/>
              </a:rPr>
              <a:t>C-</a:t>
            </a:r>
            <a:r>
              <a:rPr lang="tr-TR" sz="1200" kern="1200" dirty="0" err="1">
                <a:solidFill>
                  <a:schemeClr val="tx1"/>
                </a:solidFill>
                <a:effectLst/>
                <a:latin typeface="Arial" charset="0"/>
                <a:ea typeface="ＭＳ Ｐゴシック" charset="0"/>
                <a:cs typeface="Arial" charset="0"/>
              </a:rPr>
              <a:t>type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lectin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regenerating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islet-derived</a:t>
            </a:r>
            <a:r>
              <a:rPr lang="tr-TR" sz="1200" kern="1200" dirty="0">
                <a:solidFill>
                  <a:schemeClr val="tx1"/>
                </a:solidFill>
                <a:effectLst/>
                <a:latin typeface="Arial" charset="0"/>
                <a:ea typeface="ＭＳ Ｐゴシック" charset="0"/>
                <a:cs typeface="Arial" charset="0"/>
              </a:rPr>
              <a:t> protein 3</a:t>
            </a:r>
            <a:r>
              <a:rPr lang="el-GR" sz="1200" kern="1200" dirty="0">
                <a:solidFill>
                  <a:schemeClr val="tx1"/>
                </a:solidFill>
                <a:effectLst/>
                <a:latin typeface="Arial" charset="0"/>
                <a:ea typeface="ＭＳ Ｐゴシック" charset="0"/>
                <a:cs typeface="Arial" charset="0"/>
              </a:rPr>
              <a:t>γ. </a:t>
            </a: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14</a:t>
            </a:fld>
            <a:endParaRPr lang="tr-TR" altLang="en-US"/>
          </a:p>
        </p:txBody>
      </p:sp>
    </p:spTree>
    <p:extLst>
      <p:ext uri="{BB962C8B-B14F-4D97-AF65-F5344CB8AC3E}">
        <p14:creationId xmlns:p14="http://schemas.microsoft.com/office/powerpoint/2010/main" val="33659061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sz="1200" b="0" i="0" u="none" strike="noStrike" kern="1200" dirty="0" err="1">
                <a:solidFill>
                  <a:schemeClr val="tx1"/>
                </a:solidFill>
                <a:effectLst/>
                <a:latin typeface="Arial" charset="0"/>
                <a:ea typeface="ＭＳ Ｐゴシック" charset="0"/>
                <a:cs typeface="Arial" charset="0"/>
              </a:rPr>
              <a:t>nteractions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between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microbiota</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host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genetic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environmental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factors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contribute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pathogenesis</a:t>
            </a:r>
            <a:r>
              <a:rPr lang="tr-TR" sz="1200" b="0" i="0" u="none" strike="noStrike" kern="1200" dirty="0">
                <a:solidFill>
                  <a:schemeClr val="tx1"/>
                </a:solidFill>
                <a:effectLst/>
                <a:latin typeface="Arial" charset="0"/>
                <a:ea typeface="ＭＳ Ｐゴシック" charset="0"/>
                <a:cs typeface="Arial" charset="0"/>
              </a:rPr>
              <a:t> of IBD. Under </a:t>
            </a:r>
            <a:r>
              <a:rPr lang="tr-TR" sz="1200" b="0" i="0" u="none" strike="noStrike" kern="1200" dirty="0" err="1">
                <a:solidFill>
                  <a:schemeClr val="tx1"/>
                </a:solidFill>
                <a:effectLst/>
                <a:latin typeface="Arial" charset="0"/>
                <a:ea typeface="ＭＳ Ｐゴシック" charset="0"/>
                <a:cs typeface="Arial" charset="0"/>
              </a:rPr>
              <a:t>healthy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conditions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left</a:t>
            </a:r>
            <a:r>
              <a:rPr lang="tr-TR" sz="1200" b="0" i="0" u="none" strike="noStrike" kern="1200" dirty="0">
                <a:solidFill>
                  <a:schemeClr val="tx1"/>
                </a:solidFill>
                <a:effectLst/>
                <a:latin typeface="Arial" charset="0"/>
                <a:ea typeface="ＭＳ Ｐゴシック" charset="0"/>
                <a:cs typeface="Arial" charset="0"/>
              </a:rPr>
              <a:t> panel), </a:t>
            </a:r>
            <a:r>
              <a:rPr lang="tr-TR" sz="1200" b="0" i="0" u="none" strike="noStrike" kern="1200" dirty="0" err="1">
                <a:solidFill>
                  <a:schemeClr val="tx1"/>
                </a:solidFill>
                <a:effectLst/>
                <a:latin typeface="Arial" charset="0"/>
                <a:ea typeface="ＭＳ Ｐゴシック" charset="0"/>
                <a:cs typeface="Arial" charset="0"/>
              </a:rPr>
              <a:t>pathogens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are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suppressed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beneficial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commensal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bacteria</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through</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the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induction</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antimicrobial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proteins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such</a:t>
            </a:r>
            <a:r>
              <a:rPr lang="tr-TR" sz="1200" b="0" i="0" u="none" strike="noStrike" kern="1200" dirty="0">
                <a:solidFill>
                  <a:schemeClr val="tx1"/>
                </a:solidFill>
                <a:effectLst/>
                <a:latin typeface="Arial" charset="0"/>
                <a:ea typeface="ＭＳ Ｐゴシック" charset="0"/>
                <a:cs typeface="Arial" charset="0"/>
              </a:rPr>
              <a:t> as IL-10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REG3</a:t>
            </a:r>
            <a:r>
              <a:rPr lang="el-GR" sz="1200" b="0" i="0" u="none" strike="noStrike" kern="1200" dirty="0">
                <a:solidFill>
                  <a:schemeClr val="tx1"/>
                </a:solidFill>
                <a:effectLst/>
                <a:latin typeface="Arial" charset="0"/>
                <a:ea typeface="ＭＳ Ｐゴシック" charset="0"/>
                <a:cs typeface="Arial" charset="0"/>
              </a:rPr>
              <a:t>γ, </a:t>
            </a:r>
            <a:r>
              <a:rPr lang="tr-TR" sz="1200" b="0" i="0" u="none" strike="noStrike" kern="1200" dirty="0" err="1">
                <a:solidFill>
                  <a:schemeClr val="tx1"/>
                </a:solidFill>
                <a:effectLst/>
                <a:latin typeface="Arial" charset="0"/>
                <a:ea typeface="ＭＳ Ｐゴシック" charset="0"/>
                <a:cs typeface="Arial" charset="0"/>
              </a:rPr>
              <a:t>thus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maintaining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homeostasis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a:t>
            </a:r>
            <a:r>
              <a:rPr lang="tr-TR" sz="1200" b="0" i="0" u="none" strike="noStrike" kern="1200" dirty="0">
                <a:solidFill>
                  <a:schemeClr val="tx1"/>
                </a:solidFill>
                <a:effectLst/>
                <a:latin typeface="Arial" charset="0"/>
                <a:ea typeface="ＭＳ Ｐゴシック" charset="0"/>
                <a:cs typeface="Arial" charset="0"/>
              </a:rPr>
              <a:t> IBD (</a:t>
            </a:r>
            <a:r>
              <a:rPr lang="tr-TR" sz="1200" b="0" i="0" u="none" strike="noStrike" kern="1200" dirty="0" err="1">
                <a:solidFill>
                  <a:schemeClr val="tx1"/>
                </a:solidFill>
                <a:effectLst/>
                <a:latin typeface="Arial" charset="0"/>
                <a:ea typeface="ＭＳ Ｐゴシック" charset="0"/>
                <a:cs typeface="Arial" charset="0"/>
              </a:rPr>
              <a:t>right</a:t>
            </a:r>
            <a:r>
              <a:rPr lang="tr-TR" sz="1200" b="0" i="0" u="none" strike="noStrike" kern="1200" dirty="0">
                <a:solidFill>
                  <a:schemeClr val="tx1"/>
                </a:solidFill>
                <a:effectLst/>
                <a:latin typeface="Arial" charset="0"/>
                <a:ea typeface="ＭＳ Ｐゴシック" charset="0"/>
                <a:cs typeface="Arial" charset="0"/>
              </a:rPr>
              <a:t> panel), a </a:t>
            </a:r>
            <a:r>
              <a:rPr lang="tr-TR" sz="1200" b="0" i="0" u="none" strike="noStrike" kern="1200" dirty="0" err="1">
                <a:solidFill>
                  <a:schemeClr val="tx1"/>
                </a:solidFill>
                <a:effectLst/>
                <a:latin typeface="Arial" charset="0"/>
                <a:ea typeface="ＭＳ Ｐゴシック" charset="0"/>
                <a:cs typeface="Arial" charset="0"/>
              </a:rPr>
              <a:t>combination</a:t>
            </a:r>
            <a:r>
              <a:rPr lang="tr-TR" sz="1200" b="0" i="0" u="none" strike="noStrike" kern="1200" dirty="0">
                <a:solidFill>
                  <a:schemeClr val="tx1"/>
                </a:solidFill>
                <a:effectLst/>
                <a:latin typeface="Arial" charset="0"/>
                <a:ea typeface="ＭＳ Ｐゴシック" charset="0"/>
                <a:cs typeface="Arial" charset="0"/>
              </a:rPr>
              <a:t> of </a:t>
            </a:r>
            <a:r>
              <a:rPr lang="tr-TR" sz="1200" b="0" i="0" u="none" strike="noStrike" kern="1200" dirty="0" err="1">
                <a:solidFill>
                  <a:schemeClr val="tx1"/>
                </a:solidFill>
                <a:effectLst/>
                <a:latin typeface="Arial" charset="0"/>
                <a:ea typeface="ＭＳ Ｐゴシック" charset="0"/>
                <a:cs typeface="Arial" charset="0"/>
              </a:rPr>
              <a:t>genetic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factors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environmental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factors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such</a:t>
            </a:r>
            <a:r>
              <a:rPr lang="tr-TR" sz="1200" b="0" i="0" u="none" strike="noStrike" kern="1200" dirty="0">
                <a:solidFill>
                  <a:schemeClr val="tx1"/>
                </a:solidFill>
                <a:effectLst/>
                <a:latin typeface="Arial" charset="0"/>
                <a:ea typeface="ＭＳ Ｐゴシック" charset="0"/>
                <a:cs typeface="Arial" charset="0"/>
              </a:rPr>
              <a:t> as </a:t>
            </a:r>
            <a:r>
              <a:rPr lang="tr-TR" sz="1200" b="0" i="0" u="none" strike="noStrike" kern="1200" dirty="0" err="1">
                <a:solidFill>
                  <a:schemeClr val="tx1"/>
                </a:solidFill>
                <a:effectLst/>
                <a:latin typeface="Arial" charset="0"/>
                <a:ea typeface="ＭＳ Ｐゴシック" charset="0"/>
                <a:cs typeface="Arial" charset="0"/>
              </a:rPr>
              <a:t>stress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diet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antibiotic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lead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to</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dysbiosis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which</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turn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affects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barrier</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integrity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innate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adaptive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immunity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resulting</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uncontrolled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chronic</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inflammation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hyper-activation</a:t>
            </a:r>
            <a:r>
              <a:rPr lang="tr-TR" sz="1200" b="0" i="0" u="none" strike="noStrike" kern="1200" dirty="0">
                <a:solidFill>
                  <a:schemeClr val="tx1"/>
                </a:solidFill>
                <a:effectLst/>
                <a:latin typeface="Arial" charset="0"/>
                <a:ea typeface="ＭＳ Ｐゴシック" charset="0"/>
                <a:cs typeface="Arial" charset="0"/>
              </a:rPr>
              <a:t> of T </a:t>
            </a:r>
            <a:r>
              <a:rPr lang="tr-TR" sz="1200" b="0" i="0" u="none" strike="noStrike" kern="1200" dirty="0" err="1">
                <a:solidFill>
                  <a:schemeClr val="tx1"/>
                </a:solidFill>
                <a:effectLst/>
                <a:latin typeface="Arial" charset="0"/>
                <a:ea typeface="ＭＳ Ｐゴシック" charset="0"/>
                <a:cs typeface="Arial" charset="0"/>
              </a:rPr>
              <a:t>helper</a:t>
            </a:r>
            <a:r>
              <a:rPr lang="tr-TR" sz="1200" b="0" i="0" u="none" strike="noStrike" kern="1200" dirty="0">
                <a:solidFill>
                  <a:schemeClr val="tx1"/>
                </a:solidFill>
                <a:effectLst/>
                <a:latin typeface="Arial" charset="0"/>
                <a:ea typeface="ＭＳ Ｐゴシック" charset="0"/>
                <a:cs typeface="Arial" charset="0"/>
              </a:rPr>
              <a:t> 1 (Th1)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Th17 </a:t>
            </a:r>
            <a:r>
              <a:rPr lang="tr-TR" sz="1200" b="0" i="0" u="none" strike="noStrike" kern="1200" dirty="0" err="1">
                <a:solidFill>
                  <a:schemeClr val="tx1"/>
                </a:solidFill>
                <a:effectLst/>
                <a:latin typeface="Arial" charset="0"/>
                <a:ea typeface="ＭＳ Ｐゴシック" charset="0"/>
                <a:cs typeface="Arial" charset="0"/>
              </a:rPr>
              <a:t>cells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increase</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tight</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junction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permeability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reduction</a:t>
            </a:r>
            <a:r>
              <a:rPr lang="tr-TR" sz="1200" b="0" i="0" u="none" strike="noStrike" kern="1200" dirty="0">
                <a:solidFill>
                  <a:schemeClr val="tx1"/>
                </a:solidFill>
                <a:effectLst/>
                <a:latin typeface="Arial" charset="0"/>
                <a:ea typeface="ＭＳ Ｐゴシック" charset="0"/>
                <a:cs typeface="Arial" charset="0"/>
              </a:rPr>
              <a:t> in </a:t>
            </a:r>
            <a:r>
              <a:rPr lang="tr-TR" sz="1200" b="0" i="0" u="none" strike="noStrike" kern="1200" dirty="0" err="1">
                <a:solidFill>
                  <a:schemeClr val="tx1"/>
                </a:solidFill>
                <a:effectLst/>
                <a:latin typeface="Arial" charset="0"/>
                <a:ea typeface="ＭＳ Ｐゴシック" charset="0"/>
                <a:cs typeface="Arial" charset="0"/>
              </a:rPr>
              <a:t>regulatory</a:t>
            </a:r>
            <a:r>
              <a:rPr lang="tr-TR" sz="1200" b="0" i="0" u="none" strike="noStrike" kern="1200" dirty="0">
                <a:solidFill>
                  <a:schemeClr val="tx1"/>
                </a:solidFill>
                <a:effectLst/>
                <a:latin typeface="Arial" charset="0"/>
                <a:ea typeface="ＭＳ Ｐゴシック" charset="0"/>
                <a:cs typeface="Arial" charset="0"/>
              </a:rPr>
              <a:t> T (</a:t>
            </a:r>
            <a:r>
              <a:rPr lang="tr-TR" sz="1200" b="0" i="0" u="none" strike="noStrike" kern="1200" dirty="0" err="1">
                <a:solidFill>
                  <a:schemeClr val="tx1"/>
                </a:solidFill>
                <a:effectLst/>
                <a:latin typeface="Arial" charset="0"/>
                <a:ea typeface="ＭＳ Ｐゴシック" charset="0"/>
                <a:cs typeface="Arial" charset="0"/>
              </a:rPr>
              <a:t>Treg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cells</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decrease</a:t>
            </a:r>
            <a:r>
              <a:rPr lang="tr-TR" sz="1200" b="0" i="0" u="none" strike="noStrike" kern="1200" dirty="0">
                <a:solidFill>
                  <a:schemeClr val="tx1"/>
                </a:solidFill>
                <a:effectLst/>
                <a:latin typeface="Arial" charset="0"/>
                <a:ea typeface="ＭＳ Ｐゴシック" charset="0"/>
                <a:cs typeface="Arial" charset="0"/>
              </a:rPr>
              <a:t> in REG3</a:t>
            </a:r>
            <a:r>
              <a:rPr lang="el-GR" sz="1200" b="0" i="0" u="none" strike="noStrike" kern="1200" dirty="0">
                <a:solidFill>
                  <a:schemeClr val="tx1"/>
                </a:solidFill>
                <a:effectLst/>
                <a:latin typeface="Arial" charset="0"/>
                <a:ea typeface="ＭＳ Ｐゴシック" charset="0"/>
                <a:cs typeface="Arial" charset="0"/>
              </a:rPr>
              <a:t>γ </a:t>
            </a:r>
            <a:r>
              <a:rPr lang="tr-TR" sz="1200" b="0" i="0" u="none" strike="noStrike" kern="1200" dirty="0" err="1">
                <a:solidFill>
                  <a:schemeClr val="tx1"/>
                </a:solidFill>
                <a:effectLst/>
                <a:latin typeface="Arial" charset="0"/>
                <a:ea typeface="ＭＳ Ｐゴシック" charset="0"/>
                <a:cs typeface="Arial" charset="0"/>
              </a:rPr>
              <a:t>and</a:t>
            </a:r>
            <a:r>
              <a:rPr lang="tr-TR" sz="1200" b="0" i="0" u="none" strike="noStrike" kern="1200" dirty="0">
                <a:solidFill>
                  <a:schemeClr val="tx1"/>
                </a:solidFill>
                <a:effectLst/>
                <a:latin typeface="Arial" charset="0"/>
                <a:ea typeface="ＭＳ Ｐゴシック" charset="0"/>
                <a:cs typeface="Arial" charset="0"/>
              </a:rPr>
              <a:t> IL-10. ATG16L, </a:t>
            </a:r>
            <a:r>
              <a:rPr lang="tr-TR" sz="1200" b="0" i="0" u="none" strike="noStrike" kern="1200" dirty="0" err="1">
                <a:solidFill>
                  <a:schemeClr val="tx1"/>
                </a:solidFill>
                <a:effectLst/>
                <a:latin typeface="Arial" charset="0"/>
                <a:ea typeface="ＭＳ Ｐゴシック" charset="0"/>
                <a:cs typeface="Arial" charset="0"/>
              </a:rPr>
              <a:t>autophagy-related</a:t>
            </a:r>
            <a:r>
              <a:rPr lang="tr-TR" sz="1200" b="0" i="0" u="none" strike="noStrike" kern="1200" dirty="0">
                <a:solidFill>
                  <a:schemeClr val="tx1"/>
                </a:solidFill>
                <a:effectLst/>
                <a:latin typeface="Arial" charset="0"/>
                <a:ea typeface="ＭＳ Ｐゴシック" charset="0"/>
                <a:cs typeface="Arial" charset="0"/>
              </a:rPr>
              <a:t> 16-like; CARD9, </a:t>
            </a:r>
            <a:r>
              <a:rPr lang="tr-TR" sz="1200" b="0" i="0" u="none" strike="noStrike" kern="1200" dirty="0" err="1">
                <a:solidFill>
                  <a:schemeClr val="tx1"/>
                </a:solidFill>
                <a:effectLst/>
                <a:latin typeface="Arial" charset="0"/>
                <a:ea typeface="ＭＳ Ｐゴシック" charset="0"/>
                <a:cs typeface="Arial" charset="0"/>
              </a:rPr>
              <a:t>caspase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recruitment</a:t>
            </a:r>
            <a:r>
              <a:rPr lang="tr-TR" sz="1200" b="0" i="0" u="none" strike="noStrike" kern="1200" dirty="0">
                <a:solidFill>
                  <a:schemeClr val="tx1"/>
                </a:solidFill>
                <a:effectLst/>
                <a:latin typeface="Arial" charset="0"/>
                <a:ea typeface="ＭＳ Ｐゴシック" charset="0"/>
                <a:cs typeface="Arial" charset="0"/>
              </a:rPr>
              <a:t> domain </a:t>
            </a:r>
            <a:r>
              <a:rPr lang="tr-TR" sz="1200" b="0" i="0" u="none" strike="noStrike" kern="1200" dirty="0" err="1">
                <a:solidFill>
                  <a:schemeClr val="tx1"/>
                </a:solidFill>
                <a:effectLst/>
                <a:latin typeface="Arial" charset="0"/>
                <a:ea typeface="ＭＳ Ｐゴシック" charset="0"/>
                <a:cs typeface="Arial" charset="0"/>
              </a:rPr>
              <a:t>family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member</a:t>
            </a:r>
            <a:r>
              <a:rPr lang="tr-TR" sz="1200" b="0" i="0" u="none" strike="noStrike" kern="1200" dirty="0">
                <a:solidFill>
                  <a:schemeClr val="tx1"/>
                </a:solidFill>
                <a:effectLst/>
                <a:latin typeface="Arial" charset="0"/>
                <a:ea typeface="ＭＳ Ｐゴシック" charset="0"/>
                <a:cs typeface="Arial" charset="0"/>
              </a:rPr>
              <a:t> 9; FUT2, </a:t>
            </a:r>
            <a:r>
              <a:rPr lang="tr-TR" sz="1200" b="0" i="0" u="none" strike="noStrike" kern="1200" dirty="0" err="1">
                <a:solidFill>
                  <a:schemeClr val="tx1"/>
                </a:solidFill>
                <a:effectLst/>
                <a:latin typeface="Arial" charset="0"/>
                <a:ea typeface="ＭＳ Ｐゴシック" charset="0"/>
                <a:cs typeface="Arial" charset="0"/>
              </a:rPr>
              <a:t>fucosyltransferase</a:t>
            </a:r>
            <a:r>
              <a:rPr lang="tr-TR" sz="1200" b="0" i="0" u="none" strike="noStrike" kern="1200" dirty="0">
                <a:solidFill>
                  <a:schemeClr val="tx1"/>
                </a:solidFill>
                <a:effectLst/>
                <a:latin typeface="Arial" charset="0"/>
                <a:ea typeface="ＭＳ Ｐゴシック" charset="0"/>
                <a:cs typeface="Arial" charset="0"/>
              </a:rPr>
              <a:t> 2; IBD, </a:t>
            </a:r>
            <a:r>
              <a:rPr lang="tr-TR" sz="1200" b="0" i="0" u="none" strike="noStrike" kern="1200" dirty="0" err="1">
                <a:solidFill>
                  <a:schemeClr val="tx1"/>
                </a:solidFill>
                <a:effectLst/>
                <a:latin typeface="Arial" charset="0"/>
                <a:ea typeface="ＭＳ Ｐゴシック" charset="0"/>
                <a:cs typeface="Arial" charset="0"/>
              </a:rPr>
              <a:t>inflammatory</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bowel</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disease</a:t>
            </a:r>
            <a:r>
              <a:rPr lang="tr-TR" sz="1200" b="0" i="0" u="none" strike="noStrike" kern="1200" dirty="0">
                <a:solidFill>
                  <a:schemeClr val="tx1"/>
                </a:solidFill>
                <a:effectLst/>
                <a:latin typeface="Arial" charset="0"/>
                <a:ea typeface="ＭＳ Ｐゴシック" charset="0"/>
                <a:cs typeface="Arial" charset="0"/>
              </a:rPr>
              <a:t>; IL-10, </a:t>
            </a:r>
            <a:r>
              <a:rPr lang="tr-TR" sz="1200" b="0" i="0" u="none" strike="noStrike" kern="1200" dirty="0" err="1">
                <a:solidFill>
                  <a:schemeClr val="tx1"/>
                </a:solidFill>
                <a:effectLst/>
                <a:latin typeface="Arial" charset="0"/>
                <a:ea typeface="ＭＳ Ｐゴシック" charset="0"/>
                <a:cs typeface="Arial" charset="0"/>
              </a:rPr>
              <a:t>interleukin</a:t>
            </a:r>
            <a:r>
              <a:rPr lang="tr-TR" sz="1200" b="0" i="0" u="none" strike="noStrike" kern="1200" dirty="0">
                <a:solidFill>
                  <a:schemeClr val="tx1"/>
                </a:solidFill>
                <a:effectLst/>
                <a:latin typeface="Arial" charset="0"/>
                <a:ea typeface="ＭＳ Ｐゴシック" charset="0"/>
                <a:cs typeface="Arial" charset="0"/>
              </a:rPr>
              <a:t> 10; IRGM, </a:t>
            </a:r>
            <a:r>
              <a:rPr lang="tr-TR" sz="1200" b="0" i="0" u="none" strike="noStrike" kern="1200" dirty="0" err="1">
                <a:solidFill>
                  <a:schemeClr val="tx1"/>
                </a:solidFill>
                <a:effectLst/>
                <a:latin typeface="Arial" charset="0"/>
                <a:ea typeface="ＭＳ Ｐゴシック" charset="0"/>
                <a:cs typeface="Arial" charset="0"/>
              </a:rPr>
              <a:t>immunity-related</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GTPase</a:t>
            </a:r>
            <a:r>
              <a:rPr lang="tr-TR" sz="1200" b="0" i="0" u="none" strike="noStrike" kern="1200" dirty="0">
                <a:solidFill>
                  <a:schemeClr val="tx1"/>
                </a:solidFill>
                <a:effectLst/>
                <a:latin typeface="Arial" charset="0"/>
                <a:ea typeface="ＭＳ Ｐゴシック" charset="0"/>
                <a:cs typeface="Arial" charset="0"/>
              </a:rPr>
              <a:t> M; NOD2, </a:t>
            </a:r>
            <a:r>
              <a:rPr lang="tr-TR" sz="1200" b="0" i="0" u="none" strike="noStrike" kern="1200" dirty="0" err="1">
                <a:solidFill>
                  <a:schemeClr val="tx1"/>
                </a:solidFill>
                <a:effectLst/>
                <a:latin typeface="Arial" charset="0"/>
                <a:ea typeface="ＭＳ Ｐゴシック" charset="0"/>
                <a:cs typeface="Arial" charset="0"/>
              </a:rPr>
              <a:t>nucleotide-binding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oligomerization</a:t>
            </a:r>
            <a:r>
              <a:rPr lang="tr-TR" sz="1200" b="0" i="0" u="none" strike="noStrike" kern="1200" dirty="0">
                <a:solidFill>
                  <a:schemeClr val="tx1"/>
                </a:solidFill>
                <a:effectLst/>
                <a:latin typeface="Arial" charset="0"/>
                <a:ea typeface="ＭＳ Ｐゴシック" charset="0"/>
                <a:cs typeface="Arial" charset="0"/>
              </a:rPr>
              <a:t> domain-</a:t>
            </a:r>
            <a:r>
              <a:rPr lang="tr-TR" sz="1200" b="0" i="0" u="none" strike="noStrike" kern="1200" dirty="0" err="1">
                <a:solidFill>
                  <a:schemeClr val="tx1"/>
                </a:solidFill>
                <a:effectLst/>
                <a:latin typeface="Arial" charset="0"/>
                <a:ea typeface="ＭＳ Ｐゴシック" charset="0"/>
                <a:cs typeface="Arial" charset="0"/>
              </a:rPr>
              <a:t>containing</a:t>
            </a:r>
            <a:r>
              <a:rPr lang="tr-TR" sz="1200" b="0" i="0" u="none" strike="noStrike" kern="1200" dirty="0">
                <a:solidFill>
                  <a:schemeClr val="tx1"/>
                </a:solidFill>
                <a:effectLst/>
                <a:latin typeface="Arial" charset="0"/>
                <a:ea typeface="ＭＳ Ｐゴシック" charset="0"/>
                <a:cs typeface="Arial" charset="0"/>
              </a:rPr>
              <a:t> protein 2; REG3</a:t>
            </a:r>
            <a:r>
              <a:rPr lang="el-GR" sz="1200" b="0" i="0" u="none" strike="noStrike" kern="1200" dirty="0">
                <a:solidFill>
                  <a:schemeClr val="tx1"/>
                </a:solidFill>
                <a:effectLst/>
                <a:latin typeface="Arial" charset="0"/>
                <a:ea typeface="ＭＳ Ｐゴシック" charset="0"/>
                <a:cs typeface="Arial" charset="0"/>
              </a:rPr>
              <a:t>γ, </a:t>
            </a:r>
            <a:r>
              <a:rPr lang="tr-TR" sz="1200" b="0" i="0" u="none" strike="noStrike" kern="1200" dirty="0">
                <a:solidFill>
                  <a:schemeClr val="tx1"/>
                </a:solidFill>
                <a:effectLst/>
                <a:latin typeface="Arial" charset="0"/>
                <a:ea typeface="ＭＳ Ｐゴシック" charset="0"/>
                <a:cs typeface="Arial" charset="0"/>
              </a:rPr>
              <a:t>C-</a:t>
            </a:r>
            <a:r>
              <a:rPr lang="tr-TR" sz="1200" b="0" i="0" u="none" strike="noStrike" kern="1200" dirty="0" err="1">
                <a:solidFill>
                  <a:schemeClr val="tx1"/>
                </a:solidFill>
                <a:effectLst/>
                <a:latin typeface="Arial" charset="0"/>
                <a:ea typeface="ＭＳ Ｐゴシック" charset="0"/>
                <a:cs typeface="Arial" charset="0"/>
              </a:rPr>
              <a:t>type</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lectin</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regenerating</a:t>
            </a:r>
            <a:r>
              <a:rPr lang="tr-TR" sz="1200" b="0" i="0" u="none" strike="noStrike" kern="1200" dirty="0">
                <a:solidFill>
                  <a:schemeClr val="tx1"/>
                </a:solidFill>
                <a:effectLst/>
                <a:latin typeface="Arial" charset="0"/>
                <a:ea typeface="ＭＳ Ｐゴシック" charset="0"/>
                <a:cs typeface="Arial" charset="0"/>
              </a:rPr>
              <a:t> </a:t>
            </a:r>
            <a:r>
              <a:rPr lang="tr-TR" sz="1200" b="0" i="0" u="none" strike="noStrike" kern="1200" dirty="0" err="1">
                <a:solidFill>
                  <a:schemeClr val="tx1"/>
                </a:solidFill>
                <a:effectLst/>
                <a:latin typeface="Arial" charset="0"/>
                <a:ea typeface="ＭＳ Ｐゴシック" charset="0"/>
                <a:cs typeface="Arial" charset="0"/>
              </a:rPr>
              <a:t>islet-derived</a:t>
            </a:r>
            <a:r>
              <a:rPr lang="tr-TR" sz="1200" b="0" i="0" u="none" strike="noStrike" kern="1200" dirty="0">
                <a:solidFill>
                  <a:schemeClr val="tx1"/>
                </a:solidFill>
                <a:effectLst/>
                <a:latin typeface="Arial" charset="0"/>
                <a:ea typeface="ＭＳ Ｐゴシック" charset="0"/>
                <a:cs typeface="Arial" charset="0"/>
              </a:rPr>
              <a:t> protein 3</a:t>
            </a:r>
            <a:r>
              <a:rPr lang="el-GR" sz="1200" b="0" i="0" u="none" strike="noStrike" kern="1200" dirty="0">
                <a:solidFill>
                  <a:schemeClr val="tx1"/>
                </a:solidFill>
                <a:effectLst/>
                <a:latin typeface="Arial" charset="0"/>
                <a:ea typeface="ＭＳ Ｐゴシック" charset="0"/>
                <a:cs typeface="Arial" charset="0"/>
              </a:rPr>
              <a:t>γ.</a:t>
            </a:r>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15</a:t>
            </a:fld>
            <a:endParaRPr lang="tr-TR" altLang="en-US"/>
          </a:p>
        </p:txBody>
      </p:sp>
    </p:spTree>
    <p:extLst>
      <p:ext uri="{BB962C8B-B14F-4D97-AF65-F5344CB8AC3E}">
        <p14:creationId xmlns:p14="http://schemas.microsoft.com/office/powerpoint/2010/main" val="29518286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kern="1200" dirty="0" err="1">
                <a:solidFill>
                  <a:schemeClr val="tx1"/>
                </a:solidFill>
                <a:effectLst/>
                <a:latin typeface="Arial" charset="0"/>
                <a:ea typeface="ＭＳ Ｐゴシック" charset="0"/>
                <a:cs typeface="Arial" charset="0"/>
              </a:rPr>
              <a:t>Barsakta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bulunuan</a:t>
            </a:r>
            <a:r>
              <a:rPr lang="tr-TR" sz="1200" kern="1200" dirty="0">
                <a:solidFill>
                  <a:schemeClr val="tx1"/>
                </a:solidFill>
                <a:effectLst/>
                <a:latin typeface="Arial" charset="0"/>
                <a:ea typeface="ＭＳ Ｐゴシック" charset="0"/>
                <a:cs typeface="Arial" charset="0"/>
              </a:rPr>
              <a:t> 100 trilyon değişik </a:t>
            </a:r>
            <a:r>
              <a:rPr lang="tr-TR" sz="1200" kern="1200" dirty="0" err="1">
                <a:solidFill>
                  <a:schemeClr val="tx1"/>
                </a:solidFill>
                <a:effectLst/>
                <a:latin typeface="Arial" charset="0"/>
                <a:ea typeface="ＭＳ Ｐゴシック" charset="0"/>
                <a:cs typeface="Arial" charset="0"/>
              </a:rPr>
              <a:t>mikrobial</a:t>
            </a:r>
            <a:r>
              <a:rPr lang="tr-TR" sz="1200" kern="1200" dirty="0">
                <a:solidFill>
                  <a:schemeClr val="tx1"/>
                </a:solidFill>
                <a:effectLst/>
                <a:latin typeface="Arial" charset="0"/>
                <a:ea typeface="ＭＳ Ｐゴシック" charset="0"/>
                <a:cs typeface="Arial" charset="0"/>
              </a:rPr>
              <a:t> organizma (</a:t>
            </a:r>
            <a:r>
              <a:rPr lang="tr-TR" sz="1200" kern="1200" dirty="0" err="1">
                <a:solidFill>
                  <a:schemeClr val="tx1"/>
                </a:solidFill>
                <a:effectLst/>
                <a:latin typeface="Arial" charset="0"/>
                <a:ea typeface="ＭＳ Ｐゴシック" charset="0"/>
                <a:cs typeface="Arial" charset="0"/>
              </a:rPr>
              <a:t>makteri</a:t>
            </a:r>
            <a:r>
              <a:rPr lang="tr-TR" sz="1200" kern="1200" dirty="0">
                <a:solidFill>
                  <a:schemeClr val="tx1"/>
                </a:solidFill>
                <a:effectLst/>
                <a:latin typeface="Arial" charset="0"/>
                <a:ea typeface="ＭＳ Ｐゴシック" charset="0"/>
                <a:cs typeface="Arial" charset="0"/>
              </a:rPr>
              <a:t>, virüs, </a:t>
            </a:r>
            <a:r>
              <a:rPr lang="tr-TR" sz="1200" kern="1200" dirty="0" err="1">
                <a:solidFill>
                  <a:schemeClr val="tx1"/>
                </a:solidFill>
                <a:effectLst/>
                <a:latin typeface="Arial" charset="0"/>
                <a:ea typeface="ＭＳ Ｐゴシック" charset="0"/>
                <a:cs typeface="Arial" charset="0"/>
              </a:rPr>
              <a:t>parazir</a:t>
            </a:r>
            <a:r>
              <a:rPr lang="tr-TR" sz="1200" kern="1200" dirty="0">
                <a:solidFill>
                  <a:schemeClr val="tx1"/>
                </a:solidFill>
                <a:effectLst/>
                <a:latin typeface="Arial" charset="0"/>
                <a:ea typeface="ＭＳ Ｐゴシック" charset="0"/>
                <a:cs typeface="Arial" charset="0"/>
              </a:rPr>
              <a:t> mantar) insan </a:t>
            </a:r>
            <a:r>
              <a:rPr lang="tr-TR" sz="1200" kern="1200" dirty="0" err="1">
                <a:solidFill>
                  <a:schemeClr val="tx1"/>
                </a:solidFill>
                <a:effectLst/>
                <a:latin typeface="Arial" charset="0"/>
                <a:ea typeface="ＭＳ Ｐゴシック" charset="0"/>
                <a:cs typeface="Arial" charset="0"/>
              </a:rPr>
              <a:t>vuucndandaki</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hucerelerin</a:t>
            </a:r>
            <a:r>
              <a:rPr lang="tr-TR" sz="1200" kern="1200" dirty="0">
                <a:solidFill>
                  <a:schemeClr val="tx1"/>
                </a:solidFill>
                <a:effectLst/>
                <a:latin typeface="Arial" charset="0"/>
                <a:ea typeface="ＭＳ Ｐゴシック" charset="0"/>
                <a:cs typeface="Arial" charset="0"/>
              </a:rPr>
              <a:t> totalinden 10 fazladır</a:t>
            </a:r>
          </a:p>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kern="1200" dirty="0">
                <a:solidFill>
                  <a:schemeClr val="tx1"/>
                </a:solidFill>
                <a:effectLst/>
                <a:latin typeface="Arial" charset="0"/>
                <a:ea typeface="ＭＳ Ｐゴシック" charset="0"/>
                <a:cs typeface="Arial" charset="0"/>
              </a:rPr>
              <a:t>1000 adet turun GIS temsil ettiği bilinmektedir ve </a:t>
            </a:r>
            <a:r>
              <a:rPr lang="tr-TR" sz="1200" kern="1200" dirty="0" err="1">
                <a:solidFill>
                  <a:schemeClr val="tx1"/>
                </a:solidFill>
                <a:effectLst/>
                <a:latin typeface="Arial" charset="0"/>
                <a:ea typeface="ＭＳ Ｐゴシック" charset="0"/>
                <a:cs typeface="Arial" charset="0"/>
              </a:rPr>
              <a:t>bunlarin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cogunlugunu</a:t>
            </a:r>
            <a:r>
              <a:rPr lang="tr-TR" sz="1200" kern="1200" dirty="0">
                <a:solidFill>
                  <a:schemeClr val="tx1"/>
                </a:solidFill>
                <a:effectLst/>
                <a:latin typeface="Arial" charset="0"/>
                <a:ea typeface="ＭＳ Ｐゴシック" charset="0"/>
                <a:cs typeface="Arial" charset="0"/>
              </a:rPr>
              <a:t> </a:t>
            </a:r>
          </a:p>
          <a:p>
            <a:pPr marL="0" marR="0" lvl="0" indent="0" algn="l" defTabSz="914400" rtl="0" eaLnBrk="0" fontAlgn="base" latinLnBrk="0" hangingPunct="0">
              <a:lnSpc>
                <a:spcPct val="100000"/>
              </a:lnSpc>
              <a:spcBef>
                <a:spcPct val="30000"/>
              </a:spcBef>
              <a:spcAft>
                <a:spcPct val="0"/>
              </a:spcAft>
              <a:buClrTx/>
              <a:buSzTx/>
              <a:buFontTx/>
              <a:buNone/>
              <a:tabLst/>
              <a:defRPr/>
            </a:pPr>
            <a:r>
              <a:rPr lang="tr-TR" sz="1200" i="1" kern="1200" dirty="0" err="1">
                <a:solidFill>
                  <a:schemeClr val="tx1"/>
                </a:solidFill>
                <a:effectLst/>
                <a:latin typeface="Arial" charset="0"/>
                <a:ea typeface="ＭＳ Ｐゴシック" charset="0"/>
                <a:cs typeface="Arial" charset="0"/>
              </a:rPr>
              <a:t>Firmicutes</a:t>
            </a:r>
            <a:r>
              <a:rPr lang="tr-TR" sz="1200" i="1" kern="1200" dirty="0">
                <a:solidFill>
                  <a:schemeClr val="tx1"/>
                </a:solidFill>
                <a:effectLst/>
                <a:latin typeface="Arial" charset="0"/>
                <a:ea typeface="ＭＳ Ｐゴシック" charset="0"/>
                <a:cs typeface="Arial" charset="0"/>
              </a:rPr>
              <a:t>, </a:t>
            </a:r>
            <a:r>
              <a:rPr lang="tr-TR" sz="1200" i="1" kern="1200" dirty="0" err="1">
                <a:solidFill>
                  <a:schemeClr val="tx1"/>
                </a:solidFill>
                <a:effectLst/>
                <a:latin typeface="Arial" charset="0"/>
                <a:ea typeface="ＭＳ Ｐゴシック" charset="0"/>
                <a:cs typeface="Arial" charset="0"/>
              </a:rPr>
              <a:t>Bacteroidetes</a:t>
            </a:r>
            <a:r>
              <a:rPr lang="tr-TR" sz="1200" i="1" kern="1200" dirty="0">
                <a:solidFill>
                  <a:schemeClr val="tx1"/>
                </a:solidFill>
                <a:effectLst/>
                <a:latin typeface="Arial" charset="0"/>
                <a:ea typeface="ＭＳ Ｐゴシック" charset="0"/>
                <a:cs typeface="Arial" charset="0"/>
              </a:rPr>
              <a:t>, </a:t>
            </a:r>
            <a:r>
              <a:rPr lang="tr-TR" sz="1200" i="1" kern="1200" dirty="0" err="1">
                <a:solidFill>
                  <a:schemeClr val="tx1"/>
                </a:solidFill>
                <a:effectLst/>
                <a:latin typeface="Arial" charset="0"/>
                <a:ea typeface="ＭＳ Ｐゴシック" charset="0"/>
                <a:cs typeface="Arial" charset="0"/>
              </a:rPr>
              <a:t>Proteobacteria</a:t>
            </a:r>
            <a:r>
              <a:rPr lang="tr-TR" sz="1200" i="1"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i="1" kern="1200" dirty="0" err="1">
                <a:solidFill>
                  <a:schemeClr val="tx1"/>
                </a:solidFill>
                <a:effectLst/>
                <a:latin typeface="Arial" charset="0"/>
                <a:ea typeface="ＭＳ Ｐゴシック" charset="0"/>
                <a:cs typeface="Arial" charset="0"/>
              </a:rPr>
              <a:t>Actinobacteria</a:t>
            </a:r>
            <a:r>
              <a:rPr lang="tr-TR" sz="1200" i="1" kern="1200" dirty="0">
                <a:solidFill>
                  <a:schemeClr val="tx1"/>
                </a:solidFill>
                <a:effectLst/>
                <a:latin typeface="Arial" charset="0"/>
                <a:ea typeface="ＭＳ Ｐゴシック" charset="0"/>
                <a:cs typeface="Arial" charset="0"/>
              </a:rPr>
              <a:t>  oluşturmaktadır. </a:t>
            </a:r>
            <a:r>
              <a:rPr lang="tr-TR" sz="1200" i="1" kern="1200" dirty="0" err="1">
                <a:solidFill>
                  <a:schemeClr val="tx1"/>
                </a:solidFill>
                <a:effectLst/>
                <a:latin typeface="Arial" charset="0"/>
                <a:ea typeface="ＭＳ Ｐゴシック" charset="0"/>
                <a:cs typeface="Arial" charset="0"/>
              </a:rPr>
              <a:t>Bunlarin</a:t>
            </a:r>
            <a:r>
              <a:rPr lang="tr-TR" sz="1200" i="1" kern="1200" dirty="0">
                <a:solidFill>
                  <a:schemeClr val="tx1"/>
                </a:solidFill>
                <a:effectLst/>
                <a:latin typeface="Arial" charset="0"/>
                <a:ea typeface="ＭＳ Ｐゴシック" charset="0"/>
                <a:cs typeface="Arial" charset="0"/>
              </a:rPr>
              <a:t> içinde </a:t>
            </a:r>
            <a:r>
              <a:rPr lang="tr-TR" sz="1200" i="1" kern="1200" dirty="0" err="1">
                <a:solidFill>
                  <a:schemeClr val="tx1"/>
                </a:solidFill>
                <a:effectLst/>
                <a:latin typeface="Arial" charset="0"/>
                <a:ea typeface="ＭＳ Ｐゴシック" charset="0"/>
                <a:cs typeface="Arial" charset="0"/>
              </a:rPr>
              <a:t>Firmicutes</a:t>
            </a:r>
            <a:r>
              <a:rPr lang="tr-TR" sz="1200" i="1" kern="1200" dirty="0">
                <a:solidFill>
                  <a:schemeClr val="tx1"/>
                </a:solidFill>
                <a:effectLst/>
                <a:latin typeface="Arial" charset="0"/>
                <a:ea typeface="ＭＳ Ｐゴシック" charset="0"/>
                <a:cs typeface="Arial" charset="0"/>
              </a:rPr>
              <a:t> </a:t>
            </a:r>
            <a:r>
              <a:rPr lang="tr-TR" sz="1200" kern="1200" dirty="0">
                <a:solidFill>
                  <a:schemeClr val="tx1"/>
                </a:solidFill>
                <a:effectLst/>
                <a:latin typeface="Arial" charset="0"/>
                <a:ea typeface="ＭＳ Ｐゴシック" charset="0"/>
                <a:cs typeface="Arial" charset="0"/>
              </a:rPr>
              <a:t>(Gram-</a:t>
            </a:r>
            <a:r>
              <a:rPr lang="tr-TR" sz="1200" kern="1200" dirty="0" err="1">
                <a:solidFill>
                  <a:schemeClr val="tx1"/>
                </a:solidFill>
                <a:effectLst/>
                <a:latin typeface="Arial" charset="0"/>
                <a:ea typeface="ＭＳ Ｐゴシック" charset="0"/>
                <a:cs typeface="Arial" charset="0"/>
              </a:rPr>
              <a:t>positive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and</a:t>
            </a:r>
            <a:r>
              <a:rPr lang="tr-TR" sz="1200" kern="1200" dirty="0">
                <a:solidFill>
                  <a:schemeClr val="tx1"/>
                </a:solidFill>
                <a:effectLst/>
                <a:latin typeface="Arial" charset="0"/>
                <a:ea typeface="ＭＳ Ｐゴシック" charset="0"/>
                <a:cs typeface="Arial" charset="0"/>
              </a:rPr>
              <a:t> </a:t>
            </a:r>
            <a:r>
              <a:rPr lang="tr-TR" sz="1200" i="1" kern="1200" dirty="0" err="1">
                <a:solidFill>
                  <a:schemeClr val="tx1"/>
                </a:solidFill>
                <a:effectLst/>
                <a:latin typeface="Arial" charset="0"/>
                <a:ea typeface="ＭＳ Ｐゴシック" charset="0"/>
                <a:cs typeface="Arial" charset="0"/>
              </a:rPr>
              <a:t>Bacteroidetes</a:t>
            </a:r>
            <a:r>
              <a:rPr lang="tr-TR" sz="1200" i="1" kern="1200" dirty="0">
                <a:solidFill>
                  <a:schemeClr val="tx1"/>
                </a:solidFill>
                <a:effectLst/>
                <a:latin typeface="Arial" charset="0"/>
                <a:ea typeface="ＭＳ Ｐゴシック" charset="0"/>
                <a:cs typeface="Arial" charset="0"/>
              </a:rPr>
              <a:t> </a:t>
            </a:r>
            <a:r>
              <a:rPr lang="tr-TR" sz="1200" kern="1200" dirty="0">
                <a:solidFill>
                  <a:schemeClr val="tx1"/>
                </a:solidFill>
                <a:effectLst/>
                <a:latin typeface="Arial" charset="0"/>
                <a:ea typeface="ＭＳ Ｐゴシック" charset="0"/>
                <a:cs typeface="Arial" charset="0"/>
              </a:rPr>
              <a:t>(Gram-</a:t>
            </a:r>
            <a:r>
              <a:rPr lang="tr-TR" sz="1200" kern="1200" dirty="0" err="1">
                <a:solidFill>
                  <a:schemeClr val="tx1"/>
                </a:solidFill>
                <a:effectLst/>
                <a:latin typeface="Arial" charset="0"/>
                <a:ea typeface="ＭＳ Ｐゴシック" charset="0"/>
                <a:cs typeface="Arial" charset="0"/>
              </a:rPr>
              <a:t>negative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are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the</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predominant</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phyla</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across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all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mammalian</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species</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accounting</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for</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over</a:t>
            </a:r>
            <a:r>
              <a:rPr lang="tr-TR" sz="1200" kern="1200" dirty="0">
                <a:solidFill>
                  <a:schemeClr val="tx1"/>
                </a:solidFill>
                <a:effectLst/>
                <a:latin typeface="Arial" charset="0"/>
                <a:ea typeface="ＭＳ Ｐゴシック" charset="0"/>
                <a:cs typeface="Arial" charset="0"/>
              </a:rPr>
              <a:t> 90% of </a:t>
            </a:r>
            <a:r>
              <a:rPr lang="tr-TR" sz="1200" kern="1200" dirty="0" err="1">
                <a:solidFill>
                  <a:schemeClr val="tx1"/>
                </a:solidFill>
                <a:effectLst/>
                <a:latin typeface="Arial" charset="0"/>
                <a:ea typeface="ＭＳ Ｐゴシック" charset="0"/>
                <a:cs typeface="Arial" charset="0"/>
              </a:rPr>
              <a:t>all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intestinal</a:t>
            </a:r>
            <a:r>
              <a:rPr lang="tr-TR" sz="1200" kern="1200" dirty="0">
                <a:solidFill>
                  <a:schemeClr val="tx1"/>
                </a:solidFill>
                <a:effectLst/>
                <a:latin typeface="Arial" charset="0"/>
                <a:ea typeface="ＭＳ Ｐゴシック" charset="0"/>
                <a:cs typeface="Arial" charset="0"/>
              </a:rPr>
              <a:t> </a:t>
            </a:r>
            <a:r>
              <a:rPr lang="tr-TR" sz="1200" kern="1200" dirty="0" err="1">
                <a:solidFill>
                  <a:schemeClr val="tx1"/>
                </a:solidFill>
                <a:effectLst/>
                <a:latin typeface="Arial" charset="0"/>
                <a:ea typeface="ＭＳ Ｐゴシック" charset="0"/>
                <a:cs typeface="Arial" charset="0"/>
              </a:rPr>
              <a:t>bacteria</a:t>
            </a:r>
            <a:r>
              <a:rPr lang="tr-TR" sz="1200" kern="1200" dirty="0">
                <a:solidFill>
                  <a:schemeClr val="tx1"/>
                </a:solidFill>
                <a:effectLst/>
                <a:latin typeface="Arial" charset="0"/>
                <a:ea typeface="ＭＳ Ｐゴシック" charset="0"/>
                <a:cs typeface="Arial" charset="0"/>
              </a:rPr>
              <a:t> (12, 23–25 </a:t>
            </a:r>
          </a:p>
          <a:p>
            <a:endParaRPr lang="tr-TR" dirty="0"/>
          </a:p>
        </p:txBody>
      </p:sp>
      <p:sp>
        <p:nvSpPr>
          <p:cNvPr id="4" name="Slide Number Placeholder 3"/>
          <p:cNvSpPr>
            <a:spLocks noGrp="1"/>
          </p:cNvSpPr>
          <p:nvPr>
            <p:ph type="sldNum" sz="quarter" idx="5"/>
          </p:nvPr>
        </p:nvSpPr>
        <p:spPr/>
        <p:txBody>
          <a:bodyPr/>
          <a:lstStyle/>
          <a:p>
            <a:pPr>
              <a:defRPr/>
            </a:pPr>
            <a:fld id="{B0FC89E5-E5F9-5544-974D-984249C12AEC}" type="slidenum">
              <a:rPr lang="tr-TR" altLang="en-US" smtClean="0"/>
              <a:pPr>
                <a:defRPr/>
              </a:pPr>
              <a:t>19</a:t>
            </a:fld>
            <a:endParaRPr lang="tr-TR" altLang="en-US"/>
          </a:p>
        </p:txBody>
      </p:sp>
    </p:spTree>
    <p:extLst>
      <p:ext uri="{BB962C8B-B14F-4D97-AF65-F5344CB8AC3E}">
        <p14:creationId xmlns:p14="http://schemas.microsoft.com/office/powerpoint/2010/main" val="23561619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9EBDD93B-D637-5644-89A7-186EA6180B48}"/>
              </a:ext>
            </a:extLst>
          </p:cNvPr>
          <p:cNvSpPr txBox="1">
            <a:spLocks noChangeArrowheads="1"/>
          </p:cNvSpPr>
          <p:nvPr/>
        </p:nvSpPr>
        <p:spPr bwMode="auto">
          <a:xfrm>
            <a:off x="1587500" y="1006475"/>
            <a:ext cx="4595813" cy="3448050"/>
          </a:xfrm>
          <a:prstGeom prst="rect">
            <a:avLst/>
          </a:prstGeom>
          <a:solidFill>
            <a:srgbClr val="FFFFFF"/>
          </a:solid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p>
        </p:txBody>
      </p:sp>
      <p:sp>
        <p:nvSpPr>
          <p:cNvPr id="4098" name="Text Box 2">
            <a:extLst>
              <a:ext uri="{FF2B5EF4-FFF2-40B4-BE49-F238E27FC236}">
                <a16:creationId xmlns:a16="http://schemas.microsoft.com/office/drawing/2014/main" id="{9B93C709-483E-F940-8C5E-B38483564F8A}"/>
              </a:ext>
            </a:extLst>
          </p:cNvPr>
          <p:cNvSpPr txBox="1">
            <a:spLocks noGrp="1" noChangeArrowheads="1"/>
          </p:cNvSpPr>
          <p:nvPr>
            <p:ph type="body"/>
          </p:nvPr>
        </p:nvSpPr>
        <p:spPr bwMode="auto">
          <a:xfrm>
            <a:off x="1185863" y="4787900"/>
            <a:ext cx="5407025" cy="38258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p>
            <a:pPr marL="85725" indent="-85725" eaLnBrk="1">
              <a:lnSpc>
                <a:spcPct val="93000"/>
              </a:lnSpc>
              <a:spcBef>
                <a:spcPct val="0"/>
              </a:spcBef>
              <a:buSzPct val="45000"/>
              <a:buFont typeface="Wingdings" pitchFamily="2" charset="2"/>
              <a:buNone/>
              <a:tabLst>
                <a:tab pos="723900" algn="l"/>
                <a:tab pos="1447800" algn="l"/>
                <a:tab pos="2171700" algn="l"/>
                <a:tab pos="2895600" algn="l"/>
                <a:tab pos="3619500" algn="l"/>
                <a:tab pos="4343400" algn="l"/>
                <a:tab pos="5067300" algn="l"/>
              </a:tabLst>
            </a:pPr>
            <a:r>
              <a:rPr lang="en-GB" altLang="tr-TR" dirty="0">
                <a:latin typeface="Arial" panose="020B0604020202020204" pitchFamily="34" charset="0"/>
                <a:ea typeface="msgothic" charset="0"/>
                <a:cs typeface="msgothic" charset="0"/>
              </a:rPr>
              <a:t>Bacterial and fungal taxa associated with IBD. (A and B) Differences in abundance are shown for the bacterial and fungal taxa detected using a multivariate statistical approach (see ‘Material and Methods’). The fold change for each taxon was calculated by dividing the mean abundance in the cases by that of the controls. The number of subjects that have any presence (&gt;0) of the indicated taxon is indicated in brackets, and taxon with a mean abundance of &gt;0.5% in at least one of the groups is indicated with ‘#’. (C) Absolute </a:t>
            </a:r>
            <a:r>
              <a:rPr lang="en-GB" altLang="tr-TR" i="1" dirty="0">
                <a:latin typeface="Arial" panose="020B0604020202020204" pitchFamily="34" charset="0"/>
                <a:ea typeface="msgothic" charset="0"/>
                <a:cs typeface="msgothic" charset="0"/>
              </a:rPr>
              <a:t>Saccharomyces cerevisiae</a:t>
            </a:r>
            <a:r>
              <a:rPr lang="en-GB" altLang="tr-TR" dirty="0">
                <a:latin typeface="Arial" panose="020B0604020202020204" pitchFamily="34" charset="0"/>
                <a:ea typeface="msgothic" charset="0"/>
                <a:cs typeface="msgothic" charset="0"/>
              </a:rPr>
              <a:t> abundance in the faecal microbiota quantified using </a:t>
            </a:r>
            <a:r>
              <a:rPr lang="en-GB" altLang="tr-TR" dirty="0" err="1">
                <a:latin typeface="Arial" panose="020B0604020202020204" pitchFamily="34" charset="0"/>
                <a:ea typeface="msgothic" charset="0"/>
                <a:cs typeface="msgothic" charset="0"/>
              </a:rPr>
              <a:t>qRT</a:t>
            </a:r>
            <a:r>
              <a:rPr lang="en-GB" altLang="tr-TR" dirty="0">
                <a:latin typeface="Arial" panose="020B0604020202020204" pitchFamily="34" charset="0"/>
                <a:ea typeface="msgothic" charset="0"/>
                <a:cs typeface="msgothic" charset="0"/>
              </a:rPr>
              <a:t>-PCR (</a:t>
            </a:r>
            <a:r>
              <a:rPr lang="en-GB" altLang="tr-TR" dirty="0" err="1">
                <a:latin typeface="Arial" panose="020B0604020202020204" pitchFamily="34" charset="0"/>
                <a:ea typeface="msgothic" charset="0"/>
                <a:cs typeface="msgothic" charset="0"/>
              </a:rPr>
              <a:t>mean±SEM</a:t>
            </a:r>
            <a:r>
              <a:rPr lang="en-GB" altLang="tr-TR" dirty="0">
                <a:latin typeface="Arial" panose="020B0604020202020204" pitchFamily="34" charset="0"/>
                <a:ea typeface="msgothic" charset="0"/>
                <a:cs typeface="msgothic" charset="0"/>
              </a:rPr>
              <a:t>). (D) Relative proportion of </a:t>
            </a:r>
            <a:r>
              <a:rPr lang="en-GB" altLang="tr-TR" i="1" dirty="0">
                <a:latin typeface="Arial" panose="020B0604020202020204" pitchFamily="34" charset="0"/>
                <a:ea typeface="msgothic" charset="0"/>
                <a:cs typeface="msgothic" charset="0"/>
              </a:rPr>
              <a:t>Candida </a:t>
            </a:r>
            <a:r>
              <a:rPr lang="en-GB" altLang="tr-TR" i="1" dirty="0" err="1">
                <a:latin typeface="Arial" panose="020B0604020202020204" pitchFamily="34" charset="0"/>
                <a:ea typeface="msgothic" charset="0"/>
                <a:cs typeface="msgothic" charset="0"/>
              </a:rPr>
              <a:t>albicans</a:t>
            </a:r>
            <a:r>
              <a:rPr lang="en-GB" altLang="tr-TR" dirty="0">
                <a:latin typeface="Arial" panose="020B0604020202020204" pitchFamily="34" charset="0"/>
                <a:ea typeface="msgothic" charset="0"/>
                <a:cs typeface="msgothic" charset="0"/>
              </a:rPr>
              <a:t> calculated by subtracting the log number of </a:t>
            </a:r>
            <a:r>
              <a:rPr lang="en-GB" altLang="tr-TR" i="1" dirty="0">
                <a:latin typeface="Arial" panose="020B0604020202020204" pitchFamily="34" charset="0"/>
                <a:ea typeface="msgothic" charset="0"/>
                <a:cs typeface="msgothic" charset="0"/>
              </a:rPr>
              <a:t>C. </a:t>
            </a:r>
            <a:r>
              <a:rPr lang="en-GB" altLang="tr-TR" i="1" dirty="0" err="1">
                <a:latin typeface="Arial" panose="020B0604020202020204" pitchFamily="34" charset="0"/>
                <a:ea typeface="msgothic" charset="0"/>
                <a:cs typeface="msgothic" charset="0"/>
              </a:rPr>
              <a:t>albicans</a:t>
            </a:r>
            <a:r>
              <a:rPr lang="en-GB" altLang="tr-TR" dirty="0">
                <a:latin typeface="Arial" panose="020B0604020202020204" pitchFamily="34" charset="0"/>
                <a:ea typeface="msgothic" charset="0"/>
                <a:cs typeface="msgothic" charset="0"/>
              </a:rPr>
              <a:t> from the log number of all fungi. (E) Absolute </a:t>
            </a:r>
            <a:r>
              <a:rPr lang="en-GB" altLang="tr-TR" i="1" dirty="0">
                <a:latin typeface="Arial" panose="020B0604020202020204" pitchFamily="34" charset="0"/>
                <a:ea typeface="msgothic" charset="0"/>
                <a:cs typeface="msgothic" charset="0"/>
              </a:rPr>
              <a:t>C. </a:t>
            </a:r>
            <a:r>
              <a:rPr lang="en-GB" altLang="tr-TR" i="1" dirty="0" err="1">
                <a:latin typeface="Arial" panose="020B0604020202020204" pitchFamily="34" charset="0"/>
                <a:ea typeface="msgothic" charset="0"/>
                <a:cs typeface="msgothic" charset="0"/>
              </a:rPr>
              <a:t>albicans</a:t>
            </a:r>
            <a:r>
              <a:rPr lang="en-GB" altLang="tr-TR" dirty="0">
                <a:latin typeface="Arial" panose="020B0604020202020204" pitchFamily="34" charset="0"/>
                <a:ea typeface="msgothic" charset="0"/>
                <a:cs typeface="msgothic" charset="0"/>
              </a:rPr>
              <a:t> abundance in the faecal microbiota quantified using </a:t>
            </a:r>
            <a:r>
              <a:rPr lang="en-GB" altLang="tr-TR" dirty="0" err="1">
                <a:latin typeface="Arial" panose="020B0604020202020204" pitchFamily="34" charset="0"/>
                <a:ea typeface="msgothic" charset="0"/>
                <a:cs typeface="msgothic" charset="0"/>
              </a:rPr>
              <a:t>qRT</a:t>
            </a:r>
            <a:r>
              <a:rPr lang="en-GB" altLang="tr-TR" dirty="0">
                <a:latin typeface="Arial" panose="020B0604020202020204" pitchFamily="34" charset="0"/>
                <a:ea typeface="msgothic" charset="0"/>
                <a:cs typeface="msgothic" charset="0"/>
              </a:rPr>
              <a:t>-PCR (</a:t>
            </a:r>
            <a:r>
              <a:rPr lang="en-GB" altLang="tr-TR" dirty="0" err="1">
                <a:latin typeface="Arial" panose="020B0604020202020204" pitchFamily="34" charset="0"/>
                <a:ea typeface="msgothic" charset="0"/>
                <a:cs typeface="msgothic" charset="0"/>
              </a:rPr>
              <a:t>mean±SEM</a:t>
            </a:r>
            <a:r>
              <a:rPr lang="en-GB" altLang="tr-TR" dirty="0">
                <a:latin typeface="Arial" panose="020B0604020202020204" pitchFamily="34" charset="0"/>
                <a:ea typeface="msgothic" charset="0"/>
                <a:cs typeface="msgothic" charset="0"/>
              </a:rPr>
              <a:t>). (F) Basidiomycota/Ascomycota relative abundance ratio in the various groups studied (Kruskal–Wallis test with Dunn's multiple comparison test, *p&lt;0.05; **p&lt;0.01; ***p&lt;0.001; ****p&lt;0.0001). CD, Crohn's disease; HS, healthy subjects.</a:t>
            </a:r>
          </a:p>
        </p:txBody>
      </p:sp>
    </p:spTree>
    <p:extLst>
      <p:ext uri="{BB962C8B-B14F-4D97-AF65-F5344CB8AC3E}">
        <p14:creationId xmlns:p14="http://schemas.microsoft.com/office/powerpoint/2010/main" val="29043445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5333"/>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133"/>
            </a:lvl1pPr>
            <a:lvl2pPr marL="406405" indent="0" algn="ctr">
              <a:buNone/>
              <a:defRPr sz="1778"/>
            </a:lvl2pPr>
            <a:lvl3pPr marL="812810" indent="0" algn="ctr">
              <a:buNone/>
              <a:defRPr sz="1600"/>
            </a:lvl3pPr>
            <a:lvl4pPr marL="1219215" indent="0" algn="ctr">
              <a:buNone/>
              <a:defRPr sz="1422"/>
            </a:lvl4pPr>
            <a:lvl5pPr marL="1625620" indent="0" algn="ctr">
              <a:buNone/>
              <a:defRPr sz="1422"/>
            </a:lvl5pPr>
            <a:lvl6pPr marL="2032025" indent="0" algn="ctr">
              <a:buNone/>
              <a:defRPr sz="1422"/>
            </a:lvl6pPr>
            <a:lvl7pPr marL="2438430" indent="0" algn="ctr">
              <a:buNone/>
              <a:defRPr sz="1422"/>
            </a:lvl7pPr>
            <a:lvl8pPr marL="2844836" indent="0" algn="ctr">
              <a:buNone/>
              <a:defRPr sz="1422"/>
            </a:lvl8pPr>
            <a:lvl9pPr marL="3251241" indent="0" algn="ctr">
              <a:buNone/>
              <a:defRPr sz="1422"/>
            </a:lvl9pPr>
          </a:lstStyle>
          <a:p>
            <a:r>
              <a:rPr lang="en-US"/>
              <a:t>Click to edit Master subtitle style</a:t>
            </a:r>
          </a:p>
        </p:txBody>
      </p:sp>
      <p:sp>
        <p:nvSpPr>
          <p:cNvPr id="4" name="Rectangle 4">
            <a:extLst>
              <a:ext uri="{FF2B5EF4-FFF2-40B4-BE49-F238E27FC236}">
                <a16:creationId xmlns:a16="http://schemas.microsoft.com/office/drawing/2014/main" id="{DC4F3DB7-C6F9-CC45-A3C0-E41277C4789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649FD512-D395-924C-9118-76116E173983}"/>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6" name="Rectangle 6">
            <a:extLst>
              <a:ext uri="{FF2B5EF4-FFF2-40B4-BE49-F238E27FC236}">
                <a16:creationId xmlns:a16="http://schemas.microsoft.com/office/drawing/2014/main" id="{3716DB6E-8386-284C-8615-A9FB50E99B18}"/>
              </a:ext>
            </a:extLst>
          </p:cNvPr>
          <p:cNvSpPr>
            <a:spLocks noGrp="1" noChangeArrowheads="1"/>
          </p:cNvSpPr>
          <p:nvPr>
            <p:ph type="sldNum" sz="quarter" idx="12"/>
          </p:nvPr>
        </p:nvSpPr>
        <p:spPr>
          <a:ln/>
        </p:spPr>
        <p:txBody>
          <a:bodyPr/>
          <a:lstStyle>
            <a:lvl1pPr>
              <a:defRPr/>
            </a:lvl1pPr>
          </a:lstStyle>
          <a:p>
            <a:pPr>
              <a:defRPr/>
            </a:pPr>
            <a:fld id="{6A6F40A6-5ACD-554B-86B4-56220866B255}" type="slidenum">
              <a:rPr lang="tr-TR" altLang="en-US"/>
              <a:pPr>
                <a:defRPr/>
              </a:pPr>
              <a:t>‹#›</a:t>
            </a:fld>
            <a:endParaRPr lang="tr-TR" altLang="en-US"/>
          </a:p>
        </p:txBody>
      </p:sp>
    </p:spTree>
    <p:extLst>
      <p:ext uri="{BB962C8B-B14F-4D97-AF65-F5344CB8AC3E}">
        <p14:creationId xmlns:p14="http://schemas.microsoft.com/office/powerpoint/2010/main" val="3932506559"/>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2844"/>
            </a:lvl1pPr>
          </a:lstStyle>
          <a:p>
            <a:r>
              <a:rPr lang="en-US"/>
              <a:t>Click to edit Master title style</a:t>
            </a:r>
          </a:p>
        </p:txBody>
      </p:sp>
      <p:sp>
        <p:nvSpPr>
          <p:cNvPr id="3" name="Content Placeholder 2"/>
          <p:cNvSpPr>
            <a:spLocks noGrp="1"/>
          </p:cNvSpPr>
          <p:nvPr>
            <p:ph idx="1"/>
          </p:nvPr>
        </p:nvSpPr>
        <p:spPr>
          <a:xfrm>
            <a:off x="3887788" y="987427"/>
            <a:ext cx="4629150" cy="4873625"/>
          </a:xfrm>
        </p:spPr>
        <p:txBody>
          <a:bodyPr/>
          <a:lstStyle>
            <a:lvl1pPr>
              <a:defRPr sz="2844"/>
            </a:lvl1pPr>
            <a:lvl2pPr>
              <a:defRPr sz="2489"/>
            </a:lvl2pPr>
            <a:lvl3pPr>
              <a:defRPr sz="2133"/>
            </a:lvl3pPr>
            <a:lvl4pPr>
              <a:defRPr sz="1778"/>
            </a:lvl4pPr>
            <a:lvl5pPr>
              <a:defRPr sz="1778"/>
            </a:lvl5pPr>
            <a:lvl6pPr>
              <a:defRPr sz="1778"/>
            </a:lvl6pPr>
            <a:lvl7pPr>
              <a:defRPr sz="1778"/>
            </a:lvl7pPr>
            <a:lvl8pPr>
              <a:defRPr sz="1778"/>
            </a:lvl8pPr>
            <a:lvl9pPr>
              <a:defRPr sz="17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422"/>
            </a:lvl1pPr>
            <a:lvl2pPr marL="406405" indent="0">
              <a:buNone/>
              <a:defRPr sz="1244"/>
            </a:lvl2pPr>
            <a:lvl3pPr marL="812810" indent="0">
              <a:buNone/>
              <a:defRPr sz="1067"/>
            </a:lvl3pPr>
            <a:lvl4pPr marL="1219215" indent="0">
              <a:buNone/>
              <a:defRPr sz="889"/>
            </a:lvl4pPr>
            <a:lvl5pPr marL="1625620" indent="0">
              <a:buNone/>
              <a:defRPr sz="889"/>
            </a:lvl5pPr>
            <a:lvl6pPr marL="2032025" indent="0">
              <a:buNone/>
              <a:defRPr sz="889"/>
            </a:lvl6pPr>
            <a:lvl7pPr marL="2438430" indent="0">
              <a:buNone/>
              <a:defRPr sz="889"/>
            </a:lvl7pPr>
            <a:lvl8pPr marL="2844836" indent="0">
              <a:buNone/>
              <a:defRPr sz="889"/>
            </a:lvl8pPr>
            <a:lvl9pPr marL="3251241" indent="0">
              <a:buNone/>
              <a:defRPr sz="889"/>
            </a:lvl9pPr>
          </a:lstStyle>
          <a:p>
            <a:pPr lvl="0"/>
            <a:r>
              <a:rPr lang="en-US"/>
              <a:t>Click to edit Master text styles</a:t>
            </a:r>
          </a:p>
        </p:txBody>
      </p:sp>
      <p:sp>
        <p:nvSpPr>
          <p:cNvPr id="5" name="Rectangle 4">
            <a:extLst>
              <a:ext uri="{FF2B5EF4-FFF2-40B4-BE49-F238E27FC236}">
                <a16:creationId xmlns:a16="http://schemas.microsoft.com/office/drawing/2014/main" id="{9860B94B-5B19-724A-92D2-FB47B506B03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8E3356A-CFEB-C943-B0B8-4E7B4E572B35}"/>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7" name="Rectangle 6">
            <a:extLst>
              <a:ext uri="{FF2B5EF4-FFF2-40B4-BE49-F238E27FC236}">
                <a16:creationId xmlns:a16="http://schemas.microsoft.com/office/drawing/2014/main" id="{3B25565C-3D9E-3A4E-BF2D-552CF2D93697}"/>
              </a:ext>
            </a:extLst>
          </p:cNvPr>
          <p:cNvSpPr>
            <a:spLocks noGrp="1" noChangeArrowheads="1"/>
          </p:cNvSpPr>
          <p:nvPr>
            <p:ph type="sldNum" sz="quarter" idx="12"/>
          </p:nvPr>
        </p:nvSpPr>
        <p:spPr>
          <a:ln/>
        </p:spPr>
        <p:txBody>
          <a:bodyPr/>
          <a:lstStyle>
            <a:lvl1pPr>
              <a:defRPr/>
            </a:lvl1pPr>
          </a:lstStyle>
          <a:p>
            <a:pPr>
              <a:defRPr/>
            </a:pPr>
            <a:fld id="{5DCCAC0D-55AE-1748-9F23-CAB39C5CDCF9}" type="slidenum">
              <a:rPr lang="tr-TR" altLang="en-US"/>
              <a:pPr>
                <a:defRPr/>
              </a:pPr>
              <a:t>‹#›</a:t>
            </a:fld>
            <a:endParaRPr lang="tr-TR" altLang="en-US"/>
          </a:p>
        </p:txBody>
      </p:sp>
    </p:spTree>
    <p:extLst>
      <p:ext uri="{BB962C8B-B14F-4D97-AF65-F5344CB8AC3E}">
        <p14:creationId xmlns:p14="http://schemas.microsoft.com/office/powerpoint/2010/main" val="395430839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2844"/>
            </a:lvl1pPr>
          </a:lstStyle>
          <a:p>
            <a:r>
              <a:rPr lang="en-US"/>
              <a:t>Click to edit Master title style</a:t>
            </a:r>
          </a:p>
        </p:txBody>
      </p:sp>
      <p:sp>
        <p:nvSpPr>
          <p:cNvPr id="3" name="Picture Placeholder 2"/>
          <p:cNvSpPr>
            <a:spLocks noGrp="1"/>
          </p:cNvSpPr>
          <p:nvPr>
            <p:ph type="pic" idx="1"/>
          </p:nvPr>
        </p:nvSpPr>
        <p:spPr>
          <a:xfrm>
            <a:off x="3887788" y="987427"/>
            <a:ext cx="4629150" cy="4873625"/>
          </a:xfrm>
        </p:spPr>
        <p:txBody>
          <a:bodyPr/>
          <a:lstStyle>
            <a:lvl1pPr marL="0" indent="0">
              <a:buNone/>
              <a:defRPr sz="2844"/>
            </a:lvl1pPr>
            <a:lvl2pPr marL="406405" indent="0">
              <a:buNone/>
              <a:defRPr sz="2489"/>
            </a:lvl2pPr>
            <a:lvl3pPr marL="812810" indent="0">
              <a:buNone/>
              <a:defRPr sz="2133"/>
            </a:lvl3pPr>
            <a:lvl4pPr marL="1219215" indent="0">
              <a:buNone/>
              <a:defRPr sz="1778"/>
            </a:lvl4pPr>
            <a:lvl5pPr marL="1625620" indent="0">
              <a:buNone/>
              <a:defRPr sz="1778"/>
            </a:lvl5pPr>
            <a:lvl6pPr marL="2032025" indent="0">
              <a:buNone/>
              <a:defRPr sz="1778"/>
            </a:lvl6pPr>
            <a:lvl7pPr marL="2438430" indent="0">
              <a:buNone/>
              <a:defRPr sz="1778"/>
            </a:lvl7pPr>
            <a:lvl8pPr marL="2844836" indent="0">
              <a:buNone/>
              <a:defRPr sz="1778"/>
            </a:lvl8pPr>
            <a:lvl9pPr marL="3251241" indent="0">
              <a:buNone/>
              <a:defRPr sz="1778"/>
            </a:lvl9pPr>
          </a:lstStyle>
          <a:p>
            <a:pPr lvl="0"/>
            <a:endParaRPr lang="en-US" noProof="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422"/>
            </a:lvl1pPr>
            <a:lvl2pPr marL="406405" indent="0">
              <a:buNone/>
              <a:defRPr sz="1244"/>
            </a:lvl2pPr>
            <a:lvl3pPr marL="812810" indent="0">
              <a:buNone/>
              <a:defRPr sz="1067"/>
            </a:lvl3pPr>
            <a:lvl4pPr marL="1219215" indent="0">
              <a:buNone/>
              <a:defRPr sz="889"/>
            </a:lvl4pPr>
            <a:lvl5pPr marL="1625620" indent="0">
              <a:buNone/>
              <a:defRPr sz="889"/>
            </a:lvl5pPr>
            <a:lvl6pPr marL="2032025" indent="0">
              <a:buNone/>
              <a:defRPr sz="889"/>
            </a:lvl6pPr>
            <a:lvl7pPr marL="2438430" indent="0">
              <a:buNone/>
              <a:defRPr sz="889"/>
            </a:lvl7pPr>
            <a:lvl8pPr marL="2844836" indent="0">
              <a:buNone/>
              <a:defRPr sz="889"/>
            </a:lvl8pPr>
            <a:lvl9pPr marL="3251241" indent="0">
              <a:buNone/>
              <a:defRPr sz="889"/>
            </a:lvl9pPr>
          </a:lstStyle>
          <a:p>
            <a:pPr lvl="0"/>
            <a:r>
              <a:rPr lang="en-US"/>
              <a:t>Click to edit Master text styles</a:t>
            </a:r>
          </a:p>
        </p:txBody>
      </p:sp>
      <p:sp>
        <p:nvSpPr>
          <p:cNvPr id="5" name="Rectangle 4">
            <a:extLst>
              <a:ext uri="{FF2B5EF4-FFF2-40B4-BE49-F238E27FC236}">
                <a16:creationId xmlns:a16="http://schemas.microsoft.com/office/drawing/2014/main" id="{1D85C32F-5A9D-EF4A-AA28-ED4EC81AF6A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DD0E376F-7BF3-2B4C-909D-B71DE4374B0E}"/>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7" name="Rectangle 6">
            <a:extLst>
              <a:ext uri="{FF2B5EF4-FFF2-40B4-BE49-F238E27FC236}">
                <a16:creationId xmlns:a16="http://schemas.microsoft.com/office/drawing/2014/main" id="{F8505A88-11B1-EF43-9FDF-1F01E85C4D37}"/>
              </a:ext>
            </a:extLst>
          </p:cNvPr>
          <p:cNvSpPr>
            <a:spLocks noGrp="1" noChangeArrowheads="1"/>
          </p:cNvSpPr>
          <p:nvPr>
            <p:ph type="sldNum" sz="quarter" idx="12"/>
          </p:nvPr>
        </p:nvSpPr>
        <p:spPr>
          <a:ln/>
        </p:spPr>
        <p:txBody>
          <a:bodyPr/>
          <a:lstStyle>
            <a:lvl1pPr>
              <a:defRPr/>
            </a:lvl1pPr>
          </a:lstStyle>
          <a:p>
            <a:pPr>
              <a:defRPr/>
            </a:pPr>
            <a:fld id="{12E73DEC-F6AB-4941-8299-0A81324DF1FE}" type="slidenum">
              <a:rPr lang="tr-TR" altLang="en-US"/>
              <a:pPr>
                <a:defRPr/>
              </a:pPr>
              <a:t>‹#›</a:t>
            </a:fld>
            <a:endParaRPr lang="tr-TR" altLang="en-US"/>
          </a:p>
        </p:txBody>
      </p:sp>
    </p:spTree>
    <p:extLst>
      <p:ext uri="{BB962C8B-B14F-4D97-AF65-F5344CB8AC3E}">
        <p14:creationId xmlns:p14="http://schemas.microsoft.com/office/powerpoint/2010/main" val="4008685016"/>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ADF637D5-8B27-3142-A067-AADC1212F92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F428C074-2782-8F49-BA37-F12DC2F3415A}"/>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6" name="Rectangle 6">
            <a:extLst>
              <a:ext uri="{FF2B5EF4-FFF2-40B4-BE49-F238E27FC236}">
                <a16:creationId xmlns:a16="http://schemas.microsoft.com/office/drawing/2014/main" id="{E3369395-BAF5-1D41-8B09-F59003BC6E08}"/>
              </a:ext>
            </a:extLst>
          </p:cNvPr>
          <p:cNvSpPr>
            <a:spLocks noGrp="1" noChangeArrowheads="1"/>
          </p:cNvSpPr>
          <p:nvPr>
            <p:ph type="sldNum" sz="quarter" idx="12"/>
          </p:nvPr>
        </p:nvSpPr>
        <p:spPr>
          <a:ln/>
        </p:spPr>
        <p:txBody>
          <a:bodyPr/>
          <a:lstStyle>
            <a:lvl1pPr>
              <a:defRPr/>
            </a:lvl1pPr>
          </a:lstStyle>
          <a:p>
            <a:pPr>
              <a:defRPr/>
            </a:pPr>
            <a:fld id="{ED45BB61-718C-5249-841A-05B40754928B}" type="slidenum">
              <a:rPr lang="tr-TR" altLang="en-US"/>
              <a:pPr>
                <a:defRPr/>
              </a:pPr>
              <a:t>‹#›</a:t>
            </a:fld>
            <a:endParaRPr lang="tr-TR" altLang="en-US"/>
          </a:p>
        </p:txBody>
      </p:sp>
    </p:spTree>
    <p:extLst>
      <p:ext uri="{BB962C8B-B14F-4D97-AF65-F5344CB8AC3E}">
        <p14:creationId xmlns:p14="http://schemas.microsoft.com/office/powerpoint/2010/main" val="849371396"/>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8CB1869-2962-D347-9FBC-F4C792A96FA4}"/>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A9D56055-53F9-3847-BE5A-9178B6A5593F}"/>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6" name="Rectangle 6">
            <a:extLst>
              <a:ext uri="{FF2B5EF4-FFF2-40B4-BE49-F238E27FC236}">
                <a16:creationId xmlns:a16="http://schemas.microsoft.com/office/drawing/2014/main" id="{4236504F-7E58-5E4C-BFA5-3CEEF2830ABF}"/>
              </a:ext>
            </a:extLst>
          </p:cNvPr>
          <p:cNvSpPr>
            <a:spLocks noGrp="1" noChangeArrowheads="1"/>
          </p:cNvSpPr>
          <p:nvPr>
            <p:ph type="sldNum" sz="quarter" idx="12"/>
          </p:nvPr>
        </p:nvSpPr>
        <p:spPr>
          <a:ln/>
        </p:spPr>
        <p:txBody>
          <a:bodyPr/>
          <a:lstStyle>
            <a:lvl1pPr>
              <a:defRPr/>
            </a:lvl1pPr>
          </a:lstStyle>
          <a:p>
            <a:pPr>
              <a:defRPr/>
            </a:pPr>
            <a:fld id="{80AED834-3DBF-4446-AFC6-2B38E4358DB3}" type="slidenum">
              <a:rPr lang="tr-TR" altLang="en-US"/>
              <a:pPr>
                <a:defRPr/>
              </a:pPr>
              <a:t>‹#›</a:t>
            </a:fld>
            <a:endParaRPr lang="tr-TR" altLang="en-US"/>
          </a:p>
        </p:txBody>
      </p:sp>
    </p:spTree>
    <p:extLst>
      <p:ext uri="{BB962C8B-B14F-4D97-AF65-F5344CB8AC3E}">
        <p14:creationId xmlns:p14="http://schemas.microsoft.com/office/powerpoint/2010/main" val="321382195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p>
        </p:txBody>
      </p:sp>
      <p:sp>
        <p:nvSpPr>
          <p:cNvPr id="3" name="Table Placeholder 2"/>
          <p:cNvSpPr>
            <a:spLocks noGrp="1"/>
          </p:cNvSpPr>
          <p:nvPr>
            <p:ph type="tbl" idx="1"/>
          </p:nvPr>
        </p:nvSpPr>
        <p:spPr>
          <a:xfrm>
            <a:off x="457200" y="1600202"/>
            <a:ext cx="8229600" cy="4525963"/>
          </a:xfrm>
        </p:spPr>
        <p:txBody>
          <a:bodyPr/>
          <a:lstStyle/>
          <a:p>
            <a:pPr lvl="0"/>
            <a:endParaRPr lang="en-US" noProof="0"/>
          </a:p>
        </p:txBody>
      </p:sp>
      <p:sp>
        <p:nvSpPr>
          <p:cNvPr id="4" name="Rectangle 4">
            <a:extLst>
              <a:ext uri="{FF2B5EF4-FFF2-40B4-BE49-F238E27FC236}">
                <a16:creationId xmlns:a16="http://schemas.microsoft.com/office/drawing/2014/main" id="{8E949881-C72F-D24E-BAAD-A9A42462299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C436574E-332E-C64D-BB46-3D4D2EC06FCB}"/>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6" name="Rectangle 6">
            <a:extLst>
              <a:ext uri="{FF2B5EF4-FFF2-40B4-BE49-F238E27FC236}">
                <a16:creationId xmlns:a16="http://schemas.microsoft.com/office/drawing/2014/main" id="{A872F238-66FC-CC4A-9234-873938B1BC1C}"/>
              </a:ext>
            </a:extLst>
          </p:cNvPr>
          <p:cNvSpPr>
            <a:spLocks noGrp="1" noChangeArrowheads="1"/>
          </p:cNvSpPr>
          <p:nvPr>
            <p:ph type="sldNum" sz="quarter" idx="12"/>
          </p:nvPr>
        </p:nvSpPr>
        <p:spPr>
          <a:ln/>
        </p:spPr>
        <p:txBody>
          <a:bodyPr/>
          <a:lstStyle>
            <a:lvl1pPr>
              <a:defRPr/>
            </a:lvl1pPr>
          </a:lstStyle>
          <a:p>
            <a:pPr>
              <a:defRPr/>
            </a:pPr>
            <a:fld id="{FCD62F03-D53A-344F-9FB8-8C5340AE9B0A}" type="slidenum">
              <a:rPr lang="tr-TR" altLang="en-US"/>
              <a:pPr>
                <a:defRPr/>
              </a:pPr>
              <a:t>‹#›</a:t>
            </a:fld>
            <a:endParaRPr lang="tr-TR" altLang="en-US"/>
          </a:p>
        </p:txBody>
      </p:sp>
    </p:spTree>
    <p:extLst>
      <p:ext uri="{BB962C8B-B14F-4D97-AF65-F5344CB8AC3E}">
        <p14:creationId xmlns:p14="http://schemas.microsoft.com/office/powerpoint/2010/main" val="2753589228"/>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chart">
  <p:cSld name="Başlık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p>
            <a:r>
              <a:rPr lang="tr-TR"/>
              <a:t>Asıl başlık stili için tıklatın</a:t>
            </a:r>
          </a:p>
        </p:txBody>
      </p:sp>
      <p:sp>
        <p:nvSpPr>
          <p:cNvPr id="3" name="2 Grafik Yer Tutucusu"/>
          <p:cNvSpPr>
            <a:spLocks noGrp="1"/>
          </p:cNvSpPr>
          <p:nvPr>
            <p:ph type="chart" idx="1"/>
          </p:nvPr>
        </p:nvSpPr>
        <p:spPr>
          <a:xfrm>
            <a:off x="457200" y="1600200"/>
            <a:ext cx="8229600" cy="4525963"/>
          </a:xfrm>
        </p:spPr>
        <p:txBody>
          <a:bodyPr/>
          <a:lstStyle/>
          <a:p>
            <a:pPr lvl="0"/>
            <a:endParaRPr lang="tr-TR" noProof="0"/>
          </a:p>
        </p:txBody>
      </p:sp>
      <p:sp>
        <p:nvSpPr>
          <p:cNvPr id="4" name="Rectangle 2">
            <a:extLst>
              <a:ext uri="{FF2B5EF4-FFF2-40B4-BE49-F238E27FC236}">
                <a16:creationId xmlns:a16="http://schemas.microsoft.com/office/drawing/2014/main" id="{5B4BDF34-1A84-6F4B-9448-90416C39C738}"/>
              </a:ext>
            </a:extLst>
          </p:cNvPr>
          <p:cNvSpPr>
            <a:spLocks noGrp="1" noChangeArrowheads="1"/>
          </p:cNvSpPr>
          <p:nvPr>
            <p:ph type="dt" sz="half" idx="10"/>
          </p:nvPr>
        </p:nvSpPr>
        <p:spPr/>
        <p:txBody>
          <a:bodyPr/>
          <a:lstStyle>
            <a:lvl1pPr>
              <a:defRPr/>
            </a:lvl1pPr>
          </a:lstStyle>
          <a:p>
            <a:pPr>
              <a:defRPr/>
            </a:pPr>
            <a:endParaRPr lang="tr-TR"/>
          </a:p>
        </p:txBody>
      </p:sp>
      <p:sp>
        <p:nvSpPr>
          <p:cNvPr id="5" name="Rectangle 3">
            <a:extLst>
              <a:ext uri="{FF2B5EF4-FFF2-40B4-BE49-F238E27FC236}">
                <a16:creationId xmlns:a16="http://schemas.microsoft.com/office/drawing/2014/main" id="{E4D41D78-3004-0943-A41D-F598639E30BB}"/>
              </a:ext>
            </a:extLst>
          </p:cNvPr>
          <p:cNvSpPr>
            <a:spLocks noGrp="1" noChangeArrowheads="1"/>
          </p:cNvSpPr>
          <p:nvPr>
            <p:ph type="sldNum" sz="quarter" idx="11"/>
          </p:nvPr>
        </p:nvSpPr>
        <p:spPr/>
        <p:txBody>
          <a:bodyPr/>
          <a:lstStyle>
            <a:lvl1pPr>
              <a:defRPr/>
            </a:lvl1pPr>
          </a:lstStyle>
          <a:p>
            <a:pPr>
              <a:defRPr/>
            </a:pPr>
            <a:fld id="{C1450939-09C1-8C4A-A25F-46BFC683C55A}" type="slidenum">
              <a:rPr lang="tr-TR" altLang="tr-TR"/>
              <a:pPr>
                <a:defRPr/>
              </a:pPr>
              <a:t>‹#›</a:t>
            </a:fld>
            <a:endParaRPr lang="tr-TR" altLang="tr-TR"/>
          </a:p>
        </p:txBody>
      </p:sp>
      <p:sp>
        <p:nvSpPr>
          <p:cNvPr id="6" name="Rectangle 14">
            <a:extLst>
              <a:ext uri="{FF2B5EF4-FFF2-40B4-BE49-F238E27FC236}">
                <a16:creationId xmlns:a16="http://schemas.microsoft.com/office/drawing/2014/main" id="{0D0A1B8F-2392-1D42-B0E1-4238A20A162A}"/>
              </a:ext>
            </a:extLst>
          </p:cNvPr>
          <p:cNvSpPr>
            <a:spLocks noGrp="1" noChangeArrowheads="1"/>
          </p:cNvSpPr>
          <p:nvPr>
            <p:ph type="ftr" sz="quarter" idx="12"/>
          </p:nvPr>
        </p:nvSpPr>
        <p:spPr/>
        <p:txBody>
          <a:bodyPr/>
          <a:lstStyle>
            <a:lvl1pPr>
              <a:defRPr/>
            </a:lvl1pPr>
          </a:lstStyle>
          <a:p>
            <a:pPr>
              <a:defRPr/>
            </a:pPr>
            <a:endParaRPr lang="tr-TR"/>
          </a:p>
        </p:txBody>
      </p:sp>
    </p:spTree>
    <p:extLst>
      <p:ext uri="{BB962C8B-B14F-4D97-AF65-F5344CB8AC3E}">
        <p14:creationId xmlns:p14="http://schemas.microsoft.com/office/powerpoint/2010/main" val="3682605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p>
            <a:endParaRPr/>
          </a:p>
        </p:txBody>
      </p:sp>
      <p:sp>
        <p:nvSpPr>
          <p:cNvPr id="3" name="Holder 3"/>
          <p:cNvSpPr>
            <a:spLocks noGrp="1"/>
          </p:cNvSpPr>
          <p:nvPr>
            <p:ph sz="half" idx="2"/>
          </p:nvPr>
        </p:nvSpPr>
        <p:spPr>
          <a:xfrm>
            <a:off x="457200" y="1577340"/>
            <a:ext cx="3977640" cy="4526280"/>
          </a:xfrm>
          <a:prstGeom prst="rect">
            <a:avLst/>
          </a:prstGeom>
        </p:spPr>
        <p:txBody>
          <a:bodyPr lIns="0" tIns="0" rIns="0" bIns="0">
            <a:noAutofit/>
          </a:bodyPr>
          <a:lstStyle/>
          <a:p>
            <a:endParaRPr/>
          </a:p>
        </p:txBody>
      </p:sp>
      <p:sp>
        <p:nvSpPr>
          <p:cNvPr id="4" name="Holder 4"/>
          <p:cNvSpPr>
            <a:spLocks noGrp="1"/>
          </p:cNvSpPr>
          <p:nvPr>
            <p:ph sz="half" idx="3"/>
          </p:nvPr>
        </p:nvSpPr>
        <p:spPr>
          <a:xfrm>
            <a:off x="4709160" y="1577340"/>
            <a:ext cx="3977640" cy="4526280"/>
          </a:xfrm>
          <a:prstGeom prst="rect">
            <a:avLst/>
          </a:prstGeom>
        </p:spPr>
        <p:txBody>
          <a:bodyPr lIns="0" tIns="0" rIns="0" bIns="0">
            <a:noAutofit/>
          </a:bodyPr>
          <a:lstStyle/>
          <a:p>
            <a:endParaRPr dirty="0"/>
          </a:p>
        </p:txBody>
      </p:sp>
      <p:sp>
        <p:nvSpPr>
          <p:cNvPr id="5" name="Holder 5">
            <a:extLst>
              <a:ext uri="{FF2B5EF4-FFF2-40B4-BE49-F238E27FC236}">
                <a16:creationId xmlns:a16="http://schemas.microsoft.com/office/drawing/2014/main" id="{CAD544C7-D9DD-AB4D-95DA-0580A8CC3F49}"/>
              </a:ext>
            </a:extLst>
          </p:cNvPr>
          <p:cNvSpPr>
            <a:spLocks noGrp="1"/>
          </p:cNvSpPr>
          <p:nvPr>
            <p:ph type="ftr" sz="quarter" idx="10"/>
          </p:nvPr>
        </p:nvSpPr>
        <p:spPr/>
        <p:txBody>
          <a:bodyPr lIns="0" tIns="0" rIns="0" bIns="0"/>
          <a:lstStyle>
            <a:lvl1pPr algn="ctr">
              <a:defRPr>
                <a:solidFill>
                  <a:schemeClr val="tx1">
                    <a:tint val="75000"/>
                  </a:schemeClr>
                </a:solidFill>
              </a:defRPr>
            </a:lvl1pPr>
          </a:lstStyle>
          <a:p>
            <a:pPr>
              <a:defRPr/>
            </a:pPr>
            <a:endParaRPr/>
          </a:p>
        </p:txBody>
      </p:sp>
      <p:sp>
        <p:nvSpPr>
          <p:cNvPr id="6" name="Holder 6">
            <a:extLst>
              <a:ext uri="{FF2B5EF4-FFF2-40B4-BE49-F238E27FC236}">
                <a16:creationId xmlns:a16="http://schemas.microsoft.com/office/drawing/2014/main" id="{34DB398C-434F-EC4C-96E7-71D790A44DE8}"/>
              </a:ext>
            </a:extLst>
          </p:cNvPr>
          <p:cNvSpPr>
            <a:spLocks noGrp="1"/>
          </p:cNvSpPr>
          <p:nvPr>
            <p:ph type="dt" sz="half" idx="11"/>
          </p:nvPr>
        </p:nvSpPr>
        <p:spPr/>
        <p:txBody>
          <a:bodyPr lIns="0" tIns="0" rIns="0" bIns="0"/>
          <a:lstStyle>
            <a:lvl1pPr algn="l">
              <a:defRPr>
                <a:solidFill>
                  <a:schemeClr val="tx1">
                    <a:tint val="75000"/>
                  </a:schemeClr>
                </a:solidFill>
              </a:defRPr>
            </a:lvl1pPr>
          </a:lstStyle>
          <a:p>
            <a:pPr>
              <a:defRPr/>
            </a:pPr>
            <a:fld id="{4A43FECC-07E2-8044-9691-ACC3AFB23FB8}" type="datetimeFigureOut">
              <a:rPr lang="en-US"/>
              <a:pPr>
                <a:defRPr/>
              </a:pPr>
              <a:t>11/27/2019</a:t>
            </a:fld>
            <a:endParaRPr lang="en-US"/>
          </a:p>
        </p:txBody>
      </p:sp>
      <p:sp>
        <p:nvSpPr>
          <p:cNvPr id="7" name="Holder 7">
            <a:extLst>
              <a:ext uri="{FF2B5EF4-FFF2-40B4-BE49-F238E27FC236}">
                <a16:creationId xmlns:a16="http://schemas.microsoft.com/office/drawing/2014/main" id="{685F0906-61A8-0E40-937A-0EEB2E031A25}"/>
              </a:ext>
            </a:extLst>
          </p:cNvPr>
          <p:cNvSpPr>
            <a:spLocks noGrp="1"/>
          </p:cNvSpPr>
          <p:nvPr>
            <p:ph type="sldNum" sz="quarter" idx="12"/>
          </p:nvPr>
        </p:nvSpPr>
        <p:spPr/>
        <p:txBody>
          <a:bodyPr lIns="0" tIns="0" rIns="0" bIns="0"/>
          <a:lstStyle>
            <a:lvl1pPr>
              <a:defRPr>
                <a:solidFill>
                  <a:srgbClr val="FFFFFF"/>
                </a:solidFill>
              </a:defRPr>
            </a:lvl1pPr>
          </a:lstStyle>
          <a:p>
            <a:pPr>
              <a:defRPr/>
            </a:pPr>
            <a:fld id="{06CB112C-97E8-FB4B-8D0D-18C83A43FBB3}" type="slidenum">
              <a:rPr lang="tr-TR" altLang="tr-TR"/>
              <a:pPr>
                <a:defRPr/>
              </a:pPr>
              <a:t>‹#›</a:t>
            </a:fld>
            <a:endParaRPr lang="tr-TR" altLang="tr-TR"/>
          </a:p>
        </p:txBody>
      </p:sp>
    </p:spTree>
    <p:extLst>
      <p:ext uri="{BB962C8B-B14F-4D97-AF65-F5344CB8AC3E}">
        <p14:creationId xmlns:p14="http://schemas.microsoft.com/office/powerpoint/2010/main" val="134497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a:extLst>
              <a:ext uri="{FF2B5EF4-FFF2-40B4-BE49-F238E27FC236}">
                <a16:creationId xmlns:a16="http://schemas.microsoft.com/office/drawing/2014/main" id="{CDE9C77D-6477-2F44-933C-DCBFB4C5CB97}"/>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DB30ACEC-51BC-E44D-8A67-08BFB1711003}"/>
              </a:ext>
            </a:extLst>
          </p:cNvPr>
          <p:cNvSpPr>
            <a:spLocks noGrp="1" noChangeArrowheads="1"/>
          </p:cNvSpPr>
          <p:nvPr>
            <p:ph type="sldNum" sz="quarter" idx="11"/>
          </p:nvPr>
        </p:nvSpPr>
        <p:spPr/>
        <p:txBody>
          <a:bodyPr/>
          <a:lstStyle>
            <a:lvl1pPr>
              <a:defRPr/>
            </a:lvl1pPr>
          </a:lstStyle>
          <a:p>
            <a:pPr>
              <a:defRPr/>
            </a:pPr>
            <a:fld id="{C7F18FC7-AB6D-5A4F-A328-021490C01D2A}" type="slidenum">
              <a:rPr lang="tr-TR" altLang="en-US"/>
              <a:pPr>
                <a:defRPr/>
              </a:pPr>
              <a:t>‹#›</a:t>
            </a:fld>
            <a:endParaRPr lang="tr-TR" altLang="en-US" dirty="0"/>
          </a:p>
        </p:txBody>
      </p:sp>
    </p:spTree>
    <p:extLst>
      <p:ext uri="{BB962C8B-B14F-4D97-AF65-F5344CB8AC3E}">
        <p14:creationId xmlns:p14="http://schemas.microsoft.com/office/powerpoint/2010/main" val="387402650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EFEFB-46BA-FF45-81C5-2DEE70BA3DFB}"/>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B765412E-A0D9-4A4C-BE0E-5F8B9F35B793}"/>
              </a:ext>
            </a:extLst>
          </p:cNvPr>
          <p:cNvSpPr>
            <a:spLocks noGrp="1"/>
          </p:cNvSpPr>
          <p:nvPr>
            <p:ph type="dt" sz="half" idx="10"/>
          </p:nvPr>
        </p:nvSpPr>
        <p:spPr/>
        <p:txBody>
          <a:bodyPr/>
          <a:lstStyle>
            <a:lvl1pPr>
              <a:defRPr/>
            </a:lvl1pPr>
          </a:lstStyle>
          <a:p>
            <a:pPr>
              <a:defRPr/>
            </a:pPr>
            <a:endParaRPr lang="en-US"/>
          </a:p>
        </p:txBody>
      </p:sp>
      <p:sp>
        <p:nvSpPr>
          <p:cNvPr id="4" name="Slide Number Placeholder 4">
            <a:extLst>
              <a:ext uri="{FF2B5EF4-FFF2-40B4-BE49-F238E27FC236}">
                <a16:creationId xmlns:a16="http://schemas.microsoft.com/office/drawing/2014/main" id="{144B3431-9158-984C-9072-6933DBACD5EE}"/>
              </a:ext>
            </a:extLst>
          </p:cNvPr>
          <p:cNvSpPr>
            <a:spLocks noGrp="1"/>
          </p:cNvSpPr>
          <p:nvPr>
            <p:ph type="sldNum" sz="quarter" idx="11"/>
          </p:nvPr>
        </p:nvSpPr>
        <p:spPr/>
        <p:txBody>
          <a:bodyPr/>
          <a:lstStyle>
            <a:lvl1pPr>
              <a:defRPr/>
            </a:lvl1pPr>
          </a:lstStyle>
          <a:p>
            <a:pPr>
              <a:defRPr/>
            </a:pPr>
            <a:fld id="{4368373B-5A1D-8641-91DA-59FBC87F4C1A}" type="slidenum">
              <a:rPr lang="tr-TR" altLang="en-US"/>
              <a:pPr>
                <a:defRPr/>
              </a:pPr>
              <a:t>‹#›</a:t>
            </a:fld>
            <a:endParaRPr lang="tr-TR" altLang="en-US"/>
          </a:p>
        </p:txBody>
      </p:sp>
    </p:spTree>
    <p:extLst>
      <p:ext uri="{BB962C8B-B14F-4D97-AF65-F5344CB8AC3E}">
        <p14:creationId xmlns:p14="http://schemas.microsoft.com/office/powerpoint/2010/main" val="2297995900"/>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AF7134-949D-9D44-9349-32707A283417}"/>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4537DB11-B574-6745-82FD-BDF8E6153B66}"/>
              </a:ext>
            </a:extLst>
          </p:cNvPr>
          <p:cNvSpPr>
            <a:spLocks noGrp="1"/>
          </p:cNvSpPr>
          <p:nvPr>
            <p:ph type="dt" sz="half" idx="10"/>
          </p:nvPr>
        </p:nvSpPr>
        <p:spPr/>
        <p:txBody>
          <a:bodyPr/>
          <a:lstStyle>
            <a:lvl1pPr>
              <a:defRPr/>
            </a:lvl1pPr>
          </a:lstStyle>
          <a:p>
            <a:pPr>
              <a:defRPr/>
            </a:pPr>
            <a:endParaRPr lang="en-US"/>
          </a:p>
        </p:txBody>
      </p:sp>
      <p:sp>
        <p:nvSpPr>
          <p:cNvPr id="4" name="Slide Number Placeholder 4">
            <a:extLst>
              <a:ext uri="{FF2B5EF4-FFF2-40B4-BE49-F238E27FC236}">
                <a16:creationId xmlns:a16="http://schemas.microsoft.com/office/drawing/2014/main" id="{A83FCB37-91BB-7A45-A269-5FC8C7FB0F27}"/>
              </a:ext>
            </a:extLst>
          </p:cNvPr>
          <p:cNvSpPr>
            <a:spLocks noGrp="1"/>
          </p:cNvSpPr>
          <p:nvPr>
            <p:ph type="sldNum" sz="quarter" idx="11"/>
          </p:nvPr>
        </p:nvSpPr>
        <p:spPr/>
        <p:txBody>
          <a:bodyPr/>
          <a:lstStyle>
            <a:lvl1pPr>
              <a:defRPr/>
            </a:lvl1pPr>
          </a:lstStyle>
          <a:p>
            <a:pPr>
              <a:defRPr/>
            </a:pPr>
            <a:fld id="{A603B35E-AF5F-B440-BE4C-AC82C8578C20}" type="slidenum">
              <a:rPr lang="tr-TR" altLang="en-US"/>
              <a:pPr>
                <a:defRPr/>
              </a:pPr>
              <a:t>‹#›</a:t>
            </a:fld>
            <a:endParaRPr lang="tr-TR" altLang="en-US"/>
          </a:p>
        </p:txBody>
      </p:sp>
    </p:spTree>
    <p:extLst>
      <p:ext uri="{BB962C8B-B14F-4D97-AF65-F5344CB8AC3E}">
        <p14:creationId xmlns:p14="http://schemas.microsoft.com/office/powerpoint/2010/main" val="28393295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5333"/>
            </a:lvl1pPr>
          </a:lstStyle>
          <a:p>
            <a:r>
              <a:rPr lang="en-US"/>
              <a:t>Click to edit Master title style</a:t>
            </a:r>
          </a:p>
        </p:txBody>
      </p:sp>
      <p:sp>
        <p:nvSpPr>
          <p:cNvPr id="3" name="Text Placeholder 2"/>
          <p:cNvSpPr>
            <a:spLocks noGrp="1"/>
          </p:cNvSpPr>
          <p:nvPr>
            <p:ph type="body" idx="1"/>
          </p:nvPr>
        </p:nvSpPr>
        <p:spPr>
          <a:xfrm>
            <a:off x="623888" y="4589465"/>
            <a:ext cx="7886700" cy="1500187"/>
          </a:xfrm>
        </p:spPr>
        <p:txBody>
          <a:bodyPr/>
          <a:lstStyle>
            <a:lvl1pPr marL="0" indent="0">
              <a:buNone/>
              <a:defRPr sz="2133"/>
            </a:lvl1pPr>
            <a:lvl2pPr marL="406405" indent="0">
              <a:buNone/>
              <a:defRPr sz="1778"/>
            </a:lvl2pPr>
            <a:lvl3pPr marL="812810" indent="0">
              <a:buNone/>
              <a:defRPr sz="1600"/>
            </a:lvl3pPr>
            <a:lvl4pPr marL="1219215" indent="0">
              <a:buNone/>
              <a:defRPr sz="1422"/>
            </a:lvl4pPr>
            <a:lvl5pPr marL="1625620" indent="0">
              <a:buNone/>
              <a:defRPr sz="1422"/>
            </a:lvl5pPr>
            <a:lvl6pPr marL="2032025" indent="0">
              <a:buNone/>
              <a:defRPr sz="1422"/>
            </a:lvl6pPr>
            <a:lvl7pPr marL="2438430" indent="0">
              <a:buNone/>
              <a:defRPr sz="1422"/>
            </a:lvl7pPr>
            <a:lvl8pPr marL="2844836" indent="0">
              <a:buNone/>
              <a:defRPr sz="1422"/>
            </a:lvl8pPr>
            <a:lvl9pPr marL="3251241" indent="0">
              <a:buNone/>
              <a:defRPr sz="1422"/>
            </a:lvl9pPr>
          </a:lstStyle>
          <a:p>
            <a:pPr lvl="0"/>
            <a:r>
              <a:rPr lang="en-US"/>
              <a:t>Click to edit Master text styles</a:t>
            </a:r>
          </a:p>
        </p:txBody>
      </p:sp>
      <p:sp>
        <p:nvSpPr>
          <p:cNvPr id="4" name="Rectangle 4">
            <a:extLst>
              <a:ext uri="{FF2B5EF4-FFF2-40B4-BE49-F238E27FC236}">
                <a16:creationId xmlns:a16="http://schemas.microsoft.com/office/drawing/2014/main" id="{45ADF04B-0645-244B-A5CB-5E8855AB267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183FD76-1718-EF47-B30D-45DC266E37AF}"/>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6" name="Rectangle 6">
            <a:extLst>
              <a:ext uri="{FF2B5EF4-FFF2-40B4-BE49-F238E27FC236}">
                <a16:creationId xmlns:a16="http://schemas.microsoft.com/office/drawing/2014/main" id="{4EC3BBDD-DCB6-7147-BC3E-940918429EC0}"/>
              </a:ext>
            </a:extLst>
          </p:cNvPr>
          <p:cNvSpPr>
            <a:spLocks noGrp="1" noChangeArrowheads="1"/>
          </p:cNvSpPr>
          <p:nvPr>
            <p:ph type="sldNum" sz="quarter" idx="12"/>
          </p:nvPr>
        </p:nvSpPr>
        <p:spPr>
          <a:ln/>
        </p:spPr>
        <p:txBody>
          <a:bodyPr/>
          <a:lstStyle>
            <a:lvl1pPr>
              <a:defRPr/>
            </a:lvl1pPr>
          </a:lstStyle>
          <a:p>
            <a:pPr>
              <a:defRPr/>
            </a:pPr>
            <a:fld id="{6AF3C7FC-A177-A44D-B732-78A45F23CF82}" type="slidenum">
              <a:rPr lang="tr-TR" altLang="en-US"/>
              <a:pPr>
                <a:defRPr/>
              </a:pPr>
              <a:t>‹#›</a:t>
            </a:fld>
            <a:endParaRPr lang="tr-TR" altLang="en-US"/>
          </a:p>
        </p:txBody>
      </p:sp>
    </p:spTree>
    <p:extLst>
      <p:ext uri="{BB962C8B-B14F-4D97-AF65-F5344CB8AC3E}">
        <p14:creationId xmlns:p14="http://schemas.microsoft.com/office/powerpoint/2010/main" val="3159682702"/>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2"/>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AF5F90C4-9622-A74A-B49E-8CAC4B4DFE4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2EFE76C5-DC5E-B647-A086-FD7FDC4CFDD6}"/>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7" name="Rectangle 6">
            <a:extLst>
              <a:ext uri="{FF2B5EF4-FFF2-40B4-BE49-F238E27FC236}">
                <a16:creationId xmlns:a16="http://schemas.microsoft.com/office/drawing/2014/main" id="{EA28D856-9845-714D-95B5-2F4F8B3C4227}"/>
              </a:ext>
            </a:extLst>
          </p:cNvPr>
          <p:cNvSpPr>
            <a:spLocks noGrp="1" noChangeArrowheads="1"/>
          </p:cNvSpPr>
          <p:nvPr>
            <p:ph type="sldNum" sz="quarter" idx="12"/>
          </p:nvPr>
        </p:nvSpPr>
        <p:spPr>
          <a:ln/>
        </p:spPr>
        <p:txBody>
          <a:bodyPr/>
          <a:lstStyle>
            <a:lvl1pPr>
              <a:defRPr/>
            </a:lvl1pPr>
          </a:lstStyle>
          <a:p>
            <a:pPr>
              <a:defRPr/>
            </a:pPr>
            <a:fld id="{4AFADD71-9A7F-7146-A325-21818F8CBFC1}" type="slidenum">
              <a:rPr lang="tr-TR" altLang="en-US"/>
              <a:pPr>
                <a:defRPr/>
              </a:pPr>
              <a:t>‹#›</a:t>
            </a:fld>
            <a:endParaRPr lang="tr-TR" altLang="en-US"/>
          </a:p>
        </p:txBody>
      </p:sp>
    </p:spTree>
    <p:extLst>
      <p:ext uri="{BB962C8B-B14F-4D97-AF65-F5344CB8AC3E}">
        <p14:creationId xmlns:p14="http://schemas.microsoft.com/office/powerpoint/2010/main" val="321052684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7"/>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9" y="1681163"/>
            <a:ext cx="3868737" cy="823912"/>
          </a:xfrm>
        </p:spPr>
        <p:txBody>
          <a:bodyPr anchor="b"/>
          <a:lstStyle>
            <a:lvl1pPr marL="0" indent="0">
              <a:buNone/>
              <a:defRPr sz="2133" b="1"/>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n-US"/>
              <a:t>Click to edit Master text styles</a:t>
            </a:r>
          </a:p>
        </p:txBody>
      </p:sp>
      <p:sp>
        <p:nvSpPr>
          <p:cNvPr id="4" name="Content Placeholder 3"/>
          <p:cNvSpPr>
            <a:spLocks noGrp="1"/>
          </p:cNvSpPr>
          <p:nvPr>
            <p:ph sz="half" idx="2"/>
          </p:nvPr>
        </p:nvSpPr>
        <p:spPr>
          <a:xfrm>
            <a:off x="630239"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133" b="1"/>
            </a:lvl1pPr>
            <a:lvl2pPr marL="406405" indent="0">
              <a:buNone/>
              <a:defRPr sz="1778" b="1"/>
            </a:lvl2pPr>
            <a:lvl3pPr marL="812810" indent="0">
              <a:buNone/>
              <a:defRPr sz="1600" b="1"/>
            </a:lvl3pPr>
            <a:lvl4pPr marL="1219215" indent="0">
              <a:buNone/>
              <a:defRPr sz="1422" b="1"/>
            </a:lvl4pPr>
            <a:lvl5pPr marL="1625620" indent="0">
              <a:buNone/>
              <a:defRPr sz="1422" b="1"/>
            </a:lvl5pPr>
            <a:lvl6pPr marL="2032025" indent="0">
              <a:buNone/>
              <a:defRPr sz="1422" b="1"/>
            </a:lvl6pPr>
            <a:lvl7pPr marL="2438430" indent="0">
              <a:buNone/>
              <a:defRPr sz="1422" b="1"/>
            </a:lvl7pPr>
            <a:lvl8pPr marL="2844836" indent="0">
              <a:buNone/>
              <a:defRPr sz="1422" b="1"/>
            </a:lvl8pPr>
            <a:lvl9pPr marL="3251241" indent="0">
              <a:buNone/>
              <a:defRPr sz="1422"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a:extLst>
              <a:ext uri="{FF2B5EF4-FFF2-40B4-BE49-F238E27FC236}">
                <a16:creationId xmlns:a16="http://schemas.microsoft.com/office/drawing/2014/main" id="{AD20780F-78F9-F04D-8109-377A25A7425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BE1AC357-B1B2-5745-A1BE-0751D77C5F11}"/>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9" name="Rectangle 6">
            <a:extLst>
              <a:ext uri="{FF2B5EF4-FFF2-40B4-BE49-F238E27FC236}">
                <a16:creationId xmlns:a16="http://schemas.microsoft.com/office/drawing/2014/main" id="{02DDEF0D-A2B3-594F-B2F4-B9304E481370}"/>
              </a:ext>
            </a:extLst>
          </p:cNvPr>
          <p:cNvSpPr>
            <a:spLocks noGrp="1" noChangeArrowheads="1"/>
          </p:cNvSpPr>
          <p:nvPr>
            <p:ph type="sldNum" sz="quarter" idx="12"/>
          </p:nvPr>
        </p:nvSpPr>
        <p:spPr>
          <a:ln/>
        </p:spPr>
        <p:txBody>
          <a:bodyPr/>
          <a:lstStyle>
            <a:lvl1pPr>
              <a:defRPr/>
            </a:lvl1pPr>
          </a:lstStyle>
          <a:p>
            <a:pPr>
              <a:defRPr/>
            </a:pPr>
            <a:fld id="{9B9A52BD-B64E-5F40-AF92-B916BD7F733E}" type="slidenum">
              <a:rPr lang="tr-TR" altLang="en-US"/>
              <a:pPr>
                <a:defRPr/>
              </a:pPr>
              <a:t>‹#›</a:t>
            </a:fld>
            <a:endParaRPr lang="tr-TR" altLang="en-US"/>
          </a:p>
        </p:txBody>
      </p:sp>
    </p:spTree>
    <p:extLst>
      <p:ext uri="{BB962C8B-B14F-4D97-AF65-F5344CB8AC3E}">
        <p14:creationId xmlns:p14="http://schemas.microsoft.com/office/powerpoint/2010/main" val="3780802847"/>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a:extLst>
              <a:ext uri="{FF2B5EF4-FFF2-40B4-BE49-F238E27FC236}">
                <a16:creationId xmlns:a16="http://schemas.microsoft.com/office/drawing/2014/main" id="{18CF8C6D-1000-D246-A80F-62A8F746518B}"/>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5AC89D1A-631E-AC44-9EF9-AD6C65B56444}"/>
              </a:ext>
            </a:extLst>
          </p:cNvPr>
          <p:cNvSpPr>
            <a:spLocks noGrp="1" noChangeArrowheads="1"/>
          </p:cNvSpPr>
          <p:nvPr>
            <p:ph type="ftr" sz="quarter" idx="11"/>
          </p:nvPr>
        </p:nvSpPr>
        <p:spPr>
          <a:ln/>
        </p:spPr>
        <p:txBody>
          <a:bodyPr/>
          <a:lstStyle>
            <a:lvl1pPr>
              <a:defRPr/>
            </a:lvl1pPr>
          </a:lstStyle>
          <a:p>
            <a:pPr>
              <a:defRPr/>
            </a:pPr>
            <a:r>
              <a:rPr lang="tr-TR" altLang="en-US"/>
              <a:t>Çukurova Kolo-Proktolojik Hastalıklar Kursları </a:t>
            </a:r>
          </a:p>
        </p:txBody>
      </p:sp>
      <p:sp>
        <p:nvSpPr>
          <p:cNvPr id="5" name="Rectangle 6">
            <a:extLst>
              <a:ext uri="{FF2B5EF4-FFF2-40B4-BE49-F238E27FC236}">
                <a16:creationId xmlns:a16="http://schemas.microsoft.com/office/drawing/2014/main" id="{18D61D35-59C1-F24B-BC62-2261E56E2218}"/>
              </a:ext>
            </a:extLst>
          </p:cNvPr>
          <p:cNvSpPr>
            <a:spLocks noGrp="1" noChangeArrowheads="1"/>
          </p:cNvSpPr>
          <p:nvPr>
            <p:ph type="sldNum" sz="quarter" idx="12"/>
          </p:nvPr>
        </p:nvSpPr>
        <p:spPr>
          <a:ln/>
        </p:spPr>
        <p:txBody>
          <a:bodyPr/>
          <a:lstStyle>
            <a:lvl1pPr>
              <a:defRPr/>
            </a:lvl1pPr>
          </a:lstStyle>
          <a:p>
            <a:pPr>
              <a:defRPr/>
            </a:pPr>
            <a:fld id="{1B0FE95A-D12C-1E41-BF7C-6C14567DB8DE}" type="slidenum">
              <a:rPr lang="tr-TR" altLang="en-US"/>
              <a:pPr>
                <a:defRPr/>
              </a:pPr>
              <a:t>‹#›</a:t>
            </a:fld>
            <a:endParaRPr lang="tr-TR" altLang="en-US"/>
          </a:p>
        </p:txBody>
      </p:sp>
    </p:spTree>
    <p:extLst>
      <p:ext uri="{BB962C8B-B14F-4D97-AF65-F5344CB8AC3E}">
        <p14:creationId xmlns:p14="http://schemas.microsoft.com/office/powerpoint/2010/main" val="3126783657"/>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130FF241-DC62-EA43-929A-EBC81086FEA6}"/>
              </a:ext>
            </a:extLst>
          </p:cNvPr>
          <p:cNvSpPr>
            <a:spLocks noGrp="1" noChangeArrowheads="1"/>
          </p:cNvSpPr>
          <p:nvPr>
            <p:ph type="dt" sz="half" idx="10"/>
          </p:nvPr>
        </p:nvSpPr>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7E8D26CF-3C2E-7B4B-96FD-707EE77A557A}"/>
              </a:ext>
            </a:extLst>
          </p:cNvPr>
          <p:cNvSpPr>
            <a:spLocks noGrp="1" noChangeArrowheads="1"/>
          </p:cNvSpPr>
          <p:nvPr>
            <p:ph type="ftr" sz="quarter" idx="11"/>
          </p:nvPr>
        </p:nvSpPr>
        <p:spPr/>
        <p:txBody>
          <a:bodyPr/>
          <a:lstStyle>
            <a:lvl1pPr>
              <a:defRPr/>
            </a:lvl1pPr>
          </a:lstStyle>
          <a:p>
            <a:pPr>
              <a:defRPr/>
            </a:pPr>
            <a:endParaRPr lang="tr-TR" altLang="en-US"/>
          </a:p>
        </p:txBody>
      </p:sp>
      <p:sp>
        <p:nvSpPr>
          <p:cNvPr id="4" name="Rectangle 6">
            <a:extLst>
              <a:ext uri="{FF2B5EF4-FFF2-40B4-BE49-F238E27FC236}">
                <a16:creationId xmlns:a16="http://schemas.microsoft.com/office/drawing/2014/main" id="{D5E5FF89-B7CF-4D46-B9E8-C074F9113A2E}"/>
              </a:ext>
            </a:extLst>
          </p:cNvPr>
          <p:cNvSpPr>
            <a:spLocks noGrp="1" noChangeArrowheads="1"/>
          </p:cNvSpPr>
          <p:nvPr>
            <p:ph type="sldNum" sz="quarter" idx="12"/>
          </p:nvPr>
        </p:nvSpPr>
        <p:spPr/>
        <p:txBody>
          <a:bodyPr/>
          <a:lstStyle>
            <a:lvl1pPr>
              <a:defRPr/>
            </a:lvl1pPr>
          </a:lstStyle>
          <a:p>
            <a:pPr>
              <a:defRPr/>
            </a:pPr>
            <a:fld id="{A56FB729-F3F4-124F-B38B-92B0AFF330AC}" type="slidenum">
              <a:rPr lang="tr-TR" altLang="en-US"/>
              <a:pPr>
                <a:defRPr/>
              </a:pPr>
              <a:t>‹#›</a:t>
            </a:fld>
            <a:endParaRPr lang="tr-TR" altLang="en-US"/>
          </a:p>
        </p:txBody>
      </p:sp>
    </p:spTree>
    <p:extLst>
      <p:ext uri="{BB962C8B-B14F-4D97-AF65-F5344CB8AC3E}">
        <p14:creationId xmlns:p14="http://schemas.microsoft.com/office/powerpoint/2010/main" val="1058185586"/>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5D25A5C5-8F20-514D-BDE4-8EB38C504529}"/>
              </a:ext>
            </a:extLst>
          </p:cNvPr>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altLang="en-US"/>
              <a:t>Asıl başlık stili için tıklatın</a:t>
            </a:r>
          </a:p>
        </p:txBody>
      </p:sp>
      <p:sp>
        <p:nvSpPr>
          <p:cNvPr id="1027" name="Rectangle 3">
            <a:extLst>
              <a:ext uri="{FF2B5EF4-FFF2-40B4-BE49-F238E27FC236}">
                <a16:creationId xmlns:a16="http://schemas.microsoft.com/office/drawing/2014/main" id="{59ED360A-DB76-1B40-A859-B0A254F5A726}"/>
              </a:ext>
            </a:extLst>
          </p:cNvPr>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en-US"/>
              <a:t>Asıl metin stillerini düzenlemek için tıklatın</a:t>
            </a:r>
          </a:p>
          <a:p>
            <a:pPr lvl="1"/>
            <a:r>
              <a:rPr lang="tr-TR" altLang="en-US"/>
              <a:t>İkinci düzey</a:t>
            </a:r>
          </a:p>
          <a:p>
            <a:pPr lvl="2"/>
            <a:r>
              <a:rPr lang="tr-TR" altLang="en-US"/>
              <a:t>Üçüncü düzey</a:t>
            </a:r>
          </a:p>
          <a:p>
            <a:pPr lvl="3"/>
            <a:r>
              <a:rPr lang="tr-TR" altLang="en-US"/>
              <a:t>Dördüncü düzey</a:t>
            </a:r>
          </a:p>
          <a:p>
            <a:pPr lvl="4"/>
            <a:r>
              <a:rPr lang="tr-TR" altLang="en-US"/>
              <a:t>Beşinci düzey</a:t>
            </a:r>
          </a:p>
        </p:txBody>
      </p:sp>
      <p:sp>
        <p:nvSpPr>
          <p:cNvPr id="121860" name="Rectangle 4">
            <a:extLst>
              <a:ext uri="{FF2B5EF4-FFF2-40B4-BE49-F238E27FC236}">
                <a16:creationId xmlns:a16="http://schemas.microsoft.com/office/drawing/2014/main" id="{B11B801B-5E95-C843-9796-E6C17F8BF51A}"/>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eaLnBrk="1" hangingPunct="1">
              <a:defRPr sz="1244">
                <a:latin typeface="Arial" charset="0"/>
                <a:ea typeface="ＭＳ Ｐゴシック" charset="0"/>
                <a:cs typeface="ＭＳ Ｐゴシック" charset="0"/>
              </a:defRPr>
            </a:lvl1pPr>
          </a:lstStyle>
          <a:p>
            <a:pPr>
              <a:defRPr/>
            </a:pPr>
            <a:endParaRPr lang="en-US"/>
          </a:p>
        </p:txBody>
      </p:sp>
      <p:sp>
        <p:nvSpPr>
          <p:cNvPr id="121861" name="Rectangle 5">
            <a:extLst>
              <a:ext uri="{FF2B5EF4-FFF2-40B4-BE49-F238E27FC236}">
                <a16:creationId xmlns:a16="http://schemas.microsoft.com/office/drawing/2014/main" id="{D3B79353-4689-334E-944D-16BE3372E70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ctr" eaLnBrk="1" hangingPunct="1">
              <a:defRPr sz="1244">
                <a:latin typeface="Arial" charset="0"/>
                <a:ea typeface="ＭＳ Ｐゴシック" charset="-128"/>
                <a:cs typeface="+mn-cs"/>
              </a:defRPr>
            </a:lvl1pPr>
          </a:lstStyle>
          <a:p>
            <a:pPr>
              <a:defRPr/>
            </a:pPr>
            <a:r>
              <a:rPr lang="tr-TR" altLang="en-US"/>
              <a:t>Çukurova Kolo-Proktolojik Hastalıklar Kursları </a:t>
            </a:r>
          </a:p>
        </p:txBody>
      </p:sp>
      <p:sp>
        <p:nvSpPr>
          <p:cNvPr id="121862" name="Rectangle 6">
            <a:extLst>
              <a:ext uri="{FF2B5EF4-FFF2-40B4-BE49-F238E27FC236}">
                <a16:creationId xmlns:a16="http://schemas.microsoft.com/office/drawing/2014/main" id="{035B8614-0193-C44B-A50A-CC75967FBCF7}"/>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FAA26D3D-D897-4be2-8F04-BA451C77F1D7}"/>
          </a:extLst>
        </p:spPr>
        <p:txBody>
          <a:bodyPr vert="horz" wrap="square" lIns="91440" tIns="45720" rIns="91440" bIns="45720" numCol="1" anchor="t" anchorCtr="0" compatLnSpc="1">
            <a:prstTxWarp prst="textNoShape">
              <a:avLst/>
            </a:prstTxWarp>
          </a:bodyPr>
          <a:lstStyle>
            <a:lvl1pPr algn="r" eaLnBrk="1" hangingPunct="1">
              <a:defRPr sz="1244">
                <a:latin typeface="Arial" charset="0"/>
                <a:ea typeface="ＭＳ Ｐゴシック" charset="-128"/>
                <a:cs typeface="+mn-cs"/>
              </a:defRPr>
            </a:lvl1pPr>
          </a:lstStyle>
          <a:p>
            <a:pPr>
              <a:defRPr/>
            </a:pPr>
            <a:fld id="{3836FA7E-C901-DB4D-9918-86C3D9D7F001}" type="slidenum">
              <a:rPr lang="tr-TR" altLang="en-US"/>
              <a:pPr>
                <a:defRPr/>
              </a:pPr>
              <a:t>‹#›</a:t>
            </a:fld>
            <a:endParaRPr lang="tr-TR" altLang="en-US"/>
          </a:p>
        </p:txBody>
      </p:sp>
    </p:spTree>
    <p:extLst>
      <p:ext uri="{BB962C8B-B14F-4D97-AF65-F5344CB8AC3E}">
        <p14:creationId xmlns:p14="http://schemas.microsoft.com/office/powerpoint/2010/main" val="3112872620"/>
      </p:ext>
    </p:extLst>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Lst>
  <p:transition/>
  <p:hf sldNum="0" hdr="0" dt="0"/>
  <p:txStyles>
    <p:titleStyle>
      <a:lvl1pPr algn="ctr" rtl="0" eaLnBrk="0" fontAlgn="base" hangingPunct="0">
        <a:spcBef>
          <a:spcPct val="0"/>
        </a:spcBef>
        <a:spcAft>
          <a:spcPct val="0"/>
        </a:spcAft>
        <a:defRPr sz="3900" kern="1200">
          <a:solidFill>
            <a:schemeClr val="tx2"/>
          </a:solidFill>
          <a:latin typeface="+mj-lt"/>
          <a:ea typeface="ＭＳ Ｐゴシック" charset="0"/>
          <a:cs typeface="+mj-cs"/>
        </a:defRPr>
      </a:lvl1pPr>
      <a:lvl2pPr algn="ctr" rtl="0" eaLnBrk="0" fontAlgn="base" hangingPunct="0">
        <a:spcBef>
          <a:spcPct val="0"/>
        </a:spcBef>
        <a:spcAft>
          <a:spcPct val="0"/>
        </a:spcAft>
        <a:defRPr sz="39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39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39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3900">
          <a:solidFill>
            <a:schemeClr val="tx2"/>
          </a:solidFill>
          <a:latin typeface="Arial" charset="0"/>
          <a:ea typeface="ＭＳ Ｐゴシック" charset="0"/>
          <a:cs typeface="Arial" charset="0"/>
        </a:defRPr>
      </a:lvl5pPr>
      <a:lvl6pPr marL="406405" algn="ctr" rtl="0" fontAlgn="base">
        <a:spcBef>
          <a:spcPct val="0"/>
        </a:spcBef>
        <a:spcAft>
          <a:spcPct val="0"/>
        </a:spcAft>
        <a:defRPr sz="3911">
          <a:solidFill>
            <a:schemeClr val="tx2"/>
          </a:solidFill>
          <a:latin typeface="Arial" charset="0"/>
          <a:ea typeface="Arial" charset="0"/>
          <a:cs typeface="Arial" charset="0"/>
        </a:defRPr>
      </a:lvl6pPr>
      <a:lvl7pPr marL="812810" algn="ctr" rtl="0" fontAlgn="base">
        <a:spcBef>
          <a:spcPct val="0"/>
        </a:spcBef>
        <a:spcAft>
          <a:spcPct val="0"/>
        </a:spcAft>
        <a:defRPr sz="3911">
          <a:solidFill>
            <a:schemeClr val="tx2"/>
          </a:solidFill>
          <a:latin typeface="Arial" charset="0"/>
          <a:ea typeface="Arial" charset="0"/>
          <a:cs typeface="Arial" charset="0"/>
        </a:defRPr>
      </a:lvl7pPr>
      <a:lvl8pPr marL="1219215" algn="ctr" rtl="0" fontAlgn="base">
        <a:spcBef>
          <a:spcPct val="0"/>
        </a:spcBef>
        <a:spcAft>
          <a:spcPct val="0"/>
        </a:spcAft>
        <a:defRPr sz="3911">
          <a:solidFill>
            <a:schemeClr val="tx2"/>
          </a:solidFill>
          <a:latin typeface="Arial" charset="0"/>
          <a:ea typeface="Arial" charset="0"/>
          <a:cs typeface="Arial" charset="0"/>
        </a:defRPr>
      </a:lvl8pPr>
      <a:lvl9pPr marL="1625620" algn="ctr" rtl="0" fontAlgn="base">
        <a:spcBef>
          <a:spcPct val="0"/>
        </a:spcBef>
        <a:spcAft>
          <a:spcPct val="0"/>
        </a:spcAft>
        <a:defRPr sz="3911">
          <a:solidFill>
            <a:schemeClr val="tx2"/>
          </a:solidFill>
          <a:latin typeface="Arial" charset="0"/>
          <a:ea typeface="Arial" charset="0"/>
          <a:cs typeface="Arial" charset="0"/>
        </a:defRPr>
      </a:lvl9pPr>
    </p:titleStyle>
    <p:body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p:bodyStyle>
    <p:otherStyle>
      <a:defPPr>
        <a:defRPr lang="en-US"/>
      </a:defPPr>
      <a:lvl1pPr marL="0" algn="l" defTabSz="812810" rtl="0" eaLnBrk="1" latinLnBrk="0" hangingPunct="1">
        <a:defRPr sz="1600" kern="1200">
          <a:solidFill>
            <a:schemeClr val="tx1"/>
          </a:solidFill>
          <a:latin typeface="+mn-lt"/>
          <a:ea typeface="+mn-ea"/>
          <a:cs typeface="+mn-cs"/>
        </a:defRPr>
      </a:lvl1pPr>
      <a:lvl2pPr marL="406405" algn="l" defTabSz="812810" rtl="0" eaLnBrk="1" latinLnBrk="0" hangingPunct="1">
        <a:defRPr sz="1600" kern="1200">
          <a:solidFill>
            <a:schemeClr val="tx1"/>
          </a:solidFill>
          <a:latin typeface="+mn-lt"/>
          <a:ea typeface="+mn-ea"/>
          <a:cs typeface="+mn-cs"/>
        </a:defRPr>
      </a:lvl2pPr>
      <a:lvl3pPr marL="812810" algn="l" defTabSz="812810" rtl="0" eaLnBrk="1" latinLnBrk="0" hangingPunct="1">
        <a:defRPr sz="1600" kern="1200">
          <a:solidFill>
            <a:schemeClr val="tx1"/>
          </a:solidFill>
          <a:latin typeface="+mn-lt"/>
          <a:ea typeface="+mn-ea"/>
          <a:cs typeface="+mn-cs"/>
        </a:defRPr>
      </a:lvl3pPr>
      <a:lvl4pPr marL="1219215" algn="l" defTabSz="812810" rtl="0" eaLnBrk="1" latinLnBrk="0" hangingPunct="1">
        <a:defRPr sz="1600" kern="1200">
          <a:solidFill>
            <a:schemeClr val="tx1"/>
          </a:solidFill>
          <a:latin typeface="+mn-lt"/>
          <a:ea typeface="+mn-ea"/>
          <a:cs typeface="+mn-cs"/>
        </a:defRPr>
      </a:lvl4pPr>
      <a:lvl5pPr marL="1625620" algn="l" defTabSz="812810" rtl="0" eaLnBrk="1" latinLnBrk="0" hangingPunct="1">
        <a:defRPr sz="1600" kern="1200">
          <a:solidFill>
            <a:schemeClr val="tx1"/>
          </a:solidFill>
          <a:latin typeface="+mn-lt"/>
          <a:ea typeface="+mn-ea"/>
          <a:cs typeface="+mn-cs"/>
        </a:defRPr>
      </a:lvl5pPr>
      <a:lvl6pPr marL="2032025" algn="l" defTabSz="812810" rtl="0" eaLnBrk="1" latinLnBrk="0" hangingPunct="1">
        <a:defRPr sz="1600" kern="1200">
          <a:solidFill>
            <a:schemeClr val="tx1"/>
          </a:solidFill>
          <a:latin typeface="+mn-lt"/>
          <a:ea typeface="+mn-ea"/>
          <a:cs typeface="+mn-cs"/>
        </a:defRPr>
      </a:lvl6pPr>
      <a:lvl7pPr marL="2438430" algn="l" defTabSz="812810" rtl="0" eaLnBrk="1" latinLnBrk="0" hangingPunct="1">
        <a:defRPr sz="1600" kern="1200">
          <a:solidFill>
            <a:schemeClr val="tx1"/>
          </a:solidFill>
          <a:latin typeface="+mn-lt"/>
          <a:ea typeface="+mn-ea"/>
          <a:cs typeface="+mn-cs"/>
        </a:defRPr>
      </a:lvl7pPr>
      <a:lvl8pPr marL="2844836" algn="l" defTabSz="812810" rtl="0" eaLnBrk="1" latinLnBrk="0" hangingPunct="1">
        <a:defRPr sz="1600" kern="1200">
          <a:solidFill>
            <a:schemeClr val="tx1"/>
          </a:solidFill>
          <a:latin typeface="+mn-lt"/>
          <a:ea typeface="+mn-ea"/>
          <a:cs typeface="+mn-cs"/>
        </a:defRPr>
      </a:lvl8pPr>
      <a:lvl9pPr marL="3251241" algn="l" defTabSz="812810"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20.jpe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1.jpe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9.xml"/></Relationships>
</file>

<file path=ppt/slides/_rels/slide56.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9.xml"/></Relationships>
</file>

<file path=ppt/slides/_rels/slide5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5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6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58.png"/><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58.png"/></Relationships>
</file>

<file path=ppt/slides/_rels/slide6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6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5.png"/></Relationships>
</file>

<file path=ppt/slides/_rels/slide6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3">
            <a:extLst>
              <a:ext uri="{FF2B5EF4-FFF2-40B4-BE49-F238E27FC236}">
                <a16:creationId xmlns:a16="http://schemas.microsoft.com/office/drawing/2014/main" id="{6E6F3369-4018-AD42-A75F-8E1BAB06E6A8}"/>
              </a:ext>
            </a:extLst>
          </p:cNvPr>
          <p:cNvSpPr>
            <a:spLocks noGrp="1" noChangeArrowheads="1"/>
          </p:cNvSpPr>
          <p:nvPr>
            <p:ph type="subTitle" idx="1"/>
          </p:nvPr>
        </p:nvSpPr>
        <p:spPr>
          <a:xfrm>
            <a:off x="711200" y="3117850"/>
            <a:ext cx="7593013" cy="1557338"/>
          </a:xfrm>
        </p:spPr>
        <p:txBody>
          <a:bodyPr/>
          <a:lstStyle/>
          <a:p>
            <a:pPr eaLnBrk="1" hangingPunct="1"/>
            <a:r>
              <a:rPr lang="tr-TR" altLang="en-US" sz="2400" b="1" dirty="0" err="1">
                <a:latin typeface="American Typewriter" panose="02090604020004020304" pitchFamily="18" charset="77"/>
                <a:ea typeface="ＭＳ Ｐゴシック" panose="020B0600070205080204" pitchFamily="34" charset="-128"/>
              </a:rPr>
              <a:t>İnflamatuvar</a:t>
            </a:r>
            <a:r>
              <a:rPr lang="tr-TR" altLang="en-US" sz="2400" b="1" dirty="0">
                <a:latin typeface="American Typewriter" panose="02090604020004020304" pitchFamily="18" charset="77"/>
                <a:ea typeface="ＭＳ Ｐゴシック" panose="020B0600070205080204" pitchFamily="34" charset="-128"/>
              </a:rPr>
              <a:t> Barsak Hastalığında </a:t>
            </a:r>
          </a:p>
          <a:p>
            <a:pPr eaLnBrk="1" hangingPunct="1"/>
            <a:r>
              <a:rPr lang="tr-TR" altLang="en-US" sz="2400" b="1" dirty="0" err="1">
                <a:latin typeface="American Typewriter" panose="02090604020004020304" pitchFamily="18" charset="77"/>
                <a:ea typeface="ＭＳ Ｐゴシック" panose="020B0600070205080204" pitchFamily="34" charset="-128"/>
              </a:rPr>
              <a:t>Nutrisyonel</a:t>
            </a:r>
            <a:r>
              <a:rPr lang="tr-TR" altLang="en-US" sz="2400" b="1" dirty="0">
                <a:latin typeface="American Typewriter" panose="02090604020004020304" pitchFamily="18" charset="77"/>
                <a:ea typeface="ＭＳ Ｐゴシック" panose="020B0600070205080204" pitchFamily="34" charset="-128"/>
              </a:rPr>
              <a:t> Sorunlar ve Doğru Çözümleme </a:t>
            </a:r>
            <a:endParaRPr lang="tr-TR" altLang="en-US" sz="2400" dirty="0">
              <a:latin typeface="American Typewriter" panose="02090604020004020304" pitchFamily="18" charset="77"/>
              <a:ea typeface="ＭＳ Ｐゴシック" panose="020B0600070205080204" pitchFamily="34" charset="-128"/>
            </a:endParaRPr>
          </a:p>
          <a:p>
            <a:pPr eaLnBrk="1" hangingPunct="1"/>
            <a:endParaRPr lang="tr-TR" altLang="en-US" sz="2400" dirty="0">
              <a:latin typeface="American Typewriter" panose="02090604020004020304" pitchFamily="18" charset="77"/>
              <a:ea typeface="ＭＳ Ｐゴシック" panose="020B0600070205080204" pitchFamily="34" charset="-128"/>
            </a:endParaRPr>
          </a:p>
          <a:p>
            <a:pPr eaLnBrk="1" hangingPunct="1"/>
            <a:endParaRPr lang="tr-TR" altLang="en-US" sz="2400" dirty="0">
              <a:latin typeface="American Typewriter" panose="02090604020004020304" pitchFamily="18" charset="77"/>
              <a:ea typeface="ＭＳ Ｐゴシック" panose="020B0600070205080204" pitchFamily="34" charset="-128"/>
            </a:endParaRPr>
          </a:p>
          <a:p>
            <a:pPr eaLnBrk="1" hangingPunct="1"/>
            <a:r>
              <a:rPr lang="tr-TR" altLang="en-US" sz="2100" dirty="0">
                <a:latin typeface="American Typewriter" panose="02090604020004020304" pitchFamily="18" charset="77"/>
                <a:ea typeface="ＭＳ Ｐゴシック" panose="020B0600070205080204" pitchFamily="34" charset="-128"/>
              </a:rPr>
              <a:t>    Ahmet Rencüzoğulları</a:t>
            </a:r>
          </a:p>
          <a:p>
            <a:pPr eaLnBrk="1" hangingPunct="1">
              <a:lnSpc>
                <a:spcPct val="80000"/>
              </a:lnSpc>
            </a:pPr>
            <a:r>
              <a:rPr lang="tr-TR" altLang="en-US" sz="2100" b="1" dirty="0">
                <a:latin typeface="American Typewriter" panose="02090604020004020304" pitchFamily="18" charset="77"/>
                <a:ea typeface="ＭＳ Ｐゴシック" panose="020B0600070205080204" pitchFamily="34" charset="-128"/>
              </a:rPr>
              <a:t>        </a:t>
            </a:r>
            <a:r>
              <a:rPr lang="tr-TR" altLang="en-US" sz="1400" b="1" dirty="0">
                <a:latin typeface="American Typewriter" panose="02090604020004020304" pitchFamily="18" charset="77"/>
                <a:ea typeface="ＭＳ Ｐゴシック" panose="020B0600070205080204" pitchFamily="34" charset="-128"/>
              </a:rPr>
              <a:t>Çukurova Üniversitesi Tıp Fakültesi Genel Cerrahi AD</a:t>
            </a:r>
          </a:p>
          <a:p>
            <a:pPr eaLnBrk="1" hangingPunct="1">
              <a:lnSpc>
                <a:spcPct val="80000"/>
              </a:lnSpc>
            </a:pPr>
            <a:r>
              <a:rPr lang="tr-TR" altLang="en-US" sz="1400" b="1" dirty="0" err="1">
                <a:latin typeface="American Typewriter" panose="02090604020004020304" pitchFamily="18" charset="77"/>
                <a:ea typeface="ＭＳ Ｐゴシック" panose="020B0600070205080204" pitchFamily="34" charset="-128"/>
              </a:rPr>
              <a:t>Kolorektal</a:t>
            </a:r>
            <a:r>
              <a:rPr lang="tr-TR" altLang="en-US" sz="1400" b="1" dirty="0">
                <a:latin typeface="American Typewriter" panose="02090604020004020304" pitchFamily="18" charset="77"/>
                <a:ea typeface="ＭＳ Ｐゴシック" panose="020B0600070205080204" pitchFamily="34" charset="-128"/>
              </a:rPr>
              <a:t> Cerrahi Birimi</a:t>
            </a:r>
          </a:p>
          <a:p>
            <a:pPr eaLnBrk="1" hangingPunct="1">
              <a:lnSpc>
                <a:spcPct val="80000"/>
              </a:lnSpc>
            </a:pPr>
            <a:endParaRPr lang="tr-TR" altLang="en-US" sz="1600" b="1" dirty="0">
              <a:latin typeface="American Typewriter" panose="02090604020004020304" pitchFamily="18" charset="77"/>
              <a:ea typeface="ＭＳ Ｐゴシック" panose="020B0600070205080204" pitchFamily="34" charset="-128"/>
            </a:endParaRPr>
          </a:p>
          <a:p>
            <a:pPr eaLnBrk="1" hangingPunct="1">
              <a:lnSpc>
                <a:spcPct val="80000"/>
              </a:lnSpc>
            </a:pPr>
            <a:r>
              <a:rPr lang="tr-TR" altLang="en-US" sz="2400" b="1" dirty="0">
                <a:latin typeface="American Typewriter" panose="02090604020004020304" pitchFamily="18" charset="77"/>
                <a:ea typeface="ＭＳ Ｐゴシック" panose="020B0600070205080204" pitchFamily="34" charset="-128"/>
              </a:rPr>
              <a:t> 26/10/2019</a:t>
            </a:r>
            <a:endParaRPr lang="tr-TR" altLang="en-US" sz="2400" i="1" dirty="0">
              <a:latin typeface="American Typewriter" panose="02090604020004020304" pitchFamily="18" charset="77"/>
              <a:ea typeface="ＭＳ Ｐゴシック" panose="020B0600070205080204" pitchFamily="34" charset="-128"/>
            </a:endParaRPr>
          </a:p>
        </p:txBody>
      </p:sp>
      <p:pic>
        <p:nvPicPr>
          <p:cNvPr id="20482" name="Picture 4" descr="balcali">
            <a:extLst>
              <a:ext uri="{FF2B5EF4-FFF2-40B4-BE49-F238E27FC236}">
                <a16:creationId xmlns:a16="http://schemas.microsoft.com/office/drawing/2014/main" id="{A2767A1B-7C1B-DB40-BF1B-8D086146013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6194" y="4038600"/>
            <a:ext cx="863023" cy="863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3" name="Picture 9">
            <a:extLst>
              <a:ext uri="{FF2B5EF4-FFF2-40B4-BE49-F238E27FC236}">
                <a16:creationId xmlns:a16="http://schemas.microsoft.com/office/drawing/2014/main" id="{75C3A8AF-D2A0-854B-8305-FBAD454736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750" y="0"/>
            <a:ext cx="1574800" cy="149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rame 6">
            <a:extLst>
              <a:ext uri="{FF2B5EF4-FFF2-40B4-BE49-F238E27FC236}">
                <a16:creationId xmlns:a16="http://schemas.microsoft.com/office/drawing/2014/main" id="{C01A7392-C37C-9245-83B6-777682147476}"/>
              </a:ext>
            </a:extLst>
          </p:cNvPr>
          <p:cNvSpPr/>
          <p:nvPr/>
        </p:nvSpPr>
        <p:spPr>
          <a:xfrm>
            <a:off x="1295401" y="270358"/>
            <a:ext cx="6400800" cy="2428969"/>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pic>
        <p:nvPicPr>
          <p:cNvPr id="4" name="Picture 3">
            <a:extLst>
              <a:ext uri="{FF2B5EF4-FFF2-40B4-BE49-F238E27FC236}">
                <a16:creationId xmlns:a16="http://schemas.microsoft.com/office/drawing/2014/main" id="{033FC40E-DB18-394E-84E5-B2E03D7CED35}"/>
              </a:ext>
            </a:extLst>
          </p:cNvPr>
          <p:cNvPicPr>
            <a:picLocks noChangeAspect="1"/>
          </p:cNvPicPr>
          <p:nvPr/>
        </p:nvPicPr>
        <p:blipFill>
          <a:blip r:embed="rId5"/>
          <a:stretch>
            <a:fillRect/>
          </a:stretch>
        </p:blipFill>
        <p:spPr>
          <a:xfrm>
            <a:off x="1408008" y="380145"/>
            <a:ext cx="6175900" cy="2231293"/>
          </a:xfrm>
          <a:prstGeom prst="rect">
            <a:avLst/>
          </a:prstGeom>
        </p:spPr>
      </p:pic>
    </p:spTree>
    <p:extLst>
      <p:ext uri="{BB962C8B-B14F-4D97-AF65-F5344CB8AC3E}">
        <p14:creationId xmlns:p14="http://schemas.microsoft.com/office/powerpoint/2010/main" val="364167837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FC126-D2F6-A545-9321-639054444B02}"/>
              </a:ext>
            </a:extLst>
          </p:cNvPr>
          <p:cNvSpPr>
            <a:spLocks noGrp="1"/>
          </p:cNvSpPr>
          <p:nvPr>
            <p:ph type="title"/>
          </p:nvPr>
        </p:nvSpPr>
        <p:spPr/>
        <p:txBody>
          <a:bodyPr/>
          <a:lstStyle/>
          <a:p>
            <a:r>
              <a:rPr lang="tr-TR" sz="3200" b="1" dirty="0">
                <a:latin typeface="Comic Sans MS" panose="030F0902030302020204" pitchFamily="66" charset="0"/>
              </a:rPr>
              <a:t>İBH &amp; </a:t>
            </a:r>
            <a:r>
              <a:rPr lang="tr-TR" sz="3200" b="1" dirty="0" err="1">
                <a:latin typeface="Comic Sans MS" panose="030F0902030302020204" pitchFamily="66" charset="0"/>
              </a:rPr>
              <a:t>malnutrisyon</a:t>
            </a:r>
            <a:r>
              <a:rPr lang="tr-TR" sz="3200" b="1" dirty="0">
                <a:latin typeface="Comic Sans MS" panose="030F0902030302020204" pitchFamily="66" charset="0"/>
              </a:rPr>
              <a:t> </a:t>
            </a:r>
          </a:p>
        </p:txBody>
      </p:sp>
      <p:sp>
        <p:nvSpPr>
          <p:cNvPr id="3" name="Content Placeholder 2">
            <a:extLst>
              <a:ext uri="{FF2B5EF4-FFF2-40B4-BE49-F238E27FC236}">
                <a16:creationId xmlns:a16="http://schemas.microsoft.com/office/drawing/2014/main" id="{424A444A-3A6A-9342-B6D9-934C31D08215}"/>
              </a:ext>
            </a:extLst>
          </p:cNvPr>
          <p:cNvSpPr>
            <a:spLocks noGrp="1"/>
          </p:cNvSpPr>
          <p:nvPr>
            <p:ph idx="1"/>
          </p:nvPr>
        </p:nvSpPr>
        <p:spPr>
          <a:xfrm>
            <a:off x="457200" y="1600200"/>
            <a:ext cx="8454390" cy="4525963"/>
          </a:xfrm>
        </p:spPr>
        <p:txBody>
          <a:bodyPr/>
          <a:lstStyle/>
          <a:p>
            <a:r>
              <a:rPr lang="tr-TR" sz="2400" dirty="0">
                <a:latin typeface="Comic Sans MS" panose="030F0902030302020204" pitchFamily="66" charset="0"/>
              </a:rPr>
              <a:t>Hastane içi </a:t>
            </a:r>
            <a:r>
              <a:rPr lang="tr-TR" sz="2400" dirty="0" err="1">
                <a:latin typeface="Comic Sans MS" panose="030F0902030302020204" pitchFamily="66" charset="0"/>
              </a:rPr>
              <a:t>mortalite</a:t>
            </a:r>
            <a:r>
              <a:rPr lang="tr-TR" sz="2400" dirty="0">
                <a:latin typeface="Comic Sans MS" panose="030F0902030302020204" pitchFamily="66" charset="0"/>
              </a:rPr>
              <a:t> (OR 3.49, % CI: 2.89-4.23)</a:t>
            </a:r>
          </a:p>
          <a:p>
            <a:r>
              <a:rPr lang="tr-TR" sz="2400" dirty="0">
                <a:latin typeface="Comic Sans MS" panose="030F0902030302020204" pitchFamily="66" charset="0"/>
              </a:rPr>
              <a:t>Hastanede yatış suresi (11.9 </a:t>
            </a:r>
            <a:r>
              <a:rPr lang="tr-TR" sz="2400" dirty="0" err="1">
                <a:latin typeface="Comic Sans MS" panose="030F0902030302020204" pitchFamily="66" charset="0"/>
              </a:rPr>
              <a:t>vs</a:t>
            </a:r>
            <a:r>
              <a:rPr lang="tr-TR" sz="2400" dirty="0">
                <a:latin typeface="Comic Sans MS" panose="030F0902030302020204" pitchFamily="66" charset="0"/>
              </a:rPr>
              <a:t> 5.8 gün, P &lt; 0.00001)</a:t>
            </a:r>
          </a:p>
          <a:p>
            <a:r>
              <a:rPr lang="tr-TR" sz="2400" dirty="0">
                <a:latin typeface="Comic Sans MS" panose="030F0902030302020204" pitchFamily="66" charset="0"/>
              </a:rPr>
              <a:t>Hastane maliyeti ($45,188 </a:t>
            </a:r>
            <a:r>
              <a:rPr lang="tr-TR" sz="2400" dirty="0" err="1">
                <a:latin typeface="Comic Sans MS" panose="030F0902030302020204" pitchFamily="66" charset="0"/>
              </a:rPr>
              <a:t>versus</a:t>
            </a:r>
            <a:r>
              <a:rPr lang="tr-TR" sz="2400" dirty="0">
                <a:latin typeface="Comic Sans MS" panose="030F0902030302020204" pitchFamily="66" charset="0"/>
              </a:rPr>
              <a:t> $20,295, P &lt; 0.0001)</a:t>
            </a:r>
          </a:p>
          <a:p>
            <a:endParaRPr lang="tr-TR" sz="2400" dirty="0">
              <a:latin typeface="Comic Sans MS" panose="030F0902030302020204" pitchFamily="66" charset="0"/>
            </a:endParaRPr>
          </a:p>
          <a:p>
            <a:r>
              <a:rPr lang="tr-TR" sz="2400" dirty="0">
                <a:latin typeface="Comic Sans MS" panose="030F0902030302020204" pitchFamily="66" charset="0"/>
              </a:rPr>
              <a:t>Düşük albümin düzeyi olan İBH hastası </a:t>
            </a:r>
          </a:p>
          <a:p>
            <a:pPr lvl="1"/>
            <a:r>
              <a:rPr lang="tr-TR" sz="2000" dirty="0">
                <a:latin typeface="Comic Sans MS" panose="030F0902030302020204" pitchFamily="66" charset="0"/>
              </a:rPr>
              <a:t>CAE, </a:t>
            </a:r>
            <a:r>
              <a:rPr lang="tr-TR" sz="2000" dirty="0" err="1">
                <a:latin typeface="Comic Sans MS" panose="030F0902030302020204" pitchFamily="66" charset="0"/>
              </a:rPr>
              <a:t>anastomoz</a:t>
            </a:r>
            <a:r>
              <a:rPr lang="tr-TR" sz="2000" dirty="0">
                <a:latin typeface="Comic Sans MS" panose="030F0902030302020204" pitchFamily="66" charset="0"/>
              </a:rPr>
              <a:t> kaçağı riskinde artış </a:t>
            </a:r>
          </a:p>
          <a:p>
            <a:pPr lvl="1"/>
            <a:r>
              <a:rPr lang="tr-TR" sz="2000" dirty="0">
                <a:latin typeface="Comic Sans MS" panose="030F0902030302020204" pitchFamily="66" charset="0"/>
              </a:rPr>
              <a:t>Anti-TNF başarısızlığında artış </a:t>
            </a:r>
          </a:p>
          <a:p>
            <a:endParaRPr lang="tr-TR" sz="2400" dirty="0">
              <a:latin typeface="Comic Sans MS" panose="030F0902030302020204" pitchFamily="66" charset="0"/>
            </a:endParaRPr>
          </a:p>
          <a:p>
            <a:endParaRPr lang="tr-TR" dirty="0">
              <a:latin typeface="Comic Sans MS" panose="030F0902030302020204" pitchFamily="66" charset="0"/>
            </a:endParaRPr>
          </a:p>
        </p:txBody>
      </p:sp>
      <p:cxnSp>
        <p:nvCxnSpPr>
          <p:cNvPr id="5" name="Straight Connector 4">
            <a:extLst>
              <a:ext uri="{FF2B5EF4-FFF2-40B4-BE49-F238E27FC236}">
                <a16:creationId xmlns:a16="http://schemas.microsoft.com/office/drawing/2014/main" id="{523476E0-86D8-664D-BC7D-802AB99C63F3}"/>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E41EFCF-2508-7D45-A2EB-770C40CA132C}"/>
              </a:ext>
            </a:extLst>
          </p:cNvPr>
          <p:cNvSpPr txBox="1"/>
          <p:nvPr/>
        </p:nvSpPr>
        <p:spPr>
          <a:xfrm>
            <a:off x="113913" y="6093506"/>
            <a:ext cx="4416594" cy="584775"/>
          </a:xfrm>
          <a:prstGeom prst="rect">
            <a:avLst/>
          </a:prstGeom>
          <a:noFill/>
        </p:spPr>
        <p:txBody>
          <a:bodyPr wrap="none" rtlCol="0">
            <a:spAutoFit/>
          </a:bodyPr>
          <a:lstStyle/>
          <a:p>
            <a:r>
              <a:rPr lang="tr-TR" sz="1600" b="1" dirty="0" err="1">
                <a:latin typeface="Comic Sans MS" panose="030F0902030302020204" pitchFamily="66" charset="0"/>
              </a:rPr>
              <a:t>Nguyen</a:t>
            </a:r>
            <a:r>
              <a:rPr lang="tr-TR" sz="1600" b="1" dirty="0">
                <a:latin typeface="Comic Sans MS" panose="030F0902030302020204" pitchFamily="66" charset="0"/>
              </a:rPr>
              <a:t> GC, et al. </a:t>
            </a:r>
            <a:r>
              <a:rPr lang="tr-TR" sz="1600" b="1" dirty="0" err="1">
                <a:latin typeface="Comic Sans MS" panose="030F0902030302020204" pitchFamily="66" charset="0"/>
              </a:rPr>
              <a:t>Inflamm</a:t>
            </a:r>
            <a:r>
              <a:rPr lang="tr-TR" sz="1600" b="1" dirty="0">
                <a:latin typeface="Comic Sans MS" panose="030F0902030302020204" pitchFamily="66" charset="0"/>
              </a:rPr>
              <a:t> </a:t>
            </a:r>
            <a:r>
              <a:rPr lang="tr-TR" sz="1600" b="1" dirty="0" err="1">
                <a:latin typeface="Comic Sans MS" panose="030F0902030302020204" pitchFamily="66" charset="0"/>
              </a:rPr>
              <a:t>Bowel</a:t>
            </a:r>
            <a:r>
              <a:rPr lang="tr-TR" sz="1600" b="1" dirty="0">
                <a:latin typeface="Comic Sans MS" panose="030F0902030302020204" pitchFamily="66" charset="0"/>
              </a:rPr>
              <a:t> </a:t>
            </a:r>
            <a:r>
              <a:rPr lang="tr-TR" sz="1600" b="1" dirty="0" err="1">
                <a:latin typeface="Comic Sans MS" panose="030F0902030302020204" pitchFamily="66" charset="0"/>
              </a:rPr>
              <a:t>Dis</a:t>
            </a:r>
            <a:r>
              <a:rPr lang="tr-TR" sz="1600" b="1" dirty="0">
                <a:latin typeface="Comic Sans MS" panose="030F0902030302020204" pitchFamily="66" charset="0"/>
              </a:rPr>
              <a:t> 2008</a:t>
            </a:r>
          </a:p>
          <a:p>
            <a:r>
              <a:rPr lang="tr-TR" sz="1600" b="1" dirty="0">
                <a:latin typeface="Comic Sans MS" panose="030F0902030302020204" pitchFamily="66" charset="0"/>
              </a:rPr>
              <a:t>Telem DA et al. </a:t>
            </a:r>
            <a:r>
              <a:rPr lang="tr-TR" sz="1600" b="1" dirty="0" err="1">
                <a:latin typeface="Comic Sans MS" panose="030F0902030302020204" pitchFamily="66" charset="0"/>
              </a:rPr>
              <a:t>Arch</a:t>
            </a:r>
            <a:r>
              <a:rPr lang="tr-TR" sz="1600" b="1" dirty="0">
                <a:latin typeface="Comic Sans MS" panose="030F0902030302020204" pitchFamily="66" charset="0"/>
              </a:rPr>
              <a:t> </a:t>
            </a:r>
            <a:r>
              <a:rPr lang="tr-TR" sz="1600" b="1" dirty="0" err="1">
                <a:latin typeface="Comic Sans MS" panose="030F0902030302020204" pitchFamily="66" charset="0"/>
              </a:rPr>
              <a:t>Surg</a:t>
            </a:r>
            <a:r>
              <a:rPr lang="tr-TR" sz="1600" b="1" dirty="0">
                <a:latin typeface="Comic Sans MS" panose="030F0902030302020204" pitchFamily="66" charset="0"/>
              </a:rPr>
              <a:t> 2010</a:t>
            </a:r>
          </a:p>
        </p:txBody>
      </p:sp>
    </p:spTree>
    <p:extLst>
      <p:ext uri="{BB962C8B-B14F-4D97-AF65-F5344CB8AC3E}">
        <p14:creationId xmlns:p14="http://schemas.microsoft.com/office/powerpoint/2010/main" val="1077594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2D36C51-185C-4E41-B31F-A16CA51E6194}"/>
              </a:ext>
            </a:extLst>
          </p:cNvPr>
          <p:cNvPicPr>
            <a:picLocks noGrp="1" noChangeAspect="1"/>
          </p:cNvPicPr>
          <p:nvPr>
            <p:ph idx="1"/>
          </p:nvPr>
        </p:nvPicPr>
        <p:blipFill>
          <a:blip r:embed="rId2"/>
          <a:stretch>
            <a:fillRect/>
          </a:stretch>
        </p:blipFill>
        <p:spPr>
          <a:xfrm>
            <a:off x="28742" y="1305385"/>
            <a:ext cx="9086514" cy="5476415"/>
          </a:xfrm>
        </p:spPr>
      </p:pic>
      <p:sp>
        <p:nvSpPr>
          <p:cNvPr id="6" name="Title 1">
            <a:extLst>
              <a:ext uri="{FF2B5EF4-FFF2-40B4-BE49-F238E27FC236}">
                <a16:creationId xmlns:a16="http://schemas.microsoft.com/office/drawing/2014/main" id="{139F7487-49F2-1C46-99DC-7199539222AD}"/>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İBH &amp; </a:t>
            </a:r>
            <a:r>
              <a:rPr lang="tr-TR" sz="3200" b="1" dirty="0" err="1">
                <a:latin typeface="Comic Sans MS" panose="030F0902030302020204" pitchFamily="66" charset="0"/>
              </a:rPr>
              <a:t>malnutrisyon</a:t>
            </a:r>
            <a:r>
              <a:rPr lang="tr-TR" sz="3200" b="1" dirty="0">
                <a:latin typeface="Comic Sans MS" panose="030F0902030302020204" pitchFamily="66" charset="0"/>
              </a:rPr>
              <a:t> </a:t>
            </a:r>
          </a:p>
        </p:txBody>
      </p:sp>
      <p:cxnSp>
        <p:nvCxnSpPr>
          <p:cNvPr id="7" name="Straight Connector 6">
            <a:extLst>
              <a:ext uri="{FF2B5EF4-FFF2-40B4-BE49-F238E27FC236}">
                <a16:creationId xmlns:a16="http://schemas.microsoft.com/office/drawing/2014/main" id="{96B31BB2-3A8C-9D42-AE5D-DE6440671012}"/>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4619777"/>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A777044C-4BE2-EB40-A0B5-EFF704EBD52C}"/>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İBH &amp; </a:t>
            </a:r>
            <a:r>
              <a:rPr lang="tr-TR" sz="3200" b="1" dirty="0" err="1">
                <a:latin typeface="Comic Sans MS" panose="030F0902030302020204" pitchFamily="66" charset="0"/>
              </a:rPr>
              <a:t>malnutrisyon</a:t>
            </a:r>
            <a:r>
              <a:rPr lang="tr-TR" sz="3200" b="1" dirty="0">
                <a:latin typeface="Comic Sans MS" panose="030F0902030302020204" pitchFamily="66" charset="0"/>
              </a:rPr>
              <a:t> </a:t>
            </a:r>
          </a:p>
        </p:txBody>
      </p:sp>
      <p:cxnSp>
        <p:nvCxnSpPr>
          <p:cNvPr id="12" name="Straight Connector 11">
            <a:extLst>
              <a:ext uri="{FF2B5EF4-FFF2-40B4-BE49-F238E27FC236}">
                <a16:creationId xmlns:a16="http://schemas.microsoft.com/office/drawing/2014/main" id="{203AA490-F0D1-F940-926E-9DB03BA1404D}"/>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rame 4">
            <a:extLst>
              <a:ext uri="{FF2B5EF4-FFF2-40B4-BE49-F238E27FC236}">
                <a16:creationId xmlns:a16="http://schemas.microsoft.com/office/drawing/2014/main" id="{640A3C55-E5FB-544D-BAA6-A46FFA37862D}"/>
              </a:ext>
            </a:extLst>
          </p:cNvPr>
          <p:cNvSpPr/>
          <p:nvPr/>
        </p:nvSpPr>
        <p:spPr>
          <a:xfrm>
            <a:off x="3076823" y="1227852"/>
            <a:ext cx="2790577" cy="1286748"/>
          </a:xfrm>
          <a:prstGeom prst="frame">
            <a:avLst>
              <a:gd name="adj1" fmla="val 1935"/>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7" name="Rectangle 6">
            <a:extLst>
              <a:ext uri="{FF2B5EF4-FFF2-40B4-BE49-F238E27FC236}">
                <a16:creationId xmlns:a16="http://schemas.microsoft.com/office/drawing/2014/main" id="{1F0E2617-A062-8345-9DBE-7382FDC708A5}"/>
              </a:ext>
            </a:extLst>
          </p:cNvPr>
          <p:cNvSpPr/>
          <p:nvPr/>
        </p:nvSpPr>
        <p:spPr>
          <a:xfrm>
            <a:off x="3138611" y="1289273"/>
            <a:ext cx="2652589" cy="1149128"/>
          </a:xfrm>
          <a:prstGeom prst="rect">
            <a:avLst/>
          </a:prstGeom>
          <a:solidFill>
            <a:srgbClr val="FFC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tr-TR" u="sng" dirty="0">
              <a:solidFill>
                <a:srgbClr val="FF0000"/>
              </a:solidFill>
              <a:latin typeface="Comic Sans MS" panose="030F0902030302020204" pitchFamily="66" charset="0"/>
              <a:ea typeface="ＭＳ Ｐゴシック" panose="020B0600070205080204" pitchFamily="34" charset="-128"/>
            </a:endParaRPr>
          </a:p>
          <a:p>
            <a:pPr lvl="0" algn="ctr"/>
            <a:r>
              <a:rPr lang="tr-TR" u="sng" dirty="0">
                <a:solidFill>
                  <a:schemeClr val="tx1"/>
                </a:solidFill>
                <a:latin typeface="Comic Sans MS" panose="030F0902030302020204" pitchFamily="66" charset="0"/>
                <a:ea typeface="ＭＳ Ｐゴシック" panose="020B0600070205080204" pitchFamily="34" charset="-128"/>
              </a:rPr>
              <a:t>Azalmış </a:t>
            </a:r>
            <a:r>
              <a:rPr lang="tr-TR" u="sng" dirty="0" err="1">
                <a:solidFill>
                  <a:schemeClr val="tx1"/>
                </a:solidFill>
                <a:latin typeface="Comic Sans MS" panose="030F0902030302020204" pitchFamily="66" charset="0"/>
                <a:ea typeface="ＭＳ Ｐゴシック" panose="020B0600070205080204" pitchFamily="34" charset="-128"/>
              </a:rPr>
              <a:t>nutrisyonel</a:t>
            </a:r>
            <a:r>
              <a:rPr lang="tr-TR" u="sng" dirty="0">
                <a:solidFill>
                  <a:schemeClr val="tx1"/>
                </a:solidFill>
                <a:latin typeface="Comic Sans MS" panose="030F0902030302020204" pitchFamily="66" charset="0"/>
                <a:ea typeface="ＭＳ Ｐゴシック" panose="020B0600070205080204" pitchFamily="34" charset="-128"/>
              </a:rPr>
              <a:t> alım </a:t>
            </a:r>
          </a:p>
          <a:p>
            <a:pPr lvl="0" algn="ctr"/>
            <a:r>
              <a:rPr lang="tr-TR" sz="1400" dirty="0" err="1">
                <a:solidFill>
                  <a:schemeClr val="tx1"/>
                </a:solidFill>
                <a:latin typeface="Comic Sans MS" panose="030F0902030302020204" pitchFamily="66" charset="0"/>
                <a:ea typeface="ＭＳ Ｐゴシック" panose="020B0600070205080204" pitchFamily="34" charset="-128"/>
              </a:rPr>
              <a:t>Anoreksi</a:t>
            </a:r>
            <a:r>
              <a:rPr lang="tr-TR" sz="1400" dirty="0">
                <a:solidFill>
                  <a:schemeClr val="tx1"/>
                </a:solidFill>
                <a:latin typeface="Comic Sans MS" panose="030F0902030302020204" pitchFamily="66" charset="0"/>
                <a:ea typeface="ＭＳ Ｐゴシック" panose="020B0600070205080204" pitchFamily="34" charset="-128"/>
              </a:rPr>
              <a:t>, bulantı, ağrı, </a:t>
            </a:r>
            <a:r>
              <a:rPr lang="tr-TR" sz="1400" dirty="0" err="1">
                <a:solidFill>
                  <a:schemeClr val="tx1"/>
                </a:solidFill>
                <a:latin typeface="Comic Sans MS" panose="030F0902030302020204" pitchFamily="66" charset="0"/>
                <a:ea typeface="ＭＳ Ｐゴシック" panose="020B0600070205080204" pitchFamily="34" charset="-128"/>
              </a:rPr>
              <a:t>restriktif</a:t>
            </a:r>
            <a:r>
              <a:rPr lang="tr-TR" sz="1400" dirty="0">
                <a:solidFill>
                  <a:schemeClr val="tx1"/>
                </a:solidFill>
                <a:latin typeface="Comic Sans MS" panose="030F0902030302020204" pitchFamily="66" charset="0"/>
                <a:ea typeface="ＭＳ Ｐゴシック" panose="020B0600070205080204" pitchFamily="34" charset="-128"/>
              </a:rPr>
              <a:t> diyet</a:t>
            </a:r>
          </a:p>
          <a:p>
            <a:pPr algn="ctr"/>
            <a:endParaRPr lang="tr-TR" dirty="0"/>
          </a:p>
        </p:txBody>
      </p:sp>
      <p:sp>
        <p:nvSpPr>
          <p:cNvPr id="8" name="Frame 7">
            <a:extLst>
              <a:ext uri="{FF2B5EF4-FFF2-40B4-BE49-F238E27FC236}">
                <a16:creationId xmlns:a16="http://schemas.microsoft.com/office/drawing/2014/main" id="{AA87803C-D026-914E-ABB1-609FBD7F0119}"/>
              </a:ext>
            </a:extLst>
          </p:cNvPr>
          <p:cNvSpPr/>
          <p:nvPr/>
        </p:nvSpPr>
        <p:spPr>
          <a:xfrm>
            <a:off x="228600" y="2675652"/>
            <a:ext cx="2790577" cy="1286748"/>
          </a:xfrm>
          <a:prstGeom prst="frame">
            <a:avLst>
              <a:gd name="adj1" fmla="val 1935"/>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9" name="Rectangle 8">
            <a:extLst>
              <a:ext uri="{FF2B5EF4-FFF2-40B4-BE49-F238E27FC236}">
                <a16:creationId xmlns:a16="http://schemas.microsoft.com/office/drawing/2014/main" id="{C8E89A2F-27BD-0840-8E99-24CE237CA6D9}"/>
              </a:ext>
            </a:extLst>
          </p:cNvPr>
          <p:cNvSpPr/>
          <p:nvPr/>
        </p:nvSpPr>
        <p:spPr>
          <a:xfrm>
            <a:off x="290388" y="2737073"/>
            <a:ext cx="2652589" cy="1149128"/>
          </a:xfrm>
          <a:prstGeom prst="rect">
            <a:avLst/>
          </a:prstGeom>
          <a:solidFill>
            <a:srgbClr val="FF0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tr-TR" u="sng" dirty="0">
              <a:solidFill>
                <a:srgbClr val="FF0000"/>
              </a:solidFill>
              <a:latin typeface="Comic Sans MS" panose="030F0902030302020204" pitchFamily="66" charset="0"/>
              <a:ea typeface="ＭＳ Ｐゴシック" panose="020B0600070205080204" pitchFamily="34" charset="-128"/>
            </a:endParaRPr>
          </a:p>
          <a:p>
            <a:pPr lvl="0" algn="ctr"/>
            <a:r>
              <a:rPr lang="tr-TR" dirty="0" err="1">
                <a:solidFill>
                  <a:schemeClr val="tx1"/>
                </a:solidFill>
                <a:latin typeface="Comic Sans MS" panose="030F0902030302020204" pitchFamily="66" charset="0"/>
                <a:ea typeface="ＭＳ Ｐゴシック" panose="020B0600070205080204" pitchFamily="34" charset="-128"/>
              </a:rPr>
              <a:t>İnflamasyon</a:t>
            </a:r>
            <a:r>
              <a:rPr lang="tr-TR" dirty="0">
                <a:solidFill>
                  <a:schemeClr val="tx1"/>
                </a:solidFill>
                <a:latin typeface="Comic Sans MS" panose="030F0902030302020204" pitchFamily="66" charset="0"/>
                <a:ea typeface="ＭＳ Ｐゴシック" panose="020B0600070205080204" pitchFamily="34" charset="-128"/>
              </a:rPr>
              <a:t> </a:t>
            </a:r>
          </a:p>
          <a:p>
            <a:pPr lvl="0" algn="ctr"/>
            <a:r>
              <a:rPr lang="tr-TR" sz="1400" dirty="0">
                <a:solidFill>
                  <a:schemeClr val="tx1"/>
                </a:solidFill>
                <a:latin typeface="Comic Sans MS" panose="030F0902030302020204" pitchFamily="66" charset="0"/>
                <a:ea typeface="ＭＳ Ｐゴシック" panose="020B0600070205080204" pitchFamily="34" charset="-128"/>
              </a:rPr>
              <a:t>Artmış </a:t>
            </a:r>
            <a:r>
              <a:rPr lang="tr-TR" sz="1400" dirty="0" err="1">
                <a:solidFill>
                  <a:schemeClr val="tx1"/>
                </a:solidFill>
                <a:latin typeface="Comic Sans MS" panose="030F0902030302020204" pitchFamily="66" charset="0"/>
                <a:ea typeface="ＭＳ Ｐゴシック" panose="020B0600070205080204" pitchFamily="34" charset="-128"/>
              </a:rPr>
              <a:t>nutrisyonel</a:t>
            </a:r>
            <a:r>
              <a:rPr lang="tr-TR" sz="1400" dirty="0">
                <a:solidFill>
                  <a:schemeClr val="tx1"/>
                </a:solidFill>
                <a:latin typeface="Comic Sans MS" panose="030F0902030302020204" pitchFamily="66" charset="0"/>
                <a:ea typeface="ＭＳ Ｐゴシック" panose="020B0600070205080204" pitchFamily="34" charset="-128"/>
              </a:rPr>
              <a:t> gereksinim, </a:t>
            </a:r>
            <a:r>
              <a:rPr lang="tr-TR" sz="1400" dirty="0" err="1">
                <a:solidFill>
                  <a:schemeClr val="tx1"/>
                </a:solidFill>
                <a:latin typeface="Comic Sans MS" panose="030F0902030302020204" pitchFamily="66" charset="0"/>
                <a:ea typeface="ＭＳ Ｐゴシック" panose="020B0600070205080204" pitchFamily="34" charset="-128"/>
              </a:rPr>
              <a:t>infeksiyon</a:t>
            </a:r>
            <a:r>
              <a:rPr lang="tr-TR" sz="1400" dirty="0">
                <a:solidFill>
                  <a:schemeClr val="tx1"/>
                </a:solidFill>
                <a:latin typeface="Comic Sans MS" panose="030F0902030302020204" pitchFamily="66" charset="0"/>
                <a:ea typeface="ＭＳ Ｐゴシック" panose="020B0600070205080204" pitchFamily="34" charset="-128"/>
              </a:rPr>
              <a:t>, cerrahi </a:t>
            </a:r>
          </a:p>
          <a:p>
            <a:pPr algn="ctr"/>
            <a:endParaRPr lang="tr-TR" dirty="0"/>
          </a:p>
        </p:txBody>
      </p:sp>
      <p:sp>
        <p:nvSpPr>
          <p:cNvPr id="10" name="Frame 9">
            <a:extLst>
              <a:ext uri="{FF2B5EF4-FFF2-40B4-BE49-F238E27FC236}">
                <a16:creationId xmlns:a16="http://schemas.microsoft.com/office/drawing/2014/main" id="{8BBE8C46-41AB-9941-AFEC-21C543933E7B}"/>
              </a:ext>
            </a:extLst>
          </p:cNvPr>
          <p:cNvSpPr/>
          <p:nvPr/>
        </p:nvSpPr>
        <p:spPr>
          <a:xfrm>
            <a:off x="685800" y="4352052"/>
            <a:ext cx="2790577" cy="1286748"/>
          </a:xfrm>
          <a:prstGeom prst="frame">
            <a:avLst>
              <a:gd name="adj1" fmla="val 1935"/>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13" name="Rectangle 12">
            <a:extLst>
              <a:ext uri="{FF2B5EF4-FFF2-40B4-BE49-F238E27FC236}">
                <a16:creationId xmlns:a16="http://schemas.microsoft.com/office/drawing/2014/main" id="{2708B243-AE55-DD41-BE6F-AC17EEA205BA}"/>
              </a:ext>
            </a:extLst>
          </p:cNvPr>
          <p:cNvSpPr/>
          <p:nvPr/>
        </p:nvSpPr>
        <p:spPr>
          <a:xfrm>
            <a:off x="747588" y="4413473"/>
            <a:ext cx="2652589" cy="1149128"/>
          </a:xfrm>
          <a:prstGeom prst="rect">
            <a:avLst/>
          </a:prstGeom>
          <a:solidFill>
            <a:srgbClr val="FFC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tr-TR" u="sng" dirty="0">
              <a:solidFill>
                <a:srgbClr val="FF0000"/>
              </a:solidFill>
              <a:latin typeface="Comic Sans MS" panose="030F0902030302020204" pitchFamily="66" charset="0"/>
              <a:ea typeface="ＭＳ Ｐゴシック" panose="020B0600070205080204" pitchFamily="34" charset="-128"/>
            </a:endParaRPr>
          </a:p>
          <a:p>
            <a:pPr lvl="0" algn="ctr"/>
            <a:r>
              <a:rPr lang="tr-TR" u="sng" dirty="0" err="1">
                <a:solidFill>
                  <a:schemeClr val="tx1"/>
                </a:solidFill>
                <a:latin typeface="Comic Sans MS" panose="030F0902030302020204" pitchFamily="66" charset="0"/>
                <a:ea typeface="ＭＳ Ｐゴシック" panose="020B0600070205080204" pitchFamily="34" charset="-128"/>
              </a:rPr>
              <a:t>Medikasyon</a:t>
            </a:r>
            <a:r>
              <a:rPr lang="tr-TR" u="sng" dirty="0">
                <a:solidFill>
                  <a:schemeClr val="tx1"/>
                </a:solidFill>
                <a:latin typeface="Comic Sans MS" panose="030F0902030302020204" pitchFamily="66" charset="0"/>
                <a:ea typeface="ＭＳ Ｐゴシック" panose="020B0600070205080204" pitchFamily="34" charset="-128"/>
              </a:rPr>
              <a:t> </a:t>
            </a:r>
          </a:p>
          <a:p>
            <a:pPr lvl="0" algn="ctr"/>
            <a:r>
              <a:rPr lang="tr-TR" sz="1400" dirty="0" err="1">
                <a:solidFill>
                  <a:schemeClr val="tx1"/>
                </a:solidFill>
                <a:latin typeface="Comic Sans MS" panose="030F0902030302020204" pitchFamily="66" charset="0"/>
                <a:ea typeface="ＭＳ Ｐゴシック" panose="020B0600070205080204" pitchFamily="34" charset="-128"/>
              </a:rPr>
              <a:t>Kortikosteroid</a:t>
            </a:r>
            <a:endParaRPr lang="tr-TR" sz="1400" dirty="0">
              <a:solidFill>
                <a:schemeClr val="tx1"/>
              </a:solidFill>
              <a:latin typeface="Comic Sans MS" panose="030F0902030302020204" pitchFamily="66" charset="0"/>
              <a:ea typeface="ＭＳ Ｐゴシック" panose="020B0600070205080204" pitchFamily="34" charset="-128"/>
            </a:endParaRPr>
          </a:p>
          <a:p>
            <a:pPr lvl="0" algn="ctr"/>
            <a:r>
              <a:rPr lang="tr-TR" sz="1400" dirty="0">
                <a:solidFill>
                  <a:schemeClr val="tx1"/>
                </a:solidFill>
                <a:latin typeface="Comic Sans MS" panose="030F0902030302020204" pitchFamily="66" charset="0"/>
                <a:ea typeface="ＭＳ Ｐゴシック" panose="020B0600070205080204" pitchFamily="34" charset="-128"/>
              </a:rPr>
              <a:t>ilaç-</a:t>
            </a:r>
            <a:r>
              <a:rPr lang="tr-TR" sz="1400" dirty="0" err="1">
                <a:solidFill>
                  <a:schemeClr val="tx1"/>
                </a:solidFill>
                <a:latin typeface="Comic Sans MS" panose="030F0902030302020204" pitchFamily="66" charset="0"/>
                <a:ea typeface="ＭＳ Ｐゴシック" panose="020B0600070205080204" pitchFamily="34" charset="-128"/>
              </a:rPr>
              <a:t>nutrient</a:t>
            </a:r>
            <a:r>
              <a:rPr lang="tr-TR" sz="1400" dirty="0">
                <a:solidFill>
                  <a:schemeClr val="tx1"/>
                </a:solidFill>
                <a:latin typeface="Comic Sans MS" panose="030F0902030302020204" pitchFamily="66" charset="0"/>
                <a:ea typeface="ＭＳ Ｐゴシック" panose="020B0600070205080204" pitchFamily="34" charset="-128"/>
              </a:rPr>
              <a:t> etkileşimi </a:t>
            </a:r>
          </a:p>
          <a:p>
            <a:pPr algn="ctr"/>
            <a:endParaRPr lang="tr-TR" dirty="0"/>
          </a:p>
        </p:txBody>
      </p:sp>
      <p:sp>
        <p:nvSpPr>
          <p:cNvPr id="14" name="Frame 13">
            <a:extLst>
              <a:ext uri="{FF2B5EF4-FFF2-40B4-BE49-F238E27FC236}">
                <a16:creationId xmlns:a16="http://schemas.microsoft.com/office/drawing/2014/main" id="{549AD7CA-A8E6-5C4C-9FBF-18D748D55771}"/>
              </a:ext>
            </a:extLst>
          </p:cNvPr>
          <p:cNvSpPr/>
          <p:nvPr/>
        </p:nvSpPr>
        <p:spPr>
          <a:xfrm>
            <a:off x="6052634" y="2599452"/>
            <a:ext cx="2790577" cy="1286748"/>
          </a:xfrm>
          <a:prstGeom prst="frame">
            <a:avLst>
              <a:gd name="adj1" fmla="val 1935"/>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15" name="Rectangle 14">
            <a:extLst>
              <a:ext uri="{FF2B5EF4-FFF2-40B4-BE49-F238E27FC236}">
                <a16:creationId xmlns:a16="http://schemas.microsoft.com/office/drawing/2014/main" id="{5E3F0F6C-CB4D-9B4F-97C1-2E424114D673}"/>
              </a:ext>
            </a:extLst>
          </p:cNvPr>
          <p:cNvSpPr/>
          <p:nvPr/>
        </p:nvSpPr>
        <p:spPr>
          <a:xfrm>
            <a:off x="6114422" y="2660873"/>
            <a:ext cx="2652589" cy="1149128"/>
          </a:xfrm>
          <a:prstGeom prst="rect">
            <a:avLst/>
          </a:prstGeom>
          <a:solidFill>
            <a:srgbClr val="FFC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tr-TR" u="sng" dirty="0">
              <a:solidFill>
                <a:srgbClr val="FF0000"/>
              </a:solidFill>
              <a:latin typeface="Comic Sans MS" panose="030F0902030302020204" pitchFamily="66" charset="0"/>
              <a:ea typeface="ＭＳ Ｐゴシック" panose="020B0600070205080204" pitchFamily="34" charset="-128"/>
            </a:endParaRPr>
          </a:p>
          <a:p>
            <a:pPr lvl="0" algn="ctr"/>
            <a:r>
              <a:rPr lang="tr-TR" u="sng" dirty="0">
                <a:solidFill>
                  <a:schemeClr val="tx1"/>
                </a:solidFill>
                <a:latin typeface="Comic Sans MS" panose="030F0902030302020204" pitchFamily="66" charset="0"/>
                <a:ea typeface="ＭＳ Ｐゴシック" panose="020B0600070205080204" pitchFamily="34" charset="-128"/>
              </a:rPr>
              <a:t>Artmış </a:t>
            </a:r>
            <a:r>
              <a:rPr lang="tr-TR" u="sng" dirty="0" err="1">
                <a:solidFill>
                  <a:schemeClr val="tx1"/>
                </a:solidFill>
                <a:latin typeface="Comic Sans MS" panose="030F0902030302020204" pitchFamily="66" charset="0"/>
                <a:ea typeface="ＭＳ Ｐゴシック" panose="020B0600070205080204" pitchFamily="34" charset="-128"/>
              </a:rPr>
              <a:t>nutrisyonel</a:t>
            </a:r>
            <a:r>
              <a:rPr lang="tr-TR" u="sng" dirty="0">
                <a:solidFill>
                  <a:schemeClr val="tx1"/>
                </a:solidFill>
                <a:latin typeface="Comic Sans MS" panose="030F0902030302020204" pitchFamily="66" charset="0"/>
                <a:ea typeface="ＭＳ Ｐゴシック" panose="020B0600070205080204" pitchFamily="34" charset="-128"/>
              </a:rPr>
              <a:t> kayıplar </a:t>
            </a:r>
          </a:p>
          <a:p>
            <a:pPr lvl="0" algn="ctr"/>
            <a:r>
              <a:rPr lang="tr-TR" sz="1100" dirty="0" err="1">
                <a:solidFill>
                  <a:schemeClr val="tx1"/>
                </a:solidFill>
                <a:latin typeface="Comic Sans MS" panose="030F0902030302020204" pitchFamily="66" charset="0"/>
                <a:ea typeface="ＭＳ Ｐゴシック" panose="020B0600070205080204" pitchFamily="34" charset="-128"/>
              </a:rPr>
              <a:t>Malabsorbsiyon</a:t>
            </a:r>
            <a:r>
              <a:rPr lang="tr-TR" sz="1100" dirty="0">
                <a:solidFill>
                  <a:schemeClr val="tx1"/>
                </a:solidFill>
                <a:latin typeface="Comic Sans MS" panose="030F0902030302020204" pitchFamily="66" charset="0"/>
                <a:ea typeface="ＭＳ Ｐゴシック" panose="020B0600070205080204" pitchFamily="34" charset="-128"/>
              </a:rPr>
              <a:t>, </a:t>
            </a:r>
            <a:r>
              <a:rPr lang="tr-TR" sz="1100" dirty="0" err="1">
                <a:solidFill>
                  <a:schemeClr val="tx1"/>
                </a:solidFill>
                <a:latin typeface="Comic Sans MS" panose="030F0902030302020204" pitchFamily="66" charset="0"/>
                <a:ea typeface="ＭＳ Ｐゴシック" panose="020B0600070205080204" pitchFamily="34" charset="-128"/>
              </a:rPr>
              <a:t>diare</a:t>
            </a:r>
            <a:r>
              <a:rPr lang="tr-TR" sz="1100" dirty="0">
                <a:solidFill>
                  <a:schemeClr val="tx1"/>
                </a:solidFill>
                <a:latin typeface="Comic Sans MS" panose="030F0902030302020204" pitchFamily="66" charset="0"/>
                <a:ea typeface="ＭＳ Ｐゴシック" panose="020B0600070205080204" pitchFamily="34" charset="-128"/>
              </a:rPr>
              <a:t>, kusma, fistül, </a:t>
            </a:r>
          </a:p>
          <a:p>
            <a:pPr lvl="0" algn="ctr"/>
            <a:r>
              <a:rPr lang="tr-TR" sz="1100" dirty="0" err="1">
                <a:solidFill>
                  <a:schemeClr val="tx1"/>
                </a:solidFill>
                <a:latin typeface="Comic Sans MS" panose="030F0902030302020204" pitchFamily="66" charset="0"/>
                <a:ea typeface="ＭＳ Ｐゴシック" panose="020B0600070205080204" pitchFamily="34" charset="-128"/>
              </a:rPr>
              <a:t>intestinal</a:t>
            </a:r>
            <a:r>
              <a:rPr lang="tr-TR" sz="1100" dirty="0">
                <a:solidFill>
                  <a:schemeClr val="tx1"/>
                </a:solidFill>
                <a:latin typeface="Comic Sans MS" panose="030F0902030302020204" pitchFamily="66" charset="0"/>
                <a:ea typeface="ＭＳ Ｐゴシック" panose="020B0600070205080204" pitchFamily="34" charset="-128"/>
              </a:rPr>
              <a:t> protein kay</a:t>
            </a:r>
            <a:r>
              <a:rPr lang="tr-TR" sz="1100" u="sng" dirty="0">
                <a:solidFill>
                  <a:schemeClr val="tx1"/>
                </a:solidFill>
                <a:latin typeface="Comic Sans MS" panose="030F0902030302020204" pitchFamily="66" charset="0"/>
                <a:ea typeface="ＭＳ Ｐゴシック" panose="020B0600070205080204" pitchFamily="34" charset="-128"/>
              </a:rPr>
              <a:t>ı</a:t>
            </a:r>
            <a:r>
              <a:rPr lang="tr-TR" sz="1100" dirty="0">
                <a:solidFill>
                  <a:schemeClr val="tx1"/>
                </a:solidFill>
                <a:latin typeface="Comic Sans MS" panose="030F0902030302020204" pitchFamily="66" charset="0"/>
                <a:ea typeface="ＭＳ Ｐゴシック" panose="020B0600070205080204" pitchFamily="34" charset="-128"/>
              </a:rPr>
              <a:t>plar</a:t>
            </a:r>
            <a:r>
              <a:rPr lang="tr-TR" sz="1100" u="sng" dirty="0">
                <a:solidFill>
                  <a:schemeClr val="tx1"/>
                </a:solidFill>
                <a:latin typeface="Comic Sans MS" panose="030F0902030302020204" pitchFamily="66" charset="0"/>
                <a:ea typeface="ＭＳ Ｐゴシック" panose="020B0600070205080204" pitchFamily="34" charset="-128"/>
              </a:rPr>
              <a:t>ı</a:t>
            </a:r>
            <a:endParaRPr lang="tr-TR" sz="1100" dirty="0">
              <a:solidFill>
                <a:schemeClr val="tx1"/>
              </a:solidFill>
              <a:latin typeface="Comic Sans MS" panose="030F0902030302020204" pitchFamily="66" charset="0"/>
              <a:ea typeface="ＭＳ Ｐゴシック" panose="020B0600070205080204" pitchFamily="34" charset="-128"/>
            </a:endParaRPr>
          </a:p>
          <a:p>
            <a:pPr algn="ctr"/>
            <a:endParaRPr lang="tr-TR" dirty="0"/>
          </a:p>
        </p:txBody>
      </p:sp>
      <p:sp>
        <p:nvSpPr>
          <p:cNvPr id="16" name="Frame 15">
            <a:extLst>
              <a:ext uri="{FF2B5EF4-FFF2-40B4-BE49-F238E27FC236}">
                <a16:creationId xmlns:a16="http://schemas.microsoft.com/office/drawing/2014/main" id="{F5D074B6-F547-204D-A743-6AF58659173B}"/>
              </a:ext>
            </a:extLst>
          </p:cNvPr>
          <p:cNvSpPr/>
          <p:nvPr/>
        </p:nvSpPr>
        <p:spPr>
          <a:xfrm>
            <a:off x="5667623" y="4275852"/>
            <a:ext cx="2790577" cy="1286748"/>
          </a:xfrm>
          <a:prstGeom prst="frame">
            <a:avLst>
              <a:gd name="adj1" fmla="val 1935"/>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17" name="Rectangle 16">
            <a:extLst>
              <a:ext uri="{FF2B5EF4-FFF2-40B4-BE49-F238E27FC236}">
                <a16:creationId xmlns:a16="http://schemas.microsoft.com/office/drawing/2014/main" id="{2C7F746E-834F-7E40-BF04-5E1739985209}"/>
              </a:ext>
            </a:extLst>
          </p:cNvPr>
          <p:cNvSpPr/>
          <p:nvPr/>
        </p:nvSpPr>
        <p:spPr>
          <a:xfrm>
            <a:off x="5729411" y="4337273"/>
            <a:ext cx="2652589" cy="1149128"/>
          </a:xfrm>
          <a:prstGeom prst="rect">
            <a:avLst/>
          </a:prstGeom>
          <a:solidFill>
            <a:srgbClr val="FFC000"/>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tr-TR" u="sng" dirty="0">
              <a:solidFill>
                <a:srgbClr val="FF0000"/>
              </a:solidFill>
              <a:latin typeface="Comic Sans MS" panose="030F0902030302020204" pitchFamily="66" charset="0"/>
              <a:ea typeface="ＭＳ Ｐゴシック" panose="020B0600070205080204" pitchFamily="34" charset="-128"/>
            </a:endParaRPr>
          </a:p>
          <a:p>
            <a:pPr lvl="0" algn="ctr"/>
            <a:r>
              <a:rPr lang="tr-TR" u="sng" dirty="0">
                <a:solidFill>
                  <a:schemeClr val="tx1"/>
                </a:solidFill>
                <a:latin typeface="Comic Sans MS" panose="030F0902030302020204" pitchFamily="66" charset="0"/>
                <a:ea typeface="ＭＳ Ｐゴシック" panose="020B0600070205080204" pitchFamily="34" charset="-128"/>
              </a:rPr>
              <a:t>Cerrahi </a:t>
            </a:r>
          </a:p>
          <a:p>
            <a:pPr lvl="0" algn="ctr"/>
            <a:r>
              <a:rPr lang="tr-TR" sz="1200" dirty="0">
                <a:solidFill>
                  <a:schemeClr val="tx1"/>
                </a:solidFill>
                <a:latin typeface="Comic Sans MS" panose="030F0902030302020204" pitchFamily="66" charset="0"/>
                <a:ea typeface="ＭＳ Ｐゴシック" panose="020B0600070205080204" pitchFamily="34" charset="-128"/>
              </a:rPr>
              <a:t>Azalmış </a:t>
            </a:r>
            <a:r>
              <a:rPr lang="tr-TR" sz="1200" dirty="0" err="1">
                <a:solidFill>
                  <a:schemeClr val="tx1"/>
                </a:solidFill>
                <a:latin typeface="Comic Sans MS" panose="030F0902030302020204" pitchFamily="66" charset="0"/>
                <a:ea typeface="ＭＳ Ｐゴシック" panose="020B0600070205080204" pitchFamily="34" charset="-128"/>
              </a:rPr>
              <a:t>absorbtif</a:t>
            </a:r>
            <a:r>
              <a:rPr lang="tr-TR" sz="1200" dirty="0">
                <a:solidFill>
                  <a:schemeClr val="tx1"/>
                </a:solidFill>
                <a:latin typeface="Comic Sans MS" panose="030F0902030302020204" pitchFamily="66" charset="0"/>
                <a:ea typeface="ＭＳ Ｐゴシック" panose="020B0600070205080204" pitchFamily="34" charset="-128"/>
              </a:rPr>
              <a:t> kapasite</a:t>
            </a:r>
          </a:p>
          <a:p>
            <a:pPr lvl="0" algn="ctr"/>
            <a:r>
              <a:rPr lang="tr-TR" sz="1200" dirty="0">
                <a:solidFill>
                  <a:schemeClr val="tx1"/>
                </a:solidFill>
                <a:latin typeface="Comic Sans MS" panose="030F0902030302020204" pitchFamily="66" charset="0"/>
                <a:ea typeface="ＭＳ Ｐゴシック" panose="020B0600070205080204" pitchFamily="34" charset="-128"/>
              </a:rPr>
              <a:t>Kısa barsak sendromu </a:t>
            </a:r>
          </a:p>
          <a:p>
            <a:pPr algn="ctr"/>
            <a:endParaRPr lang="tr-TR" dirty="0"/>
          </a:p>
        </p:txBody>
      </p:sp>
      <p:sp>
        <p:nvSpPr>
          <p:cNvPr id="2" name="Oval 1">
            <a:extLst>
              <a:ext uri="{FF2B5EF4-FFF2-40B4-BE49-F238E27FC236}">
                <a16:creationId xmlns:a16="http://schemas.microsoft.com/office/drawing/2014/main" id="{ED2F12C4-2052-1446-AC50-A36383FEDC50}"/>
              </a:ext>
            </a:extLst>
          </p:cNvPr>
          <p:cNvSpPr/>
          <p:nvPr/>
        </p:nvSpPr>
        <p:spPr>
          <a:xfrm>
            <a:off x="3476377" y="3235437"/>
            <a:ext cx="2191246" cy="879363"/>
          </a:xfrm>
          <a:prstGeom prst="ellipse">
            <a:avLst/>
          </a:prstGeom>
          <a:solidFill>
            <a:srgbClr val="00B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err="1">
                <a:solidFill>
                  <a:schemeClr val="tx1"/>
                </a:solidFill>
                <a:latin typeface="Comic Sans MS" panose="030F0902030302020204" pitchFamily="66" charset="0"/>
              </a:rPr>
              <a:t>İBH’da</a:t>
            </a:r>
            <a:r>
              <a:rPr lang="tr-TR" dirty="0">
                <a:solidFill>
                  <a:schemeClr val="tx1"/>
                </a:solidFill>
                <a:latin typeface="Comic Sans MS" panose="030F0902030302020204" pitchFamily="66" charset="0"/>
              </a:rPr>
              <a:t> </a:t>
            </a:r>
            <a:r>
              <a:rPr lang="tr-TR" dirty="0" err="1">
                <a:solidFill>
                  <a:schemeClr val="tx1"/>
                </a:solidFill>
                <a:latin typeface="Comic Sans MS" panose="030F0902030302020204" pitchFamily="66" charset="0"/>
              </a:rPr>
              <a:t>malnutrisyon</a:t>
            </a:r>
            <a:r>
              <a:rPr lang="tr-TR" dirty="0">
                <a:solidFill>
                  <a:schemeClr val="tx1"/>
                </a:solidFill>
                <a:latin typeface="Comic Sans MS" panose="030F0902030302020204" pitchFamily="66" charset="0"/>
              </a:rPr>
              <a:t> sebepleri </a:t>
            </a:r>
          </a:p>
        </p:txBody>
      </p:sp>
      <p:sp>
        <p:nvSpPr>
          <p:cNvPr id="3" name="TextBox 2">
            <a:extLst>
              <a:ext uri="{FF2B5EF4-FFF2-40B4-BE49-F238E27FC236}">
                <a16:creationId xmlns:a16="http://schemas.microsoft.com/office/drawing/2014/main" id="{71C5758E-FFD5-1943-9E5E-9310139FFF01}"/>
              </a:ext>
            </a:extLst>
          </p:cNvPr>
          <p:cNvSpPr txBox="1"/>
          <p:nvPr/>
        </p:nvSpPr>
        <p:spPr>
          <a:xfrm>
            <a:off x="460788" y="6262788"/>
            <a:ext cx="8382423" cy="369332"/>
          </a:xfrm>
          <a:prstGeom prst="rect">
            <a:avLst/>
          </a:prstGeom>
          <a:noFill/>
        </p:spPr>
        <p:txBody>
          <a:bodyPr wrap="none" rtlCol="0">
            <a:spAutoFit/>
          </a:bodyPr>
          <a:lstStyle/>
          <a:p>
            <a:r>
              <a:rPr lang="tr-TR" u="sng" dirty="0" err="1">
                <a:latin typeface="Comic Sans MS" panose="030F0902030302020204" pitchFamily="66" charset="0"/>
              </a:rPr>
              <a:t>Malnutrisyon</a:t>
            </a:r>
            <a:r>
              <a:rPr lang="tr-TR" u="sng" dirty="0">
                <a:latin typeface="Comic Sans MS" panose="030F0902030302020204" pitchFamily="66" charset="0"/>
              </a:rPr>
              <a:t>: </a:t>
            </a:r>
            <a:r>
              <a:rPr lang="tr-TR" u="sng" dirty="0" err="1">
                <a:latin typeface="Comic Sans MS" panose="030F0902030302020204" pitchFamily="66" charset="0"/>
              </a:rPr>
              <a:t>Hospitalize</a:t>
            </a:r>
            <a:r>
              <a:rPr lang="tr-TR" u="sng" dirty="0">
                <a:latin typeface="Comic Sans MS" panose="030F0902030302020204" pitchFamily="66" charset="0"/>
              </a:rPr>
              <a:t> hastalarda %40-70 &amp; poliklinik hastalarda %20-50</a:t>
            </a:r>
          </a:p>
        </p:txBody>
      </p:sp>
      <p:sp>
        <p:nvSpPr>
          <p:cNvPr id="19" name="Down Arrow 18">
            <a:extLst>
              <a:ext uri="{FF2B5EF4-FFF2-40B4-BE49-F238E27FC236}">
                <a16:creationId xmlns:a16="http://schemas.microsoft.com/office/drawing/2014/main" id="{3BF304C5-B96D-6646-B226-80F808D877B2}"/>
              </a:ext>
            </a:extLst>
          </p:cNvPr>
          <p:cNvSpPr/>
          <p:nvPr/>
        </p:nvSpPr>
        <p:spPr>
          <a:xfrm>
            <a:off x="4448730" y="4555397"/>
            <a:ext cx="296984" cy="154060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4" name="TextBox 3">
            <a:extLst>
              <a:ext uri="{FF2B5EF4-FFF2-40B4-BE49-F238E27FC236}">
                <a16:creationId xmlns:a16="http://schemas.microsoft.com/office/drawing/2014/main" id="{F4BE281B-0248-B644-B7F3-6233897D5AFE}"/>
              </a:ext>
            </a:extLst>
          </p:cNvPr>
          <p:cNvSpPr txBox="1"/>
          <p:nvPr/>
        </p:nvSpPr>
        <p:spPr>
          <a:xfrm>
            <a:off x="1442403" y="2048714"/>
            <a:ext cx="609462" cy="523220"/>
          </a:xfrm>
          <a:prstGeom prst="rect">
            <a:avLst/>
          </a:prstGeom>
          <a:noFill/>
        </p:spPr>
        <p:txBody>
          <a:bodyPr wrap="none" rtlCol="0">
            <a:spAutoFit/>
          </a:bodyPr>
          <a:lstStyle/>
          <a:p>
            <a:r>
              <a:rPr lang="tr-TR" sz="2800" dirty="0">
                <a:latin typeface="Comic Sans MS" panose="030F0902030302020204" pitchFamily="66" charset="0"/>
              </a:rPr>
              <a:t>!!!!!</a:t>
            </a:r>
          </a:p>
        </p:txBody>
      </p:sp>
    </p:spTree>
    <p:extLst>
      <p:ext uri="{BB962C8B-B14F-4D97-AF65-F5344CB8AC3E}">
        <p14:creationId xmlns:p14="http://schemas.microsoft.com/office/powerpoint/2010/main" val="329687656"/>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AC60C72-E606-BE4E-9B25-BA79136FC5EE}"/>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İlaca ait olumsuz etkiler</a:t>
            </a:r>
          </a:p>
        </p:txBody>
      </p:sp>
      <p:cxnSp>
        <p:nvCxnSpPr>
          <p:cNvPr id="7" name="Straight Connector 6">
            <a:extLst>
              <a:ext uri="{FF2B5EF4-FFF2-40B4-BE49-F238E27FC236}">
                <a16:creationId xmlns:a16="http://schemas.microsoft.com/office/drawing/2014/main" id="{B4B0B08B-5921-7D48-B7E3-B63DCFF916F0}"/>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9" name="Table 8">
            <a:extLst>
              <a:ext uri="{FF2B5EF4-FFF2-40B4-BE49-F238E27FC236}">
                <a16:creationId xmlns:a16="http://schemas.microsoft.com/office/drawing/2014/main" id="{35CF4963-01D5-DA45-9DE7-EC22C45774A9}"/>
              </a:ext>
            </a:extLst>
          </p:cNvPr>
          <p:cNvGraphicFramePr>
            <a:graphicFrameLocks noGrp="1"/>
          </p:cNvGraphicFramePr>
          <p:nvPr>
            <p:extLst>
              <p:ext uri="{D42A27DB-BD31-4B8C-83A1-F6EECF244321}">
                <p14:modId xmlns:p14="http://schemas.microsoft.com/office/powerpoint/2010/main" val="105093203"/>
              </p:ext>
            </p:extLst>
          </p:nvPr>
        </p:nvGraphicFramePr>
        <p:xfrm>
          <a:off x="609600" y="1447800"/>
          <a:ext cx="7620000" cy="4937760"/>
        </p:xfrm>
        <a:graphic>
          <a:graphicData uri="http://schemas.openxmlformats.org/drawingml/2006/table">
            <a:tbl>
              <a:tblPr firstRow="1" bandRow="1">
                <a:tableStyleId>{073A0DAA-6AF3-43AB-8588-CEC1D06C72B9}</a:tableStyleId>
              </a:tblPr>
              <a:tblGrid>
                <a:gridCol w="1905000">
                  <a:extLst>
                    <a:ext uri="{9D8B030D-6E8A-4147-A177-3AD203B41FA5}">
                      <a16:colId xmlns:a16="http://schemas.microsoft.com/office/drawing/2014/main" val="1468015676"/>
                    </a:ext>
                  </a:extLst>
                </a:gridCol>
                <a:gridCol w="1905000">
                  <a:extLst>
                    <a:ext uri="{9D8B030D-6E8A-4147-A177-3AD203B41FA5}">
                      <a16:colId xmlns:a16="http://schemas.microsoft.com/office/drawing/2014/main" val="3507449857"/>
                    </a:ext>
                  </a:extLst>
                </a:gridCol>
                <a:gridCol w="1905000">
                  <a:extLst>
                    <a:ext uri="{9D8B030D-6E8A-4147-A177-3AD203B41FA5}">
                      <a16:colId xmlns:a16="http://schemas.microsoft.com/office/drawing/2014/main" val="3993096146"/>
                    </a:ext>
                  </a:extLst>
                </a:gridCol>
                <a:gridCol w="1905000">
                  <a:extLst>
                    <a:ext uri="{9D8B030D-6E8A-4147-A177-3AD203B41FA5}">
                      <a16:colId xmlns:a16="http://schemas.microsoft.com/office/drawing/2014/main" val="2744677458"/>
                    </a:ext>
                  </a:extLst>
                </a:gridCol>
              </a:tblGrid>
              <a:tr h="365271">
                <a:tc>
                  <a:txBody>
                    <a:bodyPr/>
                    <a:lstStyle/>
                    <a:p>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mekanizma</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Kullanım sekli </a:t>
                      </a:r>
                      <a:endParaRPr lang="tr-TR" sz="1200" b="1" dirty="0">
                        <a:solidFill>
                          <a:schemeClr val="tx1"/>
                        </a:solidFill>
                        <a:latin typeface="Comic Sans MS" panose="030F0902030302020204" pitchFamily="66" charset="0"/>
                      </a:endParaRPr>
                    </a:p>
                  </a:txBody>
                  <a:tcPr/>
                </a:tc>
                <a:tc>
                  <a:txBody>
                    <a:bodyPr/>
                    <a:lstStyle/>
                    <a:p>
                      <a:pPr algn="ctr"/>
                      <a:r>
                        <a:rPr lang="tr-TR" sz="1200" dirty="0" err="1">
                          <a:latin typeface="Comic Sans MS" panose="030F0902030302020204" pitchFamily="66" charset="0"/>
                        </a:rPr>
                        <a:t>Gastrointestinal</a:t>
                      </a:r>
                      <a:r>
                        <a:rPr lang="tr-TR" sz="1200" dirty="0">
                          <a:latin typeface="Comic Sans MS" panose="030F0902030302020204" pitchFamily="66" charset="0"/>
                        </a:rPr>
                        <a:t> yan etkiler</a:t>
                      </a:r>
                      <a:endParaRPr lang="tr-TR" sz="1200" b="1" dirty="0">
                        <a:solidFill>
                          <a:schemeClr val="tx1"/>
                        </a:solidFill>
                        <a:latin typeface="Comic Sans MS" panose="030F0902030302020204" pitchFamily="66" charset="0"/>
                      </a:endParaRPr>
                    </a:p>
                  </a:txBody>
                  <a:tcPr/>
                </a:tc>
                <a:extLst>
                  <a:ext uri="{0D108BD9-81ED-4DB2-BD59-A6C34878D82A}">
                    <a16:rowId xmlns:a16="http://schemas.microsoft.com/office/drawing/2014/main" val="3666701513"/>
                  </a:ext>
                </a:extLst>
              </a:tr>
              <a:tr h="365271">
                <a:tc>
                  <a:txBody>
                    <a:bodyPr/>
                    <a:lstStyle/>
                    <a:p>
                      <a:r>
                        <a:rPr lang="tr-TR" sz="1200" b="1" dirty="0" err="1">
                          <a:latin typeface="Comic Sans MS" panose="030F0902030302020204" pitchFamily="66" charset="0"/>
                        </a:rPr>
                        <a:t>aminosalisilatlar</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Oral </a:t>
                      </a:r>
                      <a:r>
                        <a:rPr lang="tr-TR" sz="1200" dirty="0" err="1">
                          <a:latin typeface="Comic Sans MS" panose="030F0902030302020204" pitchFamily="66" charset="0"/>
                        </a:rPr>
                        <a:t>supp</a:t>
                      </a:r>
                      <a:endParaRPr lang="tr-TR" sz="1200" dirty="0">
                        <a:latin typeface="Comic Sans MS" panose="030F0902030302020204" pitchFamily="66" charset="0"/>
                      </a:endParaRPr>
                    </a:p>
                    <a:p>
                      <a:pPr algn="ctr"/>
                      <a:r>
                        <a:rPr lang="tr-TR" sz="1200" dirty="0" err="1">
                          <a:latin typeface="Comic Sans MS" panose="030F0902030302020204" pitchFamily="66" charset="0"/>
                        </a:rPr>
                        <a:t>Enema</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Karın ağrısı</a:t>
                      </a:r>
                    </a:p>
                    <a:p>
                      <a:pPr algn="ctr"/>
                      <a:r>
                        <a:rPr lang="tr-TR" sz="1200" dirty="0">
                          <a:latin typeface="Comic Sans MS" panose="030F0902030302020204" pitchFamily="66" charset="0"/>
                        </a:rPr>
                        <a:t>kramp</a:t>
                      </a:r>
                      <a:endParaRPr lang="tr-TR" sz="1200" b="1" dirty="0">
                        <a:solidFill>
                          <a:schemeClr val="tx1"/>
                        </a:solidFill>
                        <a:latin typeface="Comic Sans MS" panose="030F0902030302020204" pitchFamily="66" charset="0"/>
                      </a:endParaRPr>
                    </a:p>
                  </a:txBody>
                  <a:tcPr/>
                </a:tc>
                <a:extLst>
                  <a:ext uri="{0D108BD9-81ED-4DB2-BD59-A6C34878D82A}">
                    <a16:rowId xmlns:a16="http://schemas.microsoft.com/office/drawing/2014/main" val="973912179"/>
                  </a:ext>
                </a:extLst>
              </a:tr>
              <a:tr h="1441858">
                <a:tc>
                  <a:txBody>
                    <a:bodyPr/>
                    <a:lstStyle/>
                    <a:p>
                      <a:r>
                        <a:rPr lang="tr-TR" sz="1200" b="1" dirty="0" err="1">
                          <a:latin typeface="Comic Sans MS" panose="030F0902030302020204" pitchFamily="66" charset="0"/>
                        </a:rPr>
                        <a:t>kortikosteroidler</a:t>
                      </a:r>
                      <a:endParaRPr lang="tr-TR" sz="1200" b="1" dirty="0">
                        <a:solidFill>
                          <a:schemeClr val="tx1"/>
                        </a:solidFill>
                        <a:latin typeface="Comic Sans MS" panose="030F0902030302020204" pitchFamily="66" charset="0"/>
                      </a:endParaRPr>
                    </a:p>
                  </a:txBody>
                  <a:tcPr/>
                </a:tc>
                <a:tc>
                  <a:txBody>
                    <a:bodyPr/>
                    <a:lstStyle/>
                    <a:p>
                      <a:pPr algn="ctr"/>
                      <a:r>
                        <a:rPr lang="tr-TR" sz="1200" dirty="0" err="1">
                          <a:latin typeface="Comic Sans MS" panose="030F0902030302020204" pitchFamily="66" charset="0"/>
                        </a:rPr>
                        <a:t>Transaktivasyon</a:t>
                      </a:r>
                      <a:r>
                        <a:rPr lang="tr-TR" sz="1200" dirty="0">
                          <a:latin typeface="Comic Sans MS" panose="030F0902030302020204" pitchFamily="66" charset="0"/>
                        </a:rPr>
                        <a:t> ve nükleer proteinlerin </a:t>
                      </a:r>
                      <a:r>
                        <a:rPr lang="tr-TR" sz="1200" dirty="0" err="1">
                          <a:latin typeface="Comic Sans MS" panose="030F0902030302020204" pitchFamily="66" charset="0"/>
                        </a:rPr>
                        <a:t>transrepresyonu</a:t>
                      </a:r>
                      <a:r>
                        <a:rPr lang="tr-TR" sz="1200" dirty="0">
                          <a:latin typeface="Comic Sans MS" panose="030F0902030302020204" pitchFamily="66" charset="0"/>
                        </a:rPr>
                        <a:t>  </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Oral</a:t>
                      </a:r>
                    </a:p>
                    <a:p>
                      <a:pPr algn="ctr"/>
                      <a:r>
                        <a:rPr lang="tr-TR" sz="1200" dirty="0">
                          <a:latin typeface="Comic Sans MS" panose="030F0902030302020204" pitchFamily="66" charset="0"/>
                        </a:rPr>
                        <a:t>IV</a:t>
                      </a:r>
                      <a:endParaRPr lang="tr-TR" sz="1200" b="1" dirty="0">
                        <a:solidFill>
                          <a:schemeClr val="tx1"/>
                        </a:solidFill>
                        <a:latin typeface="Comic Sans MS" panose="030F0902030302020204" pitchFamily="66" charset="0"/>
                      </a:endParaRPr>
                    </a:p>
                  </a:txBody>
                  <a:tcPr/>
                </a:tc>
                <a:tc>
                  <a:txBody>
                    <a:bodyPr/>
                    <a:lstStyle/>
                    <a:p>
                      <a:pPr algn="ctr"/>
                      <a:r>
                        <a:rPr lang="tr-TR" sz="1200" dirty="0" err="1">
                          <a:latin typeface="Comic Sans MS" panose="030F0902030302020204" pitchFamily="66" charset="0"/>
                        </a:rPr>
                        <a:t>Anoreksi</a:t>
                      </a:r>
                      <a:r>
                        <a:rPr lang="tr-TR" sz="1200" dirty="0">
                          <a:latin typeface="Comic Sans MS" panose="030F0902030302020204" pitchFamily="66" charset="0"/>
                        </a:rPr>
                        <a:t> </a:t>
                      </a:r>
                    </a:p>
                    <a:p>
                      <a:pPr algn="ctr"/>
                      <a:r>
                        <a:rPr lang="tr-TR" sz="1200" dirty="0">
                          <a:latin typeface="Comic Sans MS" panose="030F0902030302020204" pitchFamily="66" charset="0"/>
                        </a:rPr>
                        <a:t>Kilo kaybı</a:t>
                      </a:r>
                    </a:p>
                    <a:p>
                      <a:pPr algn="ctr"/>
                      <a:r>
                        <a:rPr lang="tr-TR" sz="1200" dirty="0" err="1">
                          <a:latin typeface="Comic Sans MS" panose="030F0902030302020204" pitchFamily="66" charset="0"/>
                        </a:rPr>
                        <a:t>Andominal</a:t>
                      </a:r>
                      <a:r>
                        <a:rPr lang="tr-TR" sz="1200" dirty="0">
                          <a:latin typeface="Comic Sans MS" panose="030F0902030302020204" pitchFamily="66" charset="0"/>
                        </a:rPr>
                        <a:t> ağrı</a:t>
                      </a:r>
                    </a:p>
                    <a:p>
                      <a:pPr algn="ctr"/>
                      <a:r>
                        <a:rPr lang="tr-TR" sz="1200" dirty="0">
                          <a:latin typeface="Comic Sans MS" panose="030F0902030302020204" pitchFamily="66" charset="0"/>
                        </a:rPr>
                        <a:t>Gastrit</a:t>
                      </a:r>
                    </a:p>
                    <a:p>
                      <a:pPr algn="ctr"/>
                      <a:r>
                        <a:rPr lang="tr-TR" sz="1200" dirty="0" err="1">
                          <a:latin typeface="Comic Sans MS" panose="030F0902030302020204" pitchFamily="66" charset="0"/>
                        </a:rPr>
                        <a:t>Ozefajit</a:t>
                      </a:r>
                      <a:endParaRPr lang="tr-TR" sz="1200" dirty="0">
                        <a:latin typeface="Comic Sans MS" panose="030F0902030302020204" pitchFamily="66" charset="0"/>
                      </a:endParaRPr>
                    </a:p>
                    <a:p>
                      <a:pPr algn="ctr"/>
                      <a:r>
                        <a:rPr lang="tr-TR" sz="1200" dirty="0" err="1">
                          <a:latin typeface="Comic Sans MS" panose="030F0902030302020204" pitchFamily="66" charset="0"/>
                        </a:rPr>
                        <a:t>Parotein</a:t>
                      </a:r>
                      <a:r>
                        <a:rPr lang="tr-TR" sz="1200" dirty="0">
                          <a:latin typeface="Comic Sans MS" panose="030F0902030302020204" pitchFamily="66" charset="0"/>
                        </a:rPr>
                        <a:t> katabolizması</a:t>
                      </a:r>
                    </a:p>
                    <a:p>
                      <a:pPr algn="ctr"/>
                      <a:r>
                        <a:rPr lang="tr-TR" sz="1200" dirty="0" err="1">
                          <a:latin typeface="Comic Sans MS" panose="030F0902030302020204" pitchFamily="66" charset="0"/>
                        </a:rPr>
                        <a:t>Osteopeni</a:t>
                      </a:r>
                      <a:endParaRPr lang="tr-TR" sz="1200" dirty="0">
                        <a:latin typeface="Comic Sans MS" panose="030F0902030302020204" pitchFamily="66" charset="0"/>
                      </a:endParaRPr>
                    </a:p>
                    <a:p>
                      <a:pPr algn="ctr"/>
                      <a:r>
                        <a:rPr lang="tr-TR" sz="1200" dirty="0" err="1">
                          <a:latin typeface="Comic Sans MS" panose="030F0902030302020204" pitchFamily="66" charset="0"/>
                        </a:rPr>
                        <a:t>Osteoproz</a:t>
                      </a:r>
                      <a:endParaRPr lang="tr-TR" sz="1200" b="1" dirty="0">
                        <a:solidFill>
                          <a:schemeClr val="tx1"/>
                        </a:solidFill>
                        <a:latin typeface="Comic Sans MS" panose="030F0902030302020204" pitchFamily="66" charset="0"/>
                      </a:endParaRPr>
                    </a:p>
                  </a:txBody>
                  <a:tcPr/>
                </a:tc>
                <a:extLst>
                  <a:ext uri="{0D108BD9-81ED-4DB2-BD59-A6C34878D82A}">
                    <a16:rowId xmlns:a16="http://schemas.microsoft.com/office/drawing/2014/main" val="1175965395"/>
                  </a:ext>
                </a:extLst>
              </a:tr>
              <a:tr h="672867">
                <a:tc>
                  <a:txBody>
                    <a:bodyPr/>
                    <a:lstStyle/>
                    <a:p>
                      <a:r>
                        <a:rPr lang="tr-TR" sz="1200" b="1" dirty="0" err="1">
                          <a:latin typeface="Comic Sans MS" panose="030F0902030302020204" pitchFamily="66" charset="0"/>
                        </a:rPr>
                        <a:t>Azatioprin</a:t>
                      </a:r>
                      <a:r>
                        <a:rPr lang="tr-TR" sz="1200" b="1" dirty="0">
                          <a:latin typeface="Comic Sans MS" panose="030F0902030302020204" pitchFamily="66" charset="0"/>
                        </a:rPr>
                        <a:t> </a:t>
                      </a:r>
                      <a:endParaRPr lang="tr-TR" sz="1200" b="1" dirty="0">
                        <a:solidFill>
                          <a:schemeClr val="tx1"/>
                        </a:solidFill>
                        <a:latin typeface="Comic Sans MS" panose="030F0902030302020204" pitchFamily="66" charset="0"/>
                      </a:endParaRPr>
                    </a:p>
                  </a:txBody>
                  <a:tcPr/>
                </a:tc>
                <a:tc>
                  <a:txBody>
                    <a:bodyPr/>
                    <a:lstStyle/>
                    <a:p>
                      <a:pPr algn="ctr"/>
                      <a:r>
                        <a:rPr lang="tr-TR" sz="1200" dirty="0" err="1">
                          <a:latin typeface="Comic Sans MS" panose="030F0902030302020204" pitchFamily="66" charset="0"/>
                        </a:rPr>
                        <a:t>Purin</a:t>
                      </a:r>
                      <a:r>
                        <a:rPr lang="tr-TR" sz="1200" dirty="0">
                          <a:latin typeface="Comic Sans MS" panose="030F0902030302020204" pitchFamily="66" charset="0"/>
                        </a:rPr>
                        <a:t> analoğu, DNA sentez </a:t>
                      </a:r>
                      <a:r>
                        <a:rPr lang="tr-TR" sz="1200" dirty="0" err="1">
                          <a:latin typeface="Comic Sans MS" panose="030F0902030302020204" pitchFamily="66" charset="0"/>
                        </a:rPr>
                        <a:t>inhbisyonu</a:t>
                      </a:r>
                      <a:r>
                        <a:rPr lang="tr-TR" sz="1200" dirty="0">
                          <a:latin typeface="Comic Sans MS" panose="030F0902030302020204" pitchFamily="66" charset="0"/>
                        </a:rPr>
                        <a:t> </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Oral </a:t>
                      </a:r>
                    </a:p>
                    <a:p>
                      <a:pPr algn="ctr"/>
                      <a:r>
                        <a:rPr lang="tr-TR" sz="1200" dirty="0">
                          <a:latin typeface="Comic Sans MS" panose="030F0902030302020204" pitchFamily="66" charset="0"/>
                        </a:rPr>
                        <a:t>IV</a:t>
                      </a:r>
                      <a:endParaRPr lang="tr-TR" sz="1200" b="1" dirty="0">
                        <a:solidFill>
                          <a:schemeClr val="tx1"/>
                        </a:solidFill>
                        <a:latin typeface="Comic Sans MS" panose="030F0902030302020204" pitchFamily="66" charset="0"/>
                      </a:endParaRPr>
                    </a:p>
                  </a:txBody>
                  <a:tcPr/>
                </a:tc>
                <a:tc>
                  <a:txBody>
                    <a:bodyPr/>
                    <a:lstStyle/>
                    <a:p>
                      <a:pPr algn="ctr"/>
                      <a:r>
                        <a:rPr lang="tr-TR" sz="1200" dirty="0" err="1">
                          <a:latin typeface="Comic Sans MS" panose="030F0902030302020204" pitchFamily="66" charset="0"/>
                        </a:rPr>
                        <a:t>Pankreatit</a:t>
                      </a:r>
                      <a:endParaRPr lang="tr-TR" sz="1200" dirty="0">
                        <a:latin typeface="Comic Sans MS" panose="030F0902030302020204" pitchFamily="66" charset="0"/>
                      </a:endParaRPr>
                    </a:p>
                    <a:p>
                      <a:pPr marL="0" marR="0" lvl="0" indent="0" algn="ctr" defTabSz="812810" rtl="0" eaLnBrk="1" fontAlgn="auto" latinLnBrk="0" hangingPunct="1">
                        <a:lnSpc>
                          <a:spcPct val="100000"/>
                        </a:lnSpc>
                        <a:spcBef>
                          <a:spcPts val="0"/>
                        </a:spcBef>
                        <a:spcAft>
                          <a:spcPts val="0"/>
                        </a:spcAft>
                        <a:buClrTx/>
                        <a:buSzTx/>
                        <a:buFontTx/>
                        <a:buNone/>
                        <a:tabLst/>
                        <a:defRPr/>
                      </a:pPr>
                      <a:r>
                        <a:rPr lang="tr-TR" sz="1200" dirty="0">
                          <a:latin typeface="Comic Sans MS" panose="030F0902030302020204" pitchFamily="66" charset="0"/>
                        </a:rPr>
                        <a:t>Negatif nitrojen dengesi</a:t>
                      </a:r>
                    </a:p>
                    <a:p>
                      <a:pPr algn="ctr"/>
                      <a:endParaRPr lang="tr-TR" sz="1200" b="1" dirty="0">
                        <a:solidFill>
                          <a:schemeClr val="tx1"/>
                        </a:solidFill>
                        <a:latin typeface="Comic Sans MS" panose="030F0902030302020204" pitchFamily="66" charset="0"/>
                      </a:endParaRPr>
                    </a:p>
                  </a:txBody>
                  <a:tcPr/>
                </a:tc>
                <a:extLst>
                  <a:ext uri="{0D108BD9-81ED-4DB2-BD59-A6C34878D82A}">
                    <a16:rowId xmlns:a16="http://schemas.microsoft.com/office/drawing/2014/main" val="1796646676"/>
                  </a:ext>
                </a:extLst>
              </a:tr>
              <a:tr h="826665">
                <a:tc>
                  <a:txBody>
                    <a:bodyPr/>
                    <a:lstStyle/>
                    <a:p>
                      <a:r>
                        <a:rPr lang="tr-TR" sz="1200" b="1" dirty="0" err="1">
                          <a:latin typeface="Comic Sans MS" panose="030F0902030302020204" pitchFamily="66" charset="0"/>
                        </a:rPr>
                        <a:t>Merkaptopurin</a:t>
                      </a:r>
                      <a:r>
                        <a:rPr lang="tr-TR" sz="1200" b="1" dirty="0">
                          <a:latin typeface="Comic Sans MS" panose="030F0902030302020204" pitchFamily="66" charset="0"/>
                        </a:rPr>
                        <a:t> </a:t>
                      </a:r>
                      <a:endParaRPr lang="tr-TR" sz="1200" b="1" dirty="0">
                        <a:solidFill>
                          <a:schemeClr val="tx1"/>
                        </a:solidFill>
                        <a:latin typeface="Comic Sans MS" panose="030F0902030302020204" pitchFamily="66" charset="0"/>
                      </a:endParaRPr>
                    </a:p>
                  </a:txBody>
                  <a:tcPr/>
                </a:tc>
                <a:tc>
                  <a:txBody>
                    <a:bodyPr/>
                    <a:lstStyle/>
                    <a:p>
                      <a:pPr algn="ctr"/>
                      <a:r>
                        <a:rPr lang="tr-TR" sz="1200" dirty="0" err="1">
                          <a:latin typeface="Comic Sans MS" panose="030F0902030302020204" pitchFamily="66" charset="0"/>
                        </a:rPr>
                        <a:t>Prin</a:t>
                      </a:r>
                      <a:r>
                        <a:rPr lang="tr-TR" sz="1200" dirty="0">
                          <a:latin typeface="Comic Sans MS" panose="030F0902030302020204" pitchFamily="66" charset="0"/>
                        </a:rPr>
                        <a:t> sentez ve </a:t>
                      </a:r>
                      <a:r>
                        <a:rPr lang="tr-TR" sz="1200" dirty="0" err="1">
                          <a:latin typeface="Comic Sans MS" panose="030F0902030302020204" pitchFamily="66" charset="0"/>
                        </a:rPr>
                        <a:t>metobolizmasini</a:t>
                      </a:r>
                      <a:r>
                        <a:rPr lang="tr-TR" sz="1200" dirty="0">
                          <a:latin typeface="Comic Sans MS" panose="030F0902030302020204" pitchFamily="66" charset="0"/>
                        </a:rPr>
                        <a:t> etkileyerek DNA ve RNA </a:t>
                      </a:r>
                      <a:r>
                        <a:rPr lang="tr-TR" sz="1200" dirty="0" err="1">
                          <a:latin typeface="Comic Sans MS" panose="030F0902030302020204" pitchFamily="66" charset="0"/>
                        </a:rPr>
                        <a:t>fnskyonun</a:t>
                      </a:r>
                      <a:r>
                        <a:rPr lang="tr-TR" sz="1200" dirty="0">
                          <a:latin typeface="Comic Sans MS" panose="030F0902030302020204" pitchFamily="66" charset="0"/>
                        </a:rPr>
                        <a:t> </a:t>
                      </a:r>
                      <a:r>
                        <a:rPr lang="tr-TR" sz="1200" dirty="0" err="1">
                          <a:latin typeface="Comic Sans MS" panose="030F0902030302020204" pitchFamily="66" charset="0"/>
                        </a:rPr>
                        <a:t>degistirir</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Oral</a:t>
                      </a:r>
                      <a:endParaRPr lang="tr-TR" sz="1200" b="1" dirty="0">
                        <a:solidFill>
                          <a:schemeClr val="tx1"/>
                        </a:solidFill>
                        <a:latin typeface="Comic Sans MS" panose="030F0902030302020204" pitchFamily="66" charset="0"/>
                      </a:endParaRPr>
                    </a:p>
                  </a:txBody>
                  <a:tcPr/>
                </a:tc>
                <a:tc>
                  <a:txBody>
                    <a:bodyPr/>
                    <a:lstStyle/>
                    <a:p>
                      <a:pPr algn="ctr"/>
                      <a:r>
                        <a:rPr lang="tr-TR" sz="1200" dirty="0" err="1">
                          <a:latin typeface="Comic Sans MS" panose="030F0902030302020204" pitchFamily="66" charset="0"/>
                        </a:rPr>
                        <a:t>İntestinal</a:t>
                      </a:r>
                      <a:r>
                        <a:rPr lang="tr-TR" sz="1200" dirty="0">
                          <a:latin typeface="Comic Sans MS" panose="030F0902030302020204" pitchFamily="66" charset="0"/>
                        </a:rPr>
                        <a:t> </a:t>
                      </a:r>
                      <a:r>
                        <a:rPr lang="tr-TR" sz="1200" dirty="0" err="1">
                          <a:latin typeface="Comic Sans MS" panose="030F0902030302020204" pitchFamily="66" charset="0"/>
                        </a:rPr>
                        <a:t>ülseraysan</a:t>
                      </a:r>
                      <a:r>
                        <a:rPr lang="tr-TR" sz="1200" dirty="0">
                          <a:latin typeface="Comic Sans MS" panose="030F0902030302020204" pitchFamily="66" charset="0"/>
                        </a:rPr>
                        <a:t> </a:t>
                      </a:r>
                      <a:endParaRPr lang="tr-TR" sz="1200" b="1" dirty="0">
                        <a:solidFill>
                          <a:schemeClr val="tx1"/>
                        </a:solidFill>
                        <a:latin typeface="Comic Sans MS" panose="030F0902030302020204" pitchFamily="66" charset="0"/>
                      </a:endParaRPr>
                    </a:p>
                  </a:txBody>
                  <a:tcPr/>
                </a:tc>
                <a:extLst>
                  <a:ext uri="{0D108BD9-81ED-4DB2-BD59-A6C34878D82A}">
                    <a16:rowId xmlns:a16="http://schemas.microsoft.com/office/drawing/2014/main" val="3264991438"/>
                  </a:ext>
                </a:extLst>
              </a:tr>
              <a:tr h="519069">
                <a:tc>
                  <a:txBody>
                    <a:bodyPr/>
                    <a:lstStyle/>
                    <a:p>
                      <a:r>
                        <a:rPr lang="tr-TR" sz="1200" b="1" dirty="0" err="1">
                          <a:latin typeface="Comic Sans MS" panose="030F0902030302020204" pitchFamily="66" charset="0"/>
                        </a:rPr>
                        <a:t>İnfliximab</a:t>
                      </a:r>
                      <a:r>
                        <a:rPr lang="tr-TR" sz="1200" b="1" dirty="0">
                          <a:latin typeface="Comic Sans MS" panose="030F0902030302020204" pitchFamily="66" charset="0"/>
                        </a:rPr>
                        <a:t> </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Anti </a:t>
                      </a:r>
                      <a:r>
                        <a:rPr lang="tr-TR" sz="1200" dirty="0" err="1">
                          <a:latin typeface="Comic Sans MS" panose="030F0902030302020204" pitchFamily="66" charset="0"/>
                        </a:rPr>
                        <a:t>tumor</a:t>
                      </a:r>
                      <a:r>
                        <a:rPr lang="tr-TR" sz="1200" dirty="0">
                          <a:latin typeface="Comic Sans MS" panose="030F0902030302020204" pitchFamily="66" charset="0"/>
                        </a:rPr>
                        <a:t> </a:t>
                      </a:r>
                      <a:r>
                        <a:rPr lang="tr-TR" sz="1200" dirty="0" err="1">
                          <a:latin typeface="Comic Sans MS" panose="030F0902030302020204" pitchFamily="66" charset="0"/>
                        </a:rPr>
                        <a:t>necrosis</a:t>
                      </a:r>
                      <a:r>
                        <a:rPr lang="tr-TR" sz="1200" dirty="0">
                          <a:latin typeface="Comic Sans MS" panose="030F0902030302020204" pitchFamily="66" charset="0"/>
                        </a:rPr>
                        <a:t> </a:t>
                      </a:r>
                      <a:r>
                        <a:rPr lang="tr-TR" sz="1200" dirty="0" err="1">
                          <a:latin typeface="Comic Sans MS" panose="030F0902030302020204" pitchFamily="66" charset="0"/>
                        </a:rPr>
                        <a:t>factor</a:t>
                      </a:r>
                      <a:r>
                        <a:rPr lang="tr-TR" sz="1200" dirty="0">
                          <a:latin typeface="Comic Sans MS" panose="030F0902030302020204" pitchFamily="66" charset="0"/>
                        </a:rPr>
                        <a:t> </a:t>
                      </a:r>
                      <a:r>
                        <a:rPr lang="tr-TR" sz="1200" dirty="0" err="1">
                          <a:latin typeface="Comic Sans MS" panose="030F0902030302020204" pitchFamily="66" charset="0"/>
                        </a:rPr>
                        <a:t>antokoru</a:t>
                      </a:r>
                      <a:r>
                        <a:rPr lang="tr-TR" sz="1200" dirty="0">
                          <a:latin typeface="Comic Sans MS" panose="030F0902030302020204" pitchFamily="66" charset="0"/>
                        </a:rPr>
                        <a:t> </a:t>
                      </a:r>
                      <a:endParaRPr lang="tr-TR" sz="1200" b="1" dirty="0">
                        <a:solidFill>
                          <a:schemeClr val="tx1"/>
                        </a:solidFill>
                        <a:latin typeface="Comic Sans MS" panose="030F0902030302020204" pitchFamily="66" charset="0"/>
                      </a:endParaRPr>
                    </a:p>
                  </a:txBody>
                  <a:tcPr/>
                </a:tc>
                <a:tc>
                  <a:txBody>
                    <a:bodyPr/>
                    <a:lstStyle/>
                    <a:p>
                      <a:pPr algn="ctr"/>
                      <a:r>
                        <a:rPr lang="tr-TR" sz="1200" dirty="0">
                          <a:latin typeface="Comic Sans MS" panose="030F0902030302020204" pitchFamily="66" charset="0"/>
                        </a:rPr>
                        <a:t>IV</a:t>
                      </a:r>
                      <a:endParaRPr lang="tr-TR" sz="1200" b="1" dirty="0">
                        <a:solidFill>
                          <a:schemeClr val="tx1"/>
                        </a:solidFill>
                        <a:latin typeface="Comic Sans MS" panose="030F0902030302020204" pitchFamily="66" charset="0"/>
                      </a:endParaRPr>
                    </a:p>
                  </a:txBody>
                  <a:tcPr/>
                </a:tc>
                <a:tc>
                  <a:txBody>
                    <a:bodyPr/>
                    <a:lstStyle/>
                    <a:p>
                      <a:pPr algn="ctr"/>
                      <a:r>
                        <a:rPr lang="tr-TR" sz="1200" dirty="0" err="1">
                          <a:latin typeface="Comic Sans MS" panose="030F0902030302020204" pitchFamily="66" charset="0"/>
                        </a:rPr>
                        <a:t>Dispepesi</a:t>
                      </a:r>
                      <a:endParaRPr lang="tr-TR" sz="1200" dirty="0">
                        <a:latin typeface="Comic Sans MS" panose="030F0902030302020204" pitchFamily="66" charset="0"/>
                      </a:endParaRPr>
                    </a:p>
                    <a:p>
                      <a:pPr algn="ctr"/>
                      <a:r>
                        <a:rPr lang="tr-TR" sz="1200" dirty="0">
                          <a:latin typeface="Comic Sans MS" panose="030F0902030302020204" pitchFamily="66" charset="0"/>
                        </a:rPr>
                        <a:t> </a:t>
                      </a:r>
                      <a:r>
                        <a:rPr lang="tr-TR" sz="1200" dirty="0" err="1">
                          <a:latin typeface="Comic Sans MS" panose="030F0902030302020204" pitchFamily="66" charset="0"/>
                        </a:rPr>
                        <a:t>Pankreatit</a:t>
                      </a:r>
                      <a:endParaRPr lang="tr-TR" sz="1200" dirty="0">
                        <a:latin typeface="Comic Sans MS" panose="030F0902030302020204" pitchFamily="66" charset="0"/>
                      </a:endParaRPr>
                    </a:p>
                    <a:p>
                      <a:pPr algn="ctr"/>
                      <a:r>
                        <a:rPr lang="tr-TR" sz="1200" dirty="0" err="1">
                          <a:latin typeface="Comic Sans MS" panose="030F0902030302020204" pitchFamily="66" charset="0"/>
                        </a:rPr>
                        <a:t>intestinal</a:t>
                      </a:r>
                      <a:r>
                        <a:rPr lang="tr-TR" sz="1200" dirty="0">
                          <a:latin typeface="Comic Sans MS" panose="030F0902030302020204" pitchFamily="66" charset="0"/>
                        </a:rPr>
                        <a:t> </a:t>
                      </a:r>
                      <a:r>
                        <a:rPr lang="tr-TR" sz="1200" dirty="0" err="1">
                          <a:latin typeface="Comic Sans MS" panose="030F0902030302020204" pitchFamily="66" charset="0"/>
                        </a:rPr>
                        <a:t>perforasyon</a:t>
                      </a:r>
                      <a:r>
                        <a:rPr lang="tr-TR" sz="1200" dirty="0">
                          <a:latin typeface="Comic Sans MS" panose="030F0902030302020204" pitchFamily="66" charset="0"/>
                        </a:rPr>
                        <a:t> </a:t>
                      </a:r>
                      <a:endParaRPr lang="tr-TR" sz="1200" b="1" dirty="0">
                        <a:solidFill>
                          <a:schemeClr val="tx1"/>
                        </a:solidFill>
                        <a:latin typeface="Comic Sans MS" panose="030F0902030302020204" pitchFamily="66" charset="0"/>
                      </a:endParaRPr>
                    </a:p>
                  </a:txBody>
                  <a:tcPr/>
                </a:tc>
                <a:extLst>
                  <a:ext uri="{0D108BD9-81ED-4DB2-BD59-A6C34878D82A}">
                    <a16:rowId xmlns:a16="http://schemas.microsoft.com/office/drawing/2014/main" val="3232977754"/>
                  </a:ext>
                </a:extLst>
              </a:tr>
            </a:tbl>
          </a:graphicData>
        </a:graphic>
      </p:graphicFrame>
      <p:sp>
        <p:nvSpPr>
          <p:cNvPr id="14" name="Frame 13">
            <a:extLst>
              <a:ext uri="{FF2B5EF4-FFF2-40B4-BE49-F238E27FC236}">
                <a16:creationId xmlns:a16="http://schemas.microsoft.com/office/drawing/2014/main" id="{441DBCFF-FE81-5A44-B8C4-78B75FCACA82}"/>
              </a:ext>
            </a:extLst>
          </p:cNvPr>
          <p:cNvSpPr/>
          <p:nvPr/>
        </p:nvSpPr>
        <p:spPr>
          <a:xfrm>
            <a:off x="6172200" y="1196491"/>
            <a:ext cx="2190483" cy="5372305"/>
          </a:xfrm>
          <a:prstGeom prst="frame">
            <a:avLst>
              <a:gd name="adj1" fmla="val 577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Tree>
    <p:extLst>
      <p:ext uri="{BB962C8B-B14F-4D97-AF65-F5344CB8AC3E}">
        <p14:creationId xmlns:p14="http://schemas.microsoft.com/office/powerpoint/2010/main" val="3047769606"/>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7A6A9B5-C79A-A445-B4D5-2FED0D3665DE}"/>
              </a:ext>
            </a:extLst>
          </p:cNvPr>
          <p:cNvSpPr>
            <a:spLocks noGrp="1"/>
          </p:cNvSpPr>
          <p:nvPr>
            <p:ph type="title"/>
          </p:nvPr>
        </p:nvSpPr>
        <p:spPr>
          <a:xfrm>
            <a:off x="76200" y="274638"/>
            <a:ext cx="8686800" cy="1143000"/>
          </a:xfrm>
        </p:spPr>
        <p:txBody>
          <a:bodyPr/>
          <a:lstStyle/>
          <a:p>
            <a:r>
              <a:rPr lang="tr-TR" sz="3000" b="1" dirty="0" err="1">
                <a:latin typeface="Comic Sans MS" panose="030F0902030302020204" pitchFamily="66" charset="0"/>
              </a:rPr>
              <a:t>İntestinal</a:t>
            </a:r>
            <a:r>
              <a:rPr lang="tr-TR" sz="3000" b="1" dirty="0">
                <a:latin typeface="Comic Sans MS" panose="030F0902030302020204" pitchFamily="66" charset="0"/>
              </a:rPr>
              <a:t> </a:t>
            </a:r>
            <a:r>
              <a:rPr lang="tr-TR" sz="3000" b="1" dirty="0" err="1">
                <a:latin typeface="Comic Sans MS" panose="030F0902030302020204" pitchFamily="66" charset="0"/>
              </a:rPr>
              <a:t>mikrobiataya</a:t>
            </a:r>
            <a:r>
              <a:rPr lang="tr-TR" sz="3000" b="1" dirty="0">
                <a:latin typeface="Comic Sans MS" panose="030F0902030302020204" pitchFamily="66" charset="0"/>
              </a:rPr>
              <a:t> normal </a:t>
            </a:r>
            <a:r>
              <a:rPr lang="tr-TR" sz="3000" b="1" dirty="0" err="1">
                <a:latin typeface="Comic Sans MS" panose="030F0902030302020204" pitchFamily="66" charset="0"/>
              </a:rPr>
              <a:t>immun</a:t>
            </a:r>
            <a:r>
              <a:rPr lang="tr-TR" sz="3000" b="1" dirty="0">
                <a:latin typeface="Comic Sans MS" panose="030F0902030302020204" pitchFamily="66" charset="0"/>
              </a:rPr>
              <a:t> yanıt</a:t>
            </a:r>
          </a:p>
        </p:txBody>
      </p:sp>
      <p:cxnSp>
        <p:nvCxnSpPr>
          <p:cNvPr id="7" name="Straight Connector 6">
            <a:extLst>
              <a:ext uri="{FF2B5EF4-FFF2-40B4-BE49-F238E27FC236}">
                <a16:creationId xmlns:a16="http://schemas.microsoft.com/office/drawing/2014/main" id="{1F3698B7-E942-7342-8FD4-59681BC9F9F3}"/>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Content Placeholder 10">
            <a:extLst>
              <a:ext uri="{FF2B5EF4-FFF2-40B4-BE49-F238E27FC236}">
                <a16:creationId xmlns:a16="http://schemas.microsoft.com/office/drawing/2014/main" id="{6ADC9C29-7EB0-8B4C-8C27-3BFBA01C6A14}"/>
              </a:ext>
            </a:extLst>
          </p:cNvPr>
          <p:cNvPicPr>
            <a:picLocks noGrp="1" noChangeAspect="1"/>
          </p:cNvPicPr>
          <p:nvPr>
            <p:ph idx="1"/>
          </p:nvPr>
        </p:nvPicPr>
        <p:blipFill>
          <a:blip r:embed="rId3"/>
          <a:stretch>
            <a:fillRect/>
          </a:stretch>
        </p:blipFill>
        <p:spPr>
          <a:xfrm>
            <a:off x="457200" y="1726651"/>
            <a:ext cx="8229600" cy="42730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98373363"/>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69F93EE-1B7F-2649-8AAC-3393624E1783}"/>
              </a:ext>
            </a:extLst>
          </p:cNvPr>
          <p:cNvPicPr>
            <a:picLocks noGrp="1" noChangeAspect="1"/>
          </p:cNvPicPr>
          <p:nvPr>
            <p:ph idx="1"/>
          </p:nvPr>
        </p:nvPicPr>
        <p:blipFill>
          <a:blip r:embed="rId3"/>
          <a:stretch>
            <a:fillRect/>
          </a:stretch>
        </p:blipFill>
        <p:spPr>
          <a:xfrm>
            <a:off x="966181" y="1417638"/>
            <a:ext cx="7211638" cy="5220421"/>
          </a:xfrm>
          <a:prstGeom prst="rect">
            <a:avLst/>
          </a:prstGeom>
          <a:ln>
            <a:noFill/>
          </a:ln>
          <a:effectLst>
            <a:outerShdw blurRad="292100" dist="139700" dir="2700000" algn="tl" rotWithShape="0">
              <a:srgbClr val="333333">
                <a:alpha val="65000"/>
              </a:srgbClr>
            </a:outerShdw>
          </a:effectLst>
        </p:spPr>
      </p:pic>
      <p:sp>
        <p:nvSpPr>
          <p:cNvPr id="6" name="Title 1">
            <a:extLst>
              <a:ext uri="{FF2B5EF4-FFF2-40B4-BE49-F238E27FC236}">
                <a16:creationId xmlns:a16="http://schemas.microsoft.com/office/drawing/2014/main" id="{77A6A9B5-C79A-A445-B4D5-2FED0D3665DE}"/>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İBH &amp; kronik </a:t>
            </a:r>
            <a:r>
              <a:rPr lang="tr-TR" sz="3200" b="1" dirty="0" err="1">
                <a:latin typeface="Comic Sans MS" panose="030F0902030302020204" pitchFamily="66" charset="0"/>
              </a:rPr>
              <a:t>inflamasyon</a:t>
            </a:r>
            <a:r>
              <a:rPr lang="tr-TR" sz="3200" b="1" dirty="0">
                <a:latin typeface="Comic Sans MS" panose="030F0902030302020204" pitchFamily="66" charset="0"/>
              </a:rPr>
              <a:t> </a:t>
            </a:r>
          </a:p>
        </p:txBody>
      </p:sp>
      <p:cxnSp>
        <p:nvCxnSpPr>
          <p:cNvPr id="7" name="Straight Connector 6">
            <a:extLst>
              <a:ext uri="{FF2B5EF4-FFF2-40B4-BE49-F238E27FC236}">
                <a16:creationId xmlns:a16="http://schemas.microsoft.com/office/drawing/2014/main" id="{1F3698B7-E942-7342-8FD4-59681BC9F9F3}"/>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3820635"/>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4AB35-A75C-4F00-A3D1-C8E9666C9FB8}"/>
              </a:ext>
            </a:extLst>
          </p:cNvPr>
          <p:cNvSpPr>
            <a:spLocks noGrp="1"/>
          </p:cNvSpPr>
          <p:nvPr>
            <p:ph type="title" idx="4294967295"/>
          </p:nvPr>
        </p:nvSpPr>
        <p:spPr>
          <a:xfrm>
            <a:off x="1562986" y="381000"/>
            <a:ext cx="5803900" cy="967562"/>
          </a:xfrm>
        </p:spPr>
        <p:txBody>
          <a:bodyPr>
            <a:noAutofit/>
          </a:bodyPr>
          <a:lstStyle/>
          <a:p>
            <a:pPr algn="ctr"/>
            <a:r>
              <a:rPr lang="tr-TR" sz="3200" dirty="0">
                <a:solidFill>
                  <a:schemeClr val="tx1"/>
                </a:solidFill>
                <a:latin typeface="Comic Sans MS" pitchFamily="66" charset="0"/>
              </a:rPr>
              <a:t>Global Liderlik Girişimi (GLIM) Nedir?</a:t>
            </a:r>
          </a:p>
        </p:txBody>
      </p:sp>
      <p:sp>
        <p:nvSpPr>
          <p:cNvPr id="6" name="TextBox 5">
            <a:extLst>
              <a:ext uri="{FF2B5EF4-FFF2-40B4-BE49-F238E27FC236}">
                <a16:creationId xmlns:a16="http://schemas.microsoft.com/office/drawing/2014/main" id="{9B37FEDA-BA73-4705-A880-0D762614B509}"/>
              </a:ext>
            </a:extLst>
          </p:cNvPr>
          <p:cNvSpPr txBox="1"/>
          <p:nvPr/>
        </p:nvSpPr>
        <p:spPr>
          <a:xfrm>
            <a:off x="2028824" y="4555088"/>
            <a:ext cx="5086350" cy="1015663"/>
          </a:xfrm>
          <a:prstGeom prst="rect">
            <a:avLst/>
          </a:prstGeom>
          <a:noFill/>
        </p:spPr>
        <p:txBody>
          <a:bodyPr wrap="square" rtlCol="0">
            <a:spAutoFit/>
          </a:bodyPr>
          <a:lstStyle/>
          <a:p>
            <a:pPr algn="ctr"/>
            <a:r>
              <a:rPr lang="tr-TR" sz="1500" dirty="0"/>
              <a:t>ASPEN + ESPEN + FELANPE + PENSA = GLIM</a:t>
            </a:r>
          </a:p>
          <a:p>
            <a:pPr algn="ctr"/>
            <a:endParaRPr lang="tr-TR" sz="1500" dirty="0"/>
          </a:p>
          <a:p>
            <a:pPr algn="ctr"/>
            <a:r>
              <a:rPr lang="tr-TR" sz="1500" dirty="0"/>
              <a:t>Dört büyük Beslenme otoritesinin bir araya gelmesi ile meydana getirdikleri bir konsensus grubudur</a:t>
            </a:r>
          </a:p>
        </p:txBody>
      </p:sp>
      <p:pic>
        <p:nvPicPr>
          <p:cNvPr id="4" name="Picture 3">
            <a:extLst>
              <a:ext uri="{FF2B5EF4-FFF2-40B4-BE49-F238E27FC236}">
                <a16:creationId xmlns:a16="http://schemas.microsoft.com/office/drawing/2014/main" id="{A2B7C7E3-2C90-4040-9B6F-9FAF81E88FA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43000" y="1824814"/>
            <a:ext cx="6858000" cy="2730273"/>
          </a:xfrm>
          <a:prstGeom prst="rect">
            <a:avLst/>
          </a:prstGeom>
        </p:spPr>
      </p:pic>
      <p:sp>
        <p:nvSpPr>
          <p:cNvPr id="3" name="Rectangle 2">
            <a:extLst>
              <a:ext uri="{FF2B5EF4-FFF2-40B4-BE49-F238E27FC236}">
                <a16:creationId xmlns:a16="http://schemas.microsoft.com/office/drawing/2014/main" id="{9D94DB8A-1522-4EC3-BCB1-D140231AA950}"/>
              </a:ext>
            </a:extLst>
          </p:cNvPr>
          <p:cNvSpPr/>
          <p:nvPr/>
        </p:nvSpPr>
        <p:spPr>
          <a:xfrm>
            <a:off x="3766329" y="5630661"/>
            <a:ext cx="1773242" cy="184666"/>
          </a:xfrm>
          <a:prstGeom prst="rect">
            <a:avLst/>
          </a:prstGeom>
        </p:spPr>
        <p:txBody>
          <a:bodyPr wrap="none">
            <a:spAutoFit/>
          </a:bodyPr>
          <a:lstStyle/>
          <a:p>
            <a:r>
              <a:rPr lang="tr-TR" sz="600" dirty="0"/>
              <a:t>1. </a:t>
            </a:r>
            <a:r>
              <a:rPr lang="en-US" sz="600" dirty="0" err="1"/>
              <a:t>Cederholm</a:t>
            </a:r>
            <a:r>
              <a:rPr lang="en-US" sz="600" dirty="0"/>
              <a:t>, T el al. </a:t>
            </a:r>
            <a:r>
              <a:rPr lang="en-US" sz="600" dirty="0" err="1"/>
              <a:t>Clin</a:t>
            </a:r>
            <a:r>
              <a:rPr lang="en-US" sz="600" dirty="0"/>
              <a:t> </a:t>
            </a:r>
            <a:r>
              <a:rPr lang="en-US" sz="600" dirty="0" err="1"/>
              <a:t>Nutr</a:t>
            </a:r>
            <a:r>
              <a:rPr lang="en-US" sz="600" dirty="0"/>
              <a:t>. 2019 38(1)1-9</a:t>
            </a:r>
          </a:p>
        </p:txBody>
      </p:sp>
      <p:cxnSp>
        <p:nvCxnSpPr>
          <p:cNvPr id="7" name="Straight Connector 6">
            <a:extLst>
              <a:ext uri="{FF2B5EF4-FFF2-40B4-BE49-F238E27FC236}">
                <a16:creationId xmlns:a16="http://schemas.microsoft.com/office/drawing/2014/main" id="{B5748CF6-E316-3842-AB5E-FEBDE16BAB84}"/>
              </a:ext>
            </a:extLst>
          </p:cNvPr>
          <p:cNvCxnSpPr/>
          <p:nvPr/>
        </p:nvCxnSpPr>
        <p:spPr>
          <a:xfrm>
            <a:off x="152400" y="14478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2801319"/>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5EC34A-A4D0-4C13-9D8D-30B01D760833}"/>
              </a:ext>
            </a:extLst>
          </p:cNvPr>
          <p:cNvPicPr>
            <a:picLocks noChangeAspect="1"/>
          </p:cNvPicPr>
          <p:nvPr/>
        </p:nvPicPr>
        <p:blipFill>
          <a:blip r:embed="rId2"/>
          <a:stretch>
            <a:fillRect/>
          </a:stretch>
        </p:blipFill>
        <p:spPr>
          <a:xfrm>
            <a:off x="5204845" y="1847976"/>
            <a:ext cx="2796157" cy="1330430"/>
          </a:xfrm>
          <a:prstGeom prst="rect">
            <a:avLst/>
          </a:prstGeom>
        </p:spPr>
      </p:pic>
      <p:sp>
        <p:nvSpPr>
          <p:cNvPr id="39" name="TextBox 38">
            <a:extLst>
              <a:ext uri="{FF2B5EF4-FFF2-40B4-BE49-F238E27FC236}">
                <a16:creationId xmlns:a16="http://schemas.microsoft.com/office/drawing/2014/main" id="{84F0FFA8-1D4B-4A91-9651-B1A66787FE84}"/>
              </a:ext>
            </a:extLst>
          </p:cNvPr>
          <p:cNvSpPr txBox="1"/>
          <p:nvPr/>
        </p:nvSpPr>
        <p:spPr>
          <a:xfrm>
            <a:off x="5260324" y="3544725"/>
            <a:ext cx="2685197" cy="958083"/>
          </a:xfrm>
          <a:prstGeom prst="rect">
            <a:avLst/>
          </a:prstGeom>
          <a:noFill/>
        </p:spPr>
        <p:txBody>
          <a:bodyPr wrap="square" rtlCol="0">
            <a:spAutoFit/>
          </a:bodyPr>
          <a:lstStyle/>
          <a:p>
            <a:pPr algn="ctr"/>
            <a:r>
              <a:rPr lang="tr-TR" sz="1013" dirty="0"/>
              <a:t>GLIM Kriteleri ile birlikte</a:t>
            </a:r>
          </a:p>
          <a:p>
            <a:pPr algn="ctr"/>
            <a:r>
              <a:rPr lang="tr-TR" b="1" dirty="0">
                <a:solidFill>
                  <a:srgbClr val="C00000"/>
                </a:solidFill>
              </a:rPr>
              <a:t>Kas kaybı ve inflamasyon</a:t>
            </a:r>
            <a:r>
              <a:rPr lang="tr-TR" sz="1013" dirty="0"/>
              <a:t> </a:t>
            </a:r>
          </a:p>
          <a:p>
            <a:pPr algn="ctr"/>
            <a:r>
              <a:rPr lang="tr-TR" sz="1013" dirty="0"/>
              <a:t>malnütrisyonun tanısına girdi</a:t>
            </a:r>
          </a:p>
        </p:txBody>
      </p:sp>
      <p:sp>
        <p:nvSpPr>
          <p:cNvPr id="7" name="Title 1">
            <a:extLst>
              <a:ext uri="{FF2B5EF4-FFF2-40B4-BE49-F238E27FC236}">
                <a16:creationId xmlns:a16="http://schemas.microsoft.com/office/drawing/2014/main" id="{1B5F53C5-434A-43C2-BADC-610C6FB142CC}"/>
              </a:ext>
            </a:extLst>
          </p:cNvPr>
          <p:cNvSpPr>
            <a:spLocks noGrp="1"/>
          </p:cNvSpPr>
          <p:nvPr>
            <p:ph type="title" idx="4294967295"/>
          </p:nvPr>
        </p:nvSpPr>
        <p:spPr>
          <a:xfrm>
            <a:off x="1507856" y="685800"/>
            <a:ext cx="5803900" cy="241300"/>
          </a:xfrm>
        </p:spPr>
        <p:txBody>
          <a:bodyPr>
            <a:noAutofit/>
          </a:bodyPr>
          <a:lstStyle/>
          <a:p>
            <a:pPr algn="ctr"/>
            <a:r>
              <a:rPr lang="tr-TR" sz="3200" dirty="0">
                <a:solidFill>
                  <a:schemeClr val="tx1"/>
                </a:solidFill>
                <a:latin typeface="Comic Sans MS" pitchFamily="66" charset="0"/>
              </a:rPr>
              <a:t>GLIM Malnütrisyon Kriterleri</a:t>
            </a:r>
          </a:p>
        </p:txBody>
      </p:sp>
      <p:grpSp>
        <p:nvGrpSpPr>
          <p:cNvPr id="22" name="Group 21">
            <a:extLst>
              <a:ext uri="{FF2B5EF4-FFF2-40B4-BE49-F238E27FC236}">
                <a16:creationId xmlns:a16="http://schemas.microsoft.com/office/drawing/2014/main" id="{AA2F6B47-B83E-4DE4-AB4F-B9D79C711DA3}"/>
              </a:ext>
            </a:extLst>
          </p:cNvPr>
          <p:cNvGrpSpPr/>
          <p:nvPr/>
        </p:nvGrpSpPr>
        <p:grpSpPr>
          <a:xfrm>
            <a:off x="1186322" y="1847977"/>
            <a:ext cx="3964158" cy="3651640"/>
            <a:chOff x="228600" y="259592"/>
            <a:chExt cx="6862141" cy="6321157"/>
          </a:xfrm>
        </p:grpSpPr>
        <p:grpSp>
          <p:nvGrpSpPr>
            <p:cNvPr id="23" name="Group 22">
              <a:extLst>
                <a:ext uri="{FF2B5EF4-FFF2-40B4-BE49-F238E27FC236}">
                  <a16:creationId xmlns:a16="http://schemas.microsoft.com/office/drawing/2014/main" id="{E07CFB0B-0B51-467E-821D-B465BD28B17F}"/>
                </a:ext>
              </a:extLst>
            </p:cNvPr>
            <p:cNvGrpSpPr/>
            <p:nvPr/>
          </p:nvGrpSpPr>
          <p:grpSpPr>
            <a:xfrm>
              <a:off x="228600" y="259592"/>
              <a:ext cx="2023797" cy="6034560"/>
              <a:chOff x="6019800" y="411992"/>
              <a:chExt cx="1939472" cy="6034560"/>
            </a:xfrm>
          </p:grpSpPr>
          <p:sp>
            <p:nvSpPr>
              <p:cNvPr id="28" name="TextBox 27">
                <a:extLst>
                  <a:ext uri="{FF2B5EF4-FFF2-40B4-BE49-F238E27FC236}">
                    <a16:creationId xmlns:a16="http://schemas.microsoft.com/office/drawing/2014/main" id="{5A67FE2A-09A4-482B-9A3D-1C6B155D308B}"/>
                  </a:ext>
                </a:extLst>
              </p:cNvPr>
              <p:cNvSpPr txBox="1"/>
              <p:nvPr/>
            </p:nvSpPr>
            <p:spPr>
              <a:xfrm>
                <a:off x="6019800" y="411992"/>
                <a:ext cx="1571458" cy="439540"/>
              </a:xfrm>
              <a:prstGeom prst="rect">
                <a:avLst/>
              </a:prstGeom>
              <a:noFill/>
            </p:spPr>
            <p:txBody>
              <a:bodyPr wrap="square" rtlCol="0">
                <a:spAutoFit/>
              </a:bodyPr>
              <a:lstStyle/>
              <a:p>
                <a:r>
                  <a:rPr lang="tr-TR" sz="1050" dirty="0"/>
                  <a:t>Risk Tarama</a:t>
                </a:r>
              </a:p>
            </p:txBody>
          </p:sp>
          <p:sp>
            <p:nvSpPr>
              <p:cNvPr id="29" name="TextBox 28">
                <a:extLst>
                  <a:ext uri="{FF2B5EF4-FFF2-40B4-BE49-F238E27FC236}">
                    <a16:creationId xmlns:a16="http://schemas.microsoft.com/office/drawing/2014/main" id="{0C9089DE-77E0-4399-AE9D-3ACE85188A35}"/>
                  </a:ext>
                </a:extLst>
              </p:cNvPr>
              <p:cNvSpPr txBox="1"/>
              <p:nvPr/>
            </p:nvSpPr>
            <p:spPr>
              <a:xfrm>
                <a:off x="6019800" y="1646134"/>
                <a:ext cx="1939472" cy="719246"/>
              </a:xfrm>
              <a:prstGeom prst="rect">
                <a:avLst/>
              </a:prstGeom>
              <a:noFill/>
            </p:spPr>
            <p:txBody>
              <a:bodyPr wrap="square" rtlCol="0">
                <a:spAutoFit/>
              </a:bodyPr>
              <a:lstStyle/>
              <a:p>
                <a:r>
                  <a:rPr lang="tr-TR" sz="1050" dirty="0"/>
                  <a:t>Tanısal</a:t>
                </a:r>
              </a:p>
              <a:p>
                <a:r>
                  <a:rPr lang="tr-TR" sz="1050" dirty="0"/>
                  <a:t>Değerlendirme</a:t>
                </a:r>
              </a:p>
            </p:txBody>
          </p:sp>
          <p:sp>
            <p:nvSpPr>
              <p:cNvPr id="30" name="TextBox 29">
                <a:extLst>
                  <a:ext uri="{FF2B5EF4-FFF2-40B4-BE49-F238E27FC236}">
                    <a16:creationId xmlns:a16="http://schemas.microsoft.com/office/drawing/2014/main" id="{944CA448-EA7D-453B-A6FF-9248B46ADC4E}"/>
                  </a:ext>
                </a:extLst>
              </p:cNvPr>
              <p:cNvSpPr txBox="1"/>
              <p:nvPr/>
            </p:nvSpPr>
            <p:spPr>
              <a:xfrm>
                <a:off x="6096001" y="4162392"/>
                <a:ext cx="1676399" cy="439540"/>
              </a:xfrm>
              <a:prstGeom prst="rect">
                <a:avLst/>
              </a:prstGeom>
              <a:noFill/>
            </p:spPr>
            <p:txBody>
              <a:bodyPr wrap="square" rtlCol="0">
                <a:spAutoFit/>
              </a:bodyPr>
              <a:lstStyle/>
              <a:p>
                <a:r>
                  <a:rPr lang="tr-TR" sz="1050" dirty="0"/>
                  <a:t>Tanı</a:t>
                </a:r>
              </a:p>
            </p:txBody>
          </p:sp>
          <p:sp>
            <p:nvSpPr>
              <p:cNvPr id="31" name="TextBox 30">
                <a:extLst>
                  <a:ext uri="{FF2B5EF4-FFF2-40B4-BE49-F238E27FC236}">
                    <a16:creationId xmlns:a16="http://schemas.microsoft.com/office/drawing/2014/main" id="{DCF6D63D-6252-448F-83FA-732DBC4C2C1D}"/>
                  </a:ext>
                </a:extLst>
              </p:cNvPr>
              <p:cNvSpPr txBox="1"/>
              <p:nvPr/>
            </p:nvSpPr>
            <p:spPr>
              <a:xfrm>
                <a:off x="6096001" y="5727306"/>
                <a:ext cx="1676399" cy="719246"/>
              </a:xfrm>
              <a:prstGeom prst="rect">
                <a:avLst/>
              </a:prstGeom>
              <a:noFill/>
            </p:spPr>
            <p:txBody>
              <a:bodyPr wrap="square" rtlCol="0">
                <a:spAutoFit/>
              </a:bodyPr>
              <a:lstStyle/>
              <a:p>
                <a:r>
                  <a:rPr lang="tr-TR" sz="1050" dirty="0"/>
                  <a:t>Şiddet Derecesi</a:t>
                </a:r>
              </a:p>
            </p:txBody>
          </p:sp>
          <p:sp>
            <p:nvSpPr>
              <p:cNvPr id="32" name="Arrow: Down 31">
                <a:extLst>
                  <a:ext uri="{FF2B5EF4-FFF2-40B4-BE49-F238E27FC236}">
                    <a16:creationId xmlns:a16="http://schemas.microsoft.com/office/drawing/2014/main" id="{8F799B49-0EFF-49AA-A7B0-9491F0EF7D1B}"/>
                  </a:ext>
                </a:extLst>
              </p:cNvPr>
              <p:cNvSpPr/>
              <p:nvPr/>
            </p:nvSpPr>
            <p:spPr>
              <a:xfrm>
                <a:off x="6189955" y="1026880"/>
                <a:ext cx="210845" cy="646332"/>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050" dirty="0"/>
              </a:p>
            </p:txBody>
          </p:sp>
          <p:sp>
            <p:nvSpPr>
              <p:cNvPr id="33" name="Arrow: Down 32">
                <a:extLst>
                  <a:ext uri="{FF2B5EF4-FFF2-40B4-BE49-F238E27FC236}">
                    <a16:creationId xmlns:a16="http://schemas.microsoft.com/office/drawing/2014/main" id="{E24D03A8-7C43-422B-A510-5912E1A9AD84}"/>
                  </a:ext>
                </a:extLst>
              </p:cNvPr>
              <p:cNvSpPr/>
              <p:nvPr/>
            </p:nvSpPr>
            <p:spPr>
              <a:xfrm>
                <a:off x="6172200" y="2286000"/>
                <a:ext cx="228600" cy="1836114"/>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050" dirty="0"/>
              </a:p>
            </p:txBody>
          </p:sp>
          <p:sp>
            <p:nvSpPr>
              <p:cNvPr id="34" name="Arrow: Down 33">
                <a:extLst>
                  <a:ext uri="{FF2B5EF4-FFF2-40B4-BE49-F238E27FC236}">
                    <a16:creationId xmlns:a16="http://schemas.microsoft.com/office/drawing/2014/main" id="{8A96D28A-D3CC-42AE-881A-03F1D97C0A37}"/>
                  </a:ext>
                </a:extLst>
              </p:cNvPr>
              <p:cNvSpPr/>
              <p:nvPr/>
            </p:nvSpPr>
            <p:spPr>
              <a:xfrm>
                <a:off x="6172200" y="4572000"/>
                <a:ext cx="228600" cy="1155305"/>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sz="1050" dirty="0"/>
              </a:p>
            </p:txBody>
          </p:sp>
        </p:grpSp>
        <p:sp>
          <p:nvSpPr>
            <p:cNvPr id="24" name="TextBox 23">
              <a:extLst>
                <a:ext uri="{FF2B5EF4-FFF2-40B4-BE49-F238E27FC236}">
                  <a16:creationId xmlns:a16="http://schemas.microsoft.com/office/drawing/2014/main" id="{B57CA87A-FCC5-4AF5-ADAB-75564D263691}"/>
                </a:ext>
              </a:extLst>
            </p:cNvPr>
            <p:cNvSpPr txBox="1"/>
            <p:nvPr/>
          </p:nvSpPr>
          <p:spPr>
            <a:xfrm>
              <a:off x="2442542" y="362634"/>
              <a:ext cx="4648199" cy="998954"/>
            </a:xfrm>
            <a:prstGeom prst="rect">
              <a:avLst/>
            </a:prstGeom>
            <a:noFill/>
            <a:ln>
              <a:solidFill>
                <a:schemeClr val="tx1"/>
              </a:solidFill>
            </a:ln>
          </p:spPr>
          <p:txBody>
            <a:bodyPr wrap="square" rtlCol="0">
              <a:spAutoFit/>
            </a:bodyPr>
            <a:lstStyle/>
            <a:p>
              <a:r>
                <a:rPr lang="tr-TR" sz="1050" u="sng" dirty="0"/>
                <a:t>Malnütrisyon için risk altında</a:t>
              </a:r>
            </a:p>
            <a:p>
              <a:pPr marL="214313" indent="-214313">
                <a:buFont typeface="Arial" panose="020B0604020202020204" pitchFamily="34" charset="0"/>
                <a:buChar char="•"/>
              </a:pPr>
              <a:r>
                <a:rPr lang="tr-TR" sz="1050" dirty="0"/>
                <a:t>Geçerli tarama araçları ile hastalar taranır</a:t>
              </a:r>
            </a:p>
          </p:txBody>
        </p:sp>
        <p:sp>
          <p:nvSpPr>
            <p:cNvPr id="25" name="TextBox 24">
              <a:extLst>
                <a:ext uri="{FF2B5EF4-FFF2-40B4-BE49-F238E27FC236}">
                  <a16:creationId xmlns:a16="http://schemas.microsoft.com/office/drawing/2014/main" id="{349B1A71-AC3F-4686-9EC4-F3DD7A1C4F8E}"/>
                </a:ext>
              </a:extLst>
            </p:cNvPr>
            <p:cNvSpPr txBox="1"/>
            <p:nvPr/>
          </p:nvSpPr>
          <p:spPr>
            <a:xfrm>
              <a:off x="2442542" y="1546206"/>
              <a:ext cx="4648199" cy="3076779"/>
            </a:xfrm>
            <a:prstGeom prst="rect">
              <a:avLst/>
            </a:prstGeom>
            <a:noFill/>
            <a:ln>
              <a:solidFill>
                <a:schemeClr val="tx1"/>
              </a:solidFill>
            </a:ln>
          </p:spPr>
          <p:txBody>
            <a:bodyPr wrap="square" rtlCol="0">
              <a:spAutoFit/>
            </a:bodyPr>
            <a:lstStyle/>
            <a:p>
              <a:r>
                <a:rPr lang="tr-TR" sz="1050" u="sng" dirty="0"/>
                <a:t>Değerlendirme kriterleri</a:t>
              </a:r>
            </a:p>
            <a:p>
              <a:pPr marL="214313" indent="-214313">
                <a:buFont typeface="Arial" panose="020B0604020202020204" pitchFamily="34" charset="0"/>
                <a:buChar char="•"/>
              </a:pPr>
              <a:r>
                <a:rPr lang="tr-TR" sz="1050" b="1" dirty="0"/>
                <a:t>Fenotipik</a:t>
              </a:r>
            </a:p>
            <a:p>
              <a:pPr marL="557213" lvl="1" indent="-214313">
                <a:buFont typeface="Arial" panose="020B0604020202020204" pitchFamily="34" charset="0"/>
                <a:buChar char="•"/>
              </a:pPr>
              <a:r>
                <a:rPr lang="tr-TR" sz="1050" dirty="0"/>
                <a:t>İstemsiz kilo kaybı</a:t>
              </a:r>
            </a:p>
            <a:p>
              <a:pPr marL="557213" lvl="1" indent="-214313">
                <a:buFont typeface="Arial" panose="020B0604020202020204" pitchFamily="34" charset="0"/>
                <a:buChar char="•"/>
              </a:pPr>
              <a:r>
                <a:rPr lang="tr-TR" sz="1050" dirty="0"/>
                <a:t>Düşük Vücut Kitle İndeksi</a:t>
              </a:r>
            </a:p>
            <a:p>
              <a:pPr marL="557213" lvl="1" indent="-214313">
                <a:buFont typeface="Arial" panose="020B0604020202020204" pitchFamily="34" charset="0"/>
                <a:buChar char="•"/>
              </a:pPr>
              <a:r>
                <a:rPr lang="tr-TR" sz="1200" b="1" dirty="0">
                  <a:solidFill>
                    <a:srgbClr val="FF0000"/>
                  </a:solidFill>
                </a:rPr>
                <a:t>Kas Kitlesinde Azalma</a:t>
              </a:r>
            </a:p>
            <a:p>
              <a:pPr marL="214313" indent="-214313">
                <a:buFont typeface="Arial" panose="020B0604020202020204" pitchFamily="34" charset="0"/>
                <a:buChar char="•"/>
              </a:pPr>
              <a:r>
                <a:rPr lang="tr-TR" sz="1050" b="1" dirty="0"/>
                <a:t>Etiyolojik</a:t>
              </a:r>
            </a:p>
            <a:p>
              <a:pPr marL="557213" lvl="1" indent="-214313">
                <a:buFont typeface="Arial" panose="020B0604020202020204" pitchFamily="34" charset="0"/>
                <a:buChar char="•"/>
              </a:pPr>
              <a:r>
                <a:rPr lang="tr-TR" sz="1050" dirty="0"/>
                <a:t>Gıda alımı veya sindirimde azalma</a:t>
              </a:r>
            </a:p>
            <a:p>
              <a:pPr marL="557213" lvl="1" indent="-214313">
                <a:buFont typeface="Arial" panose="020B0604020202020204" pitchFamily="34" charset="0"/>
                <a:buChar char="•"/>
              </a:pPr>
              <a:r>
                <a:rPr lang="tr-TR" sz="1050" dirty="0"/>
                <a:t>Hastalık yükü/</a:t>
              </a:r>
              <a:r>
                <a:rPr lang="tr-TR" sz="1200" b="1" dirty="0">
                  <a:solidFill>
                    <a:srgbClr val="FF0000"/>
                  </a:solidFill>
                </a:rPr>
                <a:t>inflamatuar durumda</a:t>
              </a:r>
              <a:endParaRPr lang="tr-TR" sz="1050" b="1" dirty="0">
                <a:solidFill>
                  <a:srgbClr val="FF0000"/>
                </a:solidFill>
              </a:endParaRPr>
            </a:p>
          </p:txBody>
        </p:sp>
        <p:sp>
          <p:nvSpPr>
            <p:cNvPr id="26" name="TextBox 25">
              <a:extLst>
                <a:ext uri="{FF2B5EF4-FFF2-40B4-BE49-F238E27FC236}">
                  <a16:creationId xmlns:a16="http://schemas.microsoft.com/office/drawing/2014/main" id="{470B452D-59EA-41AD-9CD4-39FD5BF06998}"/>
                </a:ext>
              </a:extLst>
            </p:cNvPr>
            <p:cNvSpPr txBox="1"/>
            <p:nvPr/>
          </p:nvSpPr>
          <p:spPr>
            <a:xfrm>
              <a:off x="2442542" y="4515360"/>
              <a:ext cx="4648199" cy="998954"/>
            </a:xfrm>
            <a:prstGeom prst="rect">
              <a:avLst/>
            </a:prstGeom>
            <a:noFill/>
            <a:ln>
              <a:solidFill>
                <a:schemeClr val="tx1"/>
              </a:solidFill>
            </a:ln>
          </p:spPr>
          <p:txBody>
            <a:bodyPr wrap="square" rtlCol="0">
              <a:spAutoFit/>
            </a:bodyPr>
            <a:lstStyle/>
            <a:p>
              <a:r>
                <a:rPr lang="tr-TR" sz="1050" u="sng" dirty="0"/>
                <a:t>Malnütrisyon tanısı için kriterleri karşılar</a:t>
              </a:r>
            </a:p>
            <a:p>
              <a:pPr marL="214313" indent="-214313">
                <a:buFont typeface="Arial" panose="020B0604020202020204" pitchFamily="34" charset="0"/>
                <a:buChar char="•"/>
              </a:pPr>
              <a:r>
                <a:rPr lang="tr-TR" sz="1050" dirty="0"/>
                <a:t>En az 1 Fenotipik kriter ve 1 Etiyolojik Kriter Gereklidir</a:t>
              </a:r>
            </a:p>
          </p:txBody>
        </p:sp>
        <p:sp>
          <p:nvSpPr>
            <p:cNvPr id="27" name="TextBox 26">
              <a:extLst>
                <a:ext uri="{FF2B5EF4-FFF2-40B4-BE49-F238E27FC236}">
                  <a16:creationId xmlns:a16="http://schemas.microsoft.com/office/drawing/2014/main" id="{9B6661F6-251D-4DE1-9823-112997BB87C9}"/>
                </a:ext>
              </a:extLst>
            </p:cNvPr>
            <p:cNvSpPr txBox="1"/>
            <p:nvPr/>
          </p:nvSpPr>
          <p:spPr>
            <a:xfrm>
              <a:off x="2442542" y="5581795"/>
              <a:ext cx="4648199" cy="998954"/>
            </a:xfrm>
            <a:prstGeom prst="rect">
              <a:avLst/>
            </a:prstGeom>
            <a:noFill/>
            <a:ln>
              <a:solidFill>
                <a:schemeClr val="tx1"/>
              </a:solidFill>
            </a:ln>
          </p:spPr>
          <p:txBody>
            <a:bodyPr wrap="square" rtlCol="0">
              <a:spAutoFit/>
            </a:bodyPr>
            <a:lstStyle/>
            <a:p>
              <a:r>
                <a:rPr lang="tr-TR" sz="1050" u="sng" dirty="0"/>
                <a:t>Malnütrisyonun ciddiyetini belirler</a:t>
              </a:r>
            </a:p>
            <a:p>
              <a:pPr marL="214313" indent="-214313">
                <a:buFont typeface="Arial" panose="020B0604020202020204" pitchFamily="34" charset="0"/>
                <a:buChar char="•"/>
              </a:pPr>
              <a:r>
                <a:rPr lang="tr-TR" sz="1050" dirty="0"/>
                <a:t>Ciddiyet Fenotipik kriterlere göre belirlenir</a:t>
              </a:r>
            </a:p>
          </p:txBody>
        </p:sp>
      </p:grpSp>
      <p:sp>
        <p:nvSpPr>
          <p:cNvPr id="18" name="Rectangle 17">
            <a:extLst>
              <a:ext uri="{FF2B5EF4-FFF2-40B4-BE49-F238E27FC236}">
                <a16:creationId xmlns:a16="http://schemas.microsoft.com/office/drawing/2014/main" id="{1C48A65D-5B45-4BD7-B81C-B84E125279F9}"/>
              </a:ext>
            </a:extLst>
          </p:cNvPr>
          <p:cNvSpPr/>
          <p:nvPr/>
        </p:nvSpPr>
        <p:spPr>
          <a:xfrm>
            <a:off x="3766329" y="5630661"/>
            <a:ext cx="1773242" cy="184666"/>
          </a:xfrm>
          <a:prstGeom prst="rect">
            <a:avLst/>
          </a:prstGeom>
        </p:spPr>
        <p:txBody>
          <a:bodyPr wrap="none">
            <a:spAutoFit/>
          </a:bodyPr>
          <a:lstStyle/>
          <a:p>
            <a:r>
              <a:rPr lang="tr-TR" sz="600" dirty="0"/>
              <a:t>1. </a:t>
            </a:r>
            <a:r>
              <a:rPr lang="en-US" sz="600" dirty="0" err="1"/>
              <a:t>Cederholm</a:t>
            </a:r>
            <a:r>
              <a:rPr lang="en-US" sz="600" dirty="0"/>
              <a:t>, T el al. </a:t>
            </a:r>
            <a:r>
              <a:rPr lang="en-US" sz="600" dirty="0" err="1"/>
              <a:t>Clin</a:t>
            </a:r>
            <a:r>
              <a:rPr lang="en-US" sz="600" dirty="0"/>
              <a:t> </a:t>
            </a:r>
            <a:r>
              <a:rPr lang="en-US" sz="600" dirty="0" err="1"/>
              <a:t>Nutr</a:t>
            </a:r>
            <a:r>
              <a:rPr lang="en-US" sz="600" dirty="0"/>
              <a:t>. 2019 38(1)1-9</a:t>
            </a:r>
          </a:p>
        </p:txBody>
      </p:sp>
      <p:cxnSp>
        <p:nvCxnSpPr>
          <p:cNvPr id="19" name="Straight Connector 18">
            <a:extLst>
              <a:ext uri="{FF2B5EF4-FFF2-40B4-BE49-F238E27FC236}">
                <a16:creationId xmlns:a16="http://schemas.microsoft.com/office/drawing/2014/main" id="{E63894DC-1CB0-0C42-8788-A4A77F44C873}"/>
              </a:ext>
            </a:extLst>
          </p:cNvPr>
          <p:cNvCxnSpPr/>
          <p:nvPr/>
        </p:nvCxnSpPr>
        <p:spPr>
          <a:xfrm>
            <a:off x="152400" y="12192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7816427"/>
      </p:ext>
    </p:extLst>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5EC34A-A4D0-4C13-9D8D-30B01D760833}"/>
              </a:ext>
            </a:extLst>
          </p:cNvPr>
          <p:cNvPicPr>
            <a:picLocks noChangeAspect="1"/>
          </p:cNvPicPr>
          <p:nvPr/>
        </p:nvPicPr>
        <p:blipFill>
          <a:blip r:embed="rId2"/>
          <a:stretch>
            <a:fillRect/>
          </a:stretch>
        </p:blipFill>
        <p:spPr>
          <a:xfrm>
            <a:off x="3318895" y="4057650"/>
            <a:ext cx="2796157" cy="1330430"/>
          </a:xfrm>
          <a:prstGeom prst="rect">
            <a:avLst/>
          </a:prstGeom>
        </p:spPr>
      </p:pic>
      <p:sp>
        <p:nvSpPr>
          <p:cNvPr id="39" name="TextBox 38">
            <a:extLst>
              <a:ext uri="{FF2B5EF4-FFF2-40B4-BE49-F238E27FC236}">
                <a16:creationId xmlns:a16="http://schemas.microsoft.com/office/drawing/2014/main" id="{84F0FFA8-1D4B-4A91-9651-B1A66787FE84}"/>
              </a:ext>
            </a:extLst>
          </p:cNvPr>
          <p:cNvSpPr txBox="1"/>
          <p:nvPr/>
        </p:nvSpPr>
        <p:spPr>
          <a:xfrm>
            <a:off x="1600201" y="1603397"/>
            <a:ext cx="6137544" cy="369332"/>
          </a:xfrm>
          <a:prstGeom prst="rect">
            <a:avLst/>
          </a:prstGeom>
          <a:noFill/>
        </p:spPr>
        <p:txBody>
          <a:bodyPr wrap="square" rtlCol="0">
            <a:spAutoFit/>
          </a:bodyPr>
          <a:lstStyle/>
          <a:p>
            <a:pPr algn="ctr"/>
            <a:r>
              <a:rPr lang="tr-TR" sz="1013" dirty="0"/>
              <a:t>GLIM Kriteleri ile birlikte </a:t>
            </a:r>
            <a:r>
              <a:rPr lang="tr-TR" b="1" dirty="0">
                <a:solidFill>
                  <a:srgbClr val="C00000"/>
                </a:solidFill>
              </a:rPr>
              <a:t>Kas kaybı ve inflamasyon</a:t>
            </a:r>
            <a:r>
              <a:rPr lang="tr-TR" sz="1013" dirty="0"/>
              <a:t> malnütrisyonun tanısına girdi</a:t>
            </a:r>
          </a:p>
        </p:txBody>
      </p:sp>
      <p:pic>
        <p:nvPicPr>
          <p:cNvPr id="6" name="Picture 5">
            <a:extLst>
              <a:ext uri="{FF2B5EF4-FFF2-40B4-BE49-F238E27FC236}">
                <a16:creationId xmlns:a16="http://schemas.microsoft.com/office/drawing/2014/main" id="{F4EFE2C5-2A13-431B-AF34-B9F0DCD6390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4067596" y="-3920"/>
            <a:ext cx="1428752" cy="6222884"/>
          </a:xfrm>
          <a:prstGeom prst="rect">
            <a:avLst/>
          </a:prstGeom>
        </p:spPr>
      </p:pic>
      <p:sp>
        <p:nvSpPr>
          <p:cNvPr id="9" name="Rectangle 8">
            <a:extLst>
              <a:ext uri="{FF2B5EF4-FFF2-40B4-BE49-F238E27FC236}">
                <a16:creationId xmlns:a16="http://schemas.microsoft.com/office/drawing/2014/main" id="{CE7CE929-A993-4BCE-83D9-3D701404D41E}"/>
              </a:ext>
            </a:extLst>
          </p:cNvPr>
          <p:cNvSpPr/>
          <p:nvPr/>
        </p:nvSpPr>
        <p:spPr>
          <a:xfrm>
            <a:off x="3766329" y="5630661"/>
            <a:ext cx="1773242" cy="184666"/>
          </a:xfrm>
          <a:prstGeom prst="rect">
            <a:avLst/>
          </a:prstGeom>
        </p:spPr>
        <p:txBody>
          <a:bodyPr wrap="none">
            <a:spAutoFit/>
          </a:bodyPr>
          <a:lstStyle/>
          <a:p>
            <a:r>
              <a:rPr lang="tr-TR" sz="600" dirty="0"/>
              <a:t>1. </a:t>
            </a:r>
            <a:r>
              <a:rPr lang="en-US" sz="600" dirty="0" err="1"/>
              <a:t>Cederholm</a:t>
            </a:r>
            <a:r>
              <a:rPr lang="en-US" sz="600" dirty="0"/>
              <a:t>, T el al. </a:t>
            </a:r>
            <a:r>
              <a:rPr lang="en-US" sz="600" dirty="0" err="1"/>
              <a:t>Clin</a:t>
            </a:r>
            <a:r>
              <a:rPr lang="en-US" sz="600" dirty="0"/>
              <a:t> </a:t>
            </a:r>
            <a:r>
              <a:rPr lang="en-US" sz="600" dirty="0" err="1"/>
              <a:t>Nutr</a:t>
            </a:r>
            <a:r>
              <a:rPr lang="en-US" sz="600" dirty="0"/>
              <a:t>. 2019 38(1)1-9</a:t>
            </a:r>
          </a:p>
        </p:txBody>
      </p:sp>
      <p:sp>
        <p:nvSpPr>
          <p:cNvPr id="7" name="Title 1">
            <a:extLst>
              <a:ext uri="{FF2B5EF4-FFF2-40B4-BE49-F238E27FC236}">
                <a16:creationId xmlns:a16="http://schemas.microsoft.com/office/drawing/2014/main" id="{20B20D64-FC6B-CD48-A7BC-13F481C5AD7C}"/>
              </a:ext>
            </a:extLst>
          </p:cNvPr>
          <p:cNvSpPr txBox="1">
            <a:spLocks/>
          </p:cNvSpPr>
          <p:nvPr/>
        </p:nvSpPr>
        <p:spPr bwMode="auto">
          <a:xfrm>
            <a:off x="1507856" y="685800"/>
            <a:ext cx="580390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3900" kern="1200">
                <a:solidFill>
                  <a:schemeClr val="tx2"/>
                </a:solidFill>
                <a:latin typeface="+mj-lt"/>
                <a:ea typeface="ＭＳ Ｐゴシック" charset="0"/>
                <a:cs typeface="+mj-cs"/>
              </a:defRPr>
            </a:lvl1pPr>
            <a:lvl2pPr algn="ctr" rtl="0" eaLnBrk="0" fontAlgn="base" hangingPunct="0">
              <a:spcBef>
                <a:spcPct val="0"/>
              </a:spcBef>
              <a:spcAft>
                <a:spcPct val="0"/>
              </a:spcAft>
              <a:defRPr sz="39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39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39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3900">
                <a:solidFill>
                  <a:schemeClr val="tx2"/>
                </a:solidFill>
                <a:latin typeface="Arial" charset="0"/>
                <a:ea typeface="ＭＳ Ｐゴシック" charset="0"/>
                <a:cs typeface="Arial" charset="0"/>
              </a:defRPr>
            </a:lvl5pPr>
            <a:lvl6pPr marL="406405" algn="ctr" rtl="0" fontAlgn="base">
              <a:spcBef>
                <a:spcPct val="0"/>
              </a:spcBef>
              <a:spcAft>
                <a:spcPct val="0"/>
              </a:spcAft>
              <a:defRPr sz="3911">
                <a:solidFill>
                  <a:schemeClr val="tx2"/>
                </a:solidFill>
                <a:latin typeface="Arial" charset="0"/>
                <a:ea typeface="Arial" charset="0"/>
                <a:cs typeface="Arial" charset="0"/>
              </a:defRPr>
            </a:lvl6pPr>
            <a:lvl7pPr marL="812810" algn="ctr" rtl="0" fontAlgn="base">
              <a:spcBef>
                <a:spcPct val="0"/>
              </a:spcBef>
              <a:spcAft>
                <a:spcPct val="0"/>
              </a:spcAft>
              <a:defRPr sz="3911">
                <a:solidFill>
                  <a:schemeClr val="tx2"/>
                </a:solidFill>
                <a:latin typeface="Arial" charset="0"/>
                <a:ea typeface="Arial" charset="0"/>
                <a:cs typeface="Arial" charset="0"/>
              </a:defRPr>
            </a:lvl7pPr>
            <a:lvl8pPr marL="1219215" algn="ctr" rtl="0" fontAlgn="base">
              <a:spcBef>
                <a:spcPct val="0"/>
              </a:spcBef>
              <a:spcAft>
                <a:spcPct val="0"/>
              </a:spcAft>
              <a:defRPr sz="3911">
                <a:solidFill>
                  <a:schemeClr val="tx2"/>
                </a:solidFill>
                <a:latin typeface="Arial" charset="0"/>
                <a:ea typeface="Arial" charset="0"/>
                <a:cs typeface="Arial" charset="0"/>
              </a:defRPr>
            </a:lvl8pPr>
            <a:lvl9pPr marL="1625620" algn="ctr" rtl="0" fontAlgn="base">
              <a:spcBef>
                <a:spcPct val="0"/>
              </a:spcBef>
              <a:spcAft>
                <a:spcPct val="0"/>
              </a:spcAft>
              <a:defRPr sz="3911">
                <a:solidFill>
                  <a:schemeClr val="tx2"/>
                </a:solidFill>
                <a:latin typeface="Arial" charset="0"/>
                <a:ea typeface="Arial" charset="0"/>
                <a:cs typeface="Arial" charset="0"/>
              </a:defRPr>
            </a:lvl9pPr>
          </a:lstStyle>
          <a:p>
            <a:r>
              <a:rPr lang="tr-TR" sz="3200">
                <a:solidFill>
                  <a:schemeClr val="tx1"/>
                </a:solidFill>
                <a:latin typeface="Comic Sans MS" pitchFamily="66" charset="0"/>
              </a:rPr>
              <a:t>GLIM Malnütrisyon Kriterleri</a:t>
            </a:r>
            <a:endParaRPr lang="tr-TR" sz="3200" dirty="0">
              <a:solidFill>
                <a:schemeClr val="tx1"/>
              </a:solidFill>
              <a:latin typeface="Comic Sans MS" pitchFamily="66" charset="0"/>
            </a:endParaRPr>
          </a:p>
        </p:txBody>
      </p:sp>
      <p:cxnSp>
        <p:nvCxnSpPr>
          <p:cNvPr id="10" name="Straight Connector 9">
            <a:extLst>
              <a:ext uri="{FF2B5EF4-FFF2-40B4-BE49-F238E27FC236}">
                <a16:creationId xmlns:a16="http://schemas.microsoft.com/office/drawing/2014/main" id="{4F9CD2F7-F4A8-B645-8C2B-3E7DC9109392}"/>
              </a:ext>
            </a:extLst>
          </p:cNvPr>
          <p:cNvCxnSpPr/>
          <p:nvPr/>
        </p:nvCxnSpPr>
        <p:spPr>
          <a:xfrm>
            <a:off x="152400" y="12192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4603035"/>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A639FD-883C-B548-9308-2144AF20FF70}"/>
              </a:ext>
            </a:extLst>
          </p:cNvPr>
          <p:cNvPicPr>
            <a:picLocks noGrp="1" noChangeAspect="1"/>
          </p:cNvPicPr>
          <p:nvPr>
            <p:ph idx="1"/>
          </p:nvPr>
        </p:nvPicPr>
        <p:blipFill>
          <a:blip r:embed="rId3"/>
          <a:stretch>
            <a:fillRect/>
          </a:stretch>
        </p:blipFill>
        <p:spPr>
          <a:xfrm>
            <a:off x="2566607" y="1357884"/>
            <a:ext cx="4010787" cy="5347716"/>
          </a:xfrm>
        </p:spPr>
      </p:pic>
      <p:sp>
        <p:nvSpPr>
          <p:cNvPr id="8" name="Title 1">
            <a:extLst>
              <a:ext uri="{FF2B5EF4-FFF2-40B4-BE49-F238E27FC236}">
                <a16:creationId xmlns:a16="http://schemas.microsoft.com/office/drawing/2014/main" id="{08A42822-BF38-1D4C-93B6-8028B97BC9A4}"/>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Dysbiozis</a:t>
            </a:r>
            <a:r>
              <a:rPr lang="tr-TR" sz="3200" b="1" dirty="0">
                <a:latin typeface="Comic Sans MS" panose="030F0902030302020204" pitchFamily="66" charset="0"/>
              </a:rPr>
              <a:t> &amp; IBH</a:t>
            </a:r>
          </a:p>
        </p:txBody>
      </p:sp>
      <p:cxnSp>
        <p:nvCxnSpPr>
          <p:cNvPr id="9" name="Straight Connector 8">
            <a:extLst>
              <a:ext uri="{FF2B5EF4-FFF2-40B4-BE49-F238E27FC236}">
                <a16:creationId xmlns:a16="http://schemas.microsoft.com/office/drawing/2014/main" id="{91277353-2693-264E-A5AA-26809D519426}"/>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79653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A973A-ABAB-254D-B2A9-3CFADDF88C77}"/>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C5E4B832-B944-A94C-964E-BC72CDCD835A}"/>
              </a:ext>
            </a:extLst>
          </p:cNvPr>
          <p:cNvPicPr>
            <a:picLocks noGrp="1" noChangeAspect="1"/>
          </p:cNvPicPr>
          <p:nvPr>
            <p:ph idx="1"/>
          </p:nvPr>
        </p:nvPicPr>
        <p:blipFill>
          <a:blip r:embed="rId2"/>
          <a:stretch>
            <a:fillRect/>
          </a:stretch>
        </p:blipFill>
        <p:spPr>
          <a:xfrm>
            <a:off x="762000" y="685800"/>
            <a:ext cx="7301887" cy="5476415"/>
          </a:xfrm>
        </p:spPr>
      </p:pic>
    </p:spTree>
    <p:extLst>
      <p:ext uri="{BB962C8B-B14F-4D97-AF65-F5344CB8AC3E}">
        <p14:creationId xmlns:p14="http://schemas.microsoft.com/office/powerpoint/2010/main" val="1913140404"/>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9C759942-A71D-3945-83DF-0577EEC8E9A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5841" y="6205321"/>
            <a:ext cx="816480" cy="5227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a:extLst>
              <a:ext uri="{FF2B5EF4-FFF2-40B4-BE49-F238E27FC236}">
                <a16:creationId xmlns:a16="http://schemas.microsoft.com/office/drawing/2014/main" id="{790CF179-3EE4-D440-A33E-DEBBABD45B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08641" y="979561"/>
            <a:ext cx="3731040" cy="48931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a:extLst>
              <a:ext uri="{FF2B5EF4-FFF2-40B4-BE49-F238E27FC236}">
                <a16:creationId xmlns:a16="http://schemas.microsoft.com/office/drawing/2014/main" id="{20BC8477-1F1F-8745-B8C2-DD04B6E128BC}"/>
              </a:ext>
            </a:extLst>
          </p:cNvPr>
          <p:cNvSpPr txBox="1">
            <a:spLocks noChangeArrowheads="1"/>
          </p:cNvSpPr>
          <p:nvPr/>
        </p:nvSpPr>
        <p:spPr bwMode="auto">
          <a:xfrm>
            <a:off x="2708641" y="5972041"/>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tr-TR" sz="1089" b="1">
                <a:latin typeface="Arial" panose="020B0604020202020204" pitchFamily="34" charset="0"/>
              </a:rPr>
              <a:t>Harry Sokol et al. Gut 2017;66:1039-1048</a:t>
            </a:r>
          </a:p>
        </p:txBody>
      </p:sp>
    </p:spTree>
    <p:extLst>
      <p:ext uri="{BB962C8B-B14F-4D97-AF65-F5344CB8AC3E}">
        <p14:creationId xmlns:p14="http://schemas.microsoft.com/office/powerpoint/2010/main" val="373878524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Text Box 1">
            <a:extLst>
              <a:ext uri="{FF2B5EF4-FFF2-40B4-BE49-F238E27FC236}">
                <a16:creationId xmlns:a16="http://schemas.microsoft.com/office/drawing/2014/main" id="{9706B245-67EF-2642-A20A-967AA19F7B60}"/>
              </a:ext>
            </a:extLst>
          </p:cNvPr>
          <p:cNvSpPr txBox="1">
            <a:spLocks noChangeArrowheads="1"/>
          </p:cNvSpPr>
          <p:nvPr/>
        </p:nvSpPr>
        <p:spPr bwMode="auto">
          <a:xfrm>
            <a:off x="325441" y="381961"/>
            <a:ext cx="8493120" cy="41472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 pos="4343400" algn="l"/>
                <a:tab pos="5067300" algn="l"/>
                <a:tab pos="5791200" algn="l"/>
                <a:tab pos="6515100" algn="l"/>
                <a:tab pos="7239000" algn="l"/>
                <a:tab pos="7962900" algn="l"/>
                <a:tab pos="8686800" algn="l"/>
              </a:tabLst>
              <a:defRPr sz="2400">
                <a:solidFill>
                  <a:srgbClr val="000000"/>
                </a:solidFill>
                <a:latin typeface="Times New Roman" panose="02020603050405020304" pitchFamily="18" charset="0"/>
                <a:ea typeface="msgothic" charset="0"/>
                <a:cs typeface="msgothic" charset="0"/>
              </a:defRPr>
            </a:lvl9pPr>
          </a:lstStyle>
          <a:p>
            <a:pPr algn="ctr"/>
            <a:r>
              <a:rPr lang="en-GB" altLang="tr-TR" sz="1451" b="1">
                <a:latin typeface="Arial" panose="020B0604020202020204" pitchFamily="34" charset="0"/>
              </a:rPr>
              <a:t>Imbalance trans-kingdom network in IBD. Correlation network in healthy subjects (A), Crohn's disease (B) and UC (C) generated using Cytoscape. </a:t>
            </a:r>
          </a:p>
        </p:txBody>
      </p:sp>
      <p:pic>
        <p:nvPicPr>
          <p:cNvPr id="3074" name="Picture 2">
            <a:extLst>
              <a:ext uri="{FF2B5EF4-FFF2-40B4-BE49-F238E27FC236}">
                <a16:creationId xmlns:a16="http://schemas.microsoft.com/office/drawing/2014/main" id="{932FE357-E619-B349-8160-B299FC8334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35841" y="6205321"/>
            <a:ext cx="816480" cy="5227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3075" name="Picture 3">
            <a:extLst>
              <a:ext uri="{FF2B5EF4-FFF2-40B4-BE49-F238E27FC236}">
                <a16:creationId xmlns:a16="http://schemas.microsoft.com/office/drawing/2014/main" id="{C9B9D294-912E-D345-813F-F5CDF06FA28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53601" y="979561"/>
            <a:ext cx="4641120" cy="489312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076" name="Text Box 4">
            <a:extLst>
              <a:ext uri="{FF2B5EF4-FFF2-40B4-BE49-F238E27FC236}">
                <a16:creationId xmlns:a16="http://schemas.microsoft.com/office/drawing/2014/main" id="{C6873BE8-5B17-FF40-9142-084E7ADBE54A}"/>
              </a:ext>
            </a:extLst>
          </p:cNvPr>
          <p:cNvSpPr txBox="1">
            <a:spLocks noChangeArrowheads="1"/>
          </p:cNvSpPr>
          <p:nvPr/>
        </p:nvSpPr>
        <p:spPr bwMode="auto">
          <a:xfrm>
            <a:off x="2253601" y="5972041"/>
            <a:ext cx="3918240" cy="2318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1pPr>
            <a:lvl2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2pPr>
            <a:lvl3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3pPr>
            <a:lvl4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4pPr>
            <a:lvl5pPr>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5pPr>
            <a:lvl6pPr marL="15367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6pPr>
            <a:lvl7pPr marL="19939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7pPr>
            <a:lvl8pPr marL="24511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8pPr>
            <a:lvl9pPr marL="2908300" indent="-215900" defTabSz="457200" fontAlgn="base" hangingPunct="0">
              <a:lnSpc>
                <a:spcPct val="93000"/>
              </a:lnSpc>
              <a:spcBef>
                <a:spcPct val="0"/>
              </a:spcBef>
              <a:spcAft>
                <a:spcPct val="0"/>
              </a:spcAft>
              <a:buClr>
                <a:srgbClr val="000000"/>
              </a:buClr>
              <a:buSzPct val="45000"/>
              <a:buFont typeface="Wingdings" pitchFamily="2" charset="2"/>
              <a:tabLst>
                <a:tab pos="723900" algn="l"/>
                <a:tab pos="1447800" algn="l"/>
                <a:tab pos="2171700" algn="l"/>
                <a:tab pos="2895600" algn="l"/>
                <a:tab pos="3619500" algn="l"/>
              </a:tabLst>
              <a:defRPr sz="2400">
                <a:solidFill>
                  <a:srgbClr val="000000"/>
                </a:solidFill>
                <a:latin typeface="Times New Roman" panose="02020603050405020304" pitchFamily="18" charset="0"/>
                <a:ea typeface="msgothic" charset="0"/>
                <a:cs typeface="msgothic" charset="0"/>
              </a:defRPr>
            </a:lvl9pPr>
          </a:lstStyle>
          <a:p>
            <a:r>
              <a:rPr lang="en-GB" altLang="tr-TR" sz="1089" b="1">
                <a:latin typeface="Arial" panose="020B0604020202020204" pitchFamily="34" charset="0"/>
              </a:rPr>
              <a:t>Harry Sokol et al. Gut 2017;66:1039-1048</a:t>
            </a:r>
          </a:p>
        </p:txBody>
      </p:sp>
    </p:spTree>
    <p:extLst>
      <p:ext uri="{BB962C8B-B14F-4D97-AF65-F5344CB8AC3E}">
        <p14:creationId xmlns:p14="http://schemas.microsoft.com/office/powerpoint/2010/main" val="157144902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F6C0DA5-8289-7745-BB61-A361347C7B01}"/>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İBH &amp; </a:t>
            </a:r>
            <a:r>
              <a:rPr lang="tr-TR" sz="3200" b="1" dirty="0" err="1">
                <a:latin typeface="Comic Sans MS" panose="030F0902030302020204" pitchFamily="66" charset="0"/>
              </a:rPr>
              <a:t>Sarkopeni</a:t>
            </a:r>
            <a:r>
              <a:rPr lang="tr-TR" sz="3200" b="1" dirty="0">
                <a:latin typeface="Comic Sans MS" panose="030F0902030302020204" pitchFamily="66" charset="0"/>
              </a:rPr>
              <a:t>  </a:t>
            </a:r>
          </a:p>
        </p:txBody>
      </p:sp>
      <p:cxnSp>
        <p:nvCxnSpPr>
          <p:cNvPr id="7" name="Straight Connector 6">
            <a:extLst>
              <a:ext uri="{FF2B5EF4-FFF2-40B4-BE49-F238E27FC236}">
                <a16:creationId xmlns:a16="http://schemas.microsoft.com/office/drawing/2014/main" id="{F62B017D-0796-624F-B521-9089E362EE9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42006128-1DF2-7B4A-A477-CF0BD9001FF0}"/>
              </a:ext>
            </a:extLst>
          </p:cNvPr>
          <p:cNvPicPr>
            <a:picLocks noGrp="1" noChangeAspect="1"/>
          </p:cNvPicPr>
          <p:nvPr>
            <p:ph idx="1"/>
          </p:nvPr>
        </p:nvPicPr>
        <p:blipFill>
          <a:blip r:embed="rId3"/>
          <a:stretch>
            <a:fillRect/>
          </a:stretch>
        </p:blipFill>
        <p:spPr>
          <a:xfrm>
            <a:off x="2517857" y="2254515"/>
            <a:ext cx="4108286" cy="321733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7599808"/>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F6C0DA5-8289-7745-BB61-A361347C7B01}"/>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İBH &amp; </a:t>
            </a:r>
            <a:r>
              <a:rPr lang="tr-TR" sz="3200" b="1" dirty="0" err="1">
                <a:latin typeface="Comic Sans MS" panose="030F0902030302020204" pitchFamily="66" charset="0"/>
              </a:rPr>
              <a:t>Sarkopeni</a:t>
            </a:r>
            <a:r>
              <a:rPr lang="tr-TR" sz="3200" b="1" dirty="0">
                <a:latin typeface="Comic Sans MS" panose="030F0902030302020204" pitchFamily="66" charset="0"/>
              </a:rPr>
              <a:t>  </a:t>
            </a:r>
          </a:p>
        </p:txBody>
      </p:sp>
      <p:cxnSp>
        <p:nvCxnSpPr>
          <p:cNvPr id="7" name="Straight Connector 6">
            <a:extLst>
              <a:ext uri="{FF2B5EF4-FFF2-40B4-BE49-F238E27FC236}">
                <a16:creationId xmlns:a16="http://schemas.microsoft.com/office/drawing/2014/main" id="{F62B017D-0796-624F-B521-9089E362EE9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4">
            <a:extLst>
              <a:ext uri="{FF2B5EF4-FFF2-40B4-BE49-F238E27FC236}">
                <a16:creationId xmlns:a16="http://schemas.microsoft.com/office/drawing/2014/main" id="{4061AE3A-86C9-754C-B8C5-3EC372665371}"/>
              </a:ext>
            </a:extLst>
          </p:cNvPr>
          <p:cNvSpPr>
            <a:spLocks noGrp="1"/>
          </p:cNvSpPr>
          <p:nvPr>
            <p:ph idx="1"/>
          </p:nvPr>
        </p:nvSpPr>
        <p:spPr>
          <a:xfrm>
            <a:off x="457200" y="1447800"/>
            <a:ext cx="8382000" cy="4525963"/>
          </a:xfrm>
        </p:spPr>
        <p:txBody>
          <a:bodyPr numCol="1"/>
          <a:lstStyle/>
          <a:p>
            <a:pPr>
              <a:lnSpc>
                <a:spcPct val="150000"/>
              </a:lnSpc>
            </a:pPr>
            <a:r>
              <a:rPr lang="tr-TR" sz="1800" dirty="0" err="1">
                <a:latin typeface="Comic Sans MS" panose="030F0902030302020204" pitchFamily="66" charset="0"/>
              </a:rPr>
              <a:t>Malnutrisyon</a:t>
            </a:r>
            <a:r>
              <a:rPr lang="tr-TR" sz="1800" dirty="0">
                <a:latin typeface="Comic Sans MS" panose="030F0902030302020204" pitchFamily="66" charset="0"/>
              </a:rPr>
              <a:t>. </a:t>
            </a:r>
            <a:r>
              <a:rPr lang="tr-TR" sz="1800" dirty="0" err="1">
                <a:latin typeface="Comic Sans MS" panose="030F0902030302020204" pitchFamily="66" charset="0"/>
              </a:rPr>
              <a:t>immobolite</a:t>
            </a:r>
            <a:r>
              <a:rPr lang="tr-TR" sz="1800" dirty="0">
                <a:latin typeface="Comic Sans MS" panose="030F0902030302020204" pitchFamily="66" charset="0"/>
              </a:rPr>
              <a:t>, düşük protein sentezi, artmış </a:t>
            </a:r>
            <a:r>
              <a:rPr lang="tr-TR" sz="1800" dirty="0" err="1">
                <a:latin typeface="Comic Sans MS" panose="030F0902030302020204" pitchFamily="66" charset="0"/>
              </a:rPr>
              <a:t>proteoliz</a:t>
            </a:r>
            <a:r>
              <a:rPr lang="tr-TR" sz="1800" dirty="0">
                <a:latin typeface="Comic Sans MS" panose="030F0902030302020204" pitchFamily="66" charset="0"/>
              </a:rPr>
              <a:t> </a:t>
            </a:r>
          </a:p>
          <a:p>
            <a:pPr>
              <a:lnSpc>
                <a:spcPct val="150000"/>
              </a:lnSpc>
            </a:pPr>
            <a:r>
              <a:rPr lang="tr-TR" sz="1800" dirty="0">
                <a:latin typeface="Comic Sans MS" panose="030F0902030302020204" pitchFamily="66" charset="0"/>
              </a:rPr>
              <a:t>Kronik </a:t>
            </a:r>
            <a:r>
              <a:rPr lang="tr-TR" sz="1800" dirty="0" err="1">
                <a:latin typeface="Comic Sans MS" panose="030F0902030302020204" pitchFamily="66" charset="0"/>
              </a:rPr>
              <a:t>enflamasyon</a:t>
            </a:r>
            <a:r>
              <a:rPr lang="tr-TR" sz="1800" dirty="0">
                <a:latin typeface="Comic Sans MS" panose="030F0902030302020204" pitchFamily="66" charset="0"/>
              </a:rPr>
              <a:t> sonucu kasta protein </a:t>
            </a:r>
            <a:r>
              <a:rPr lang="tr-TR" sz="1800" dirty="0" err="1">
                <a:latin typeface="Comic Sans MS" panose="030F0902030302020204" pitchFamily="66" charset="0"/>
              </a:rPr>
              <a:t>degradasyonu</a:t>
            </a:r>
            <a:r>
              <a:rPr lang="tr-TR" sz="1800" dirty="0">
                <a:latin typeface="Comic Sans MS" panose="030F0902030302020204" pitchFamily="66" charset="0"/>
              </a:rPr>
              <a:t> ve </a:t>
            </a:r>
            <a:r>
              <a:rPr lang="tr-TR" sz="1800" dirty="0" err="1">
                <a:latin typeface="Comic Sans MS" panose="030F0902030302020204" pitchFamily="66" charset="0"/>
              </a:rPr>
              <a:t>myofibriler</a:t>
            </a:r>
            <a:r>
              <a:rPr lang="tr-TR" sz="1800" dirty="0">
                <a:latin typeface="Comic Sans MS" panose="030F0902030302020204" pitchFamily="66" charset="0"/>
              </a:rPr>
              <a:t> protein yıkım sonucu  kas hacmi ve fonksiyonunda azalma </a:t>
            </a:r>
          </a:p>
          <a:p>
            <a:pPr>
              <a:lnSpc>
                <a:spcPct val="150000"/>
              </a:lnSpc>
            </a:pPr>
            <a:r>
              <a:rPr lang="tr-TR" sz="1800" dirty="0" err="1">
                <a:latin typeface="Comic Sans MS" panose="030F0902030302020204" pitchFamily="66" charset="0"/>
              </a:rPr>
              <a:t>İnsulin</a:t>
            </a:r>
            <a:r>
              <a:rPr lang="tr-TR" sz="1800" dirty="0">
                <a:latin typeface="Comic Sans MS" panose="030F0902030302020204" pitchFamily="66" charset="0"/>
              </a:rPr>
              <a:t>/GH/IGF 1 </a:t>
            </a:r>
          </a:p>
          <a:p>
            <a:pPr>
              <a:lnSpc>
                <a:spcPct val="150000"/>
              </a:lnSpc>
            </a:pPr>
            <a:r>
              <a:rPr lang="tr-TR" sz="1800" dirty="0" err="1">
                <a:latin typeface="Comic Sans MS" panose="030F0902030302020204" pitchFamily="66" charset="0"/>
              </a:rPr>
              <a:t>IBH’da</a:t>
            </a:r>
            <a:r>
              <a:rPr lang="tr-TR" sz="1800" dirty="0">
                <a:latin typeface="Comic Sans MS" panose="030F0902030302020204" pitchFamily="66" charset="0"/>
              </a:rPr>
              <a:t> IGF 1 düzeylerinde belirgin azalma</a:t>
            </a:r>
          </a:p>
          <a:p>
            <a:pPr>
              <a:lnSpc>
                <a:spcPct val="150000"/>
              </a:lnSpc>
            </a:pPr>
            <a:endParaRPr lang="tr-TR" sz="1800" dirty="0">
              <a:latin typeface="Comic Sans MS" panose="030F0902030302020204" pitchFamily="66" charset="0"/>
            </a:endParaRPr>
          </a:p>
          <a:p>
            <a:pPr>
              <a:lnSpc>
                <a:spcPct val="150000"/>
              </a:lnSpc>
            </a:pPr>
            <a:endParaRPr lang="tr-TR" sz="1800" dirty="0">
              <a:latin typeface="Comic Sans MS" panose="030F0902030302020204" pitchFamily="66" charset="0"/>
            </a:endParaRPr>
          </a:p>
        </p:txBody>
      </p:sp>
    </p:spTree>
    <p:extLst>
      <p:ext uri="{BB962C8B-B14F-4D97-AF65-F5344CB8AC3E}">
        <p14:creationId xmlns:p14="http://schemas.microsoft.com/office/powerpoint/2010/main" val="3040128853"/>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0EB8ED6-DBCF-584F-ACB3-BF279098C2BD}"/>
              </a:ext>
            </a:extLst>
          </p:cNvPr>
          <p:cNvPicPr>
            <a:picLocks noGrp="1" noChangeAspect="1"/>
          </p:cNvPicPr>
          <p:nvPr>
            <p:ph idx="1"/>
          </p:nvPr>
        </p:nvPicPr>
        <p:blipFill>
          <a:blip r:embed="rId2"/>
          <a:stretch>
            <a:fillRect/>
          </a:stretch>
        </p:blipFill>
        <p:spPr>
          <a:xfrm>
            <a:off x="1558636" y="13442"/>
            <a:ext cx="6172200" cy="3353625"/>
          </a:xfrm>
        </p:spPr>
      </p:pic>
      <p:pic>
        <p:nvPicPr>
          <p:cNvPr id="7" name="Picture 6">
            <a:extLst>
              <a:ext uri="{FF2B5EF4-FFF2-40B4-BE49-F238E27FC236}">
                <a16:creationId xmlns:a16="http://schemas.microsoft.com/office/drawing/2014/main" id="{0BAB62BC-4F82-F844-BF44-705052AE72BF}"/>
              </a:ext>
            </a:extLst>
          </p:cNvPr>
          <p:cNvPicPr>
            <a:picLocks noChangeAspect="1"/>
          </p:cNvPicPr>
          <p:nvPr/>
        </p:nvPicPr>
        <p:blipFill>
          <a:blip r:embed="rId3"/>
          <a:stretch>
            <a:fillRect/>
          </a:stretch>
        </p:blipFill>
        <p:spPr>
          <a:xfrm>
            <a:off x="1524000" y="3352800"/>
            <a:ext cx="5922854" cy="3373473"/>
          </a:xfrm>
          <a:prstGeom prst="rect">
            <a:avLst/>
          </a:prstGeom>
        </p:spPr>
      </p:pic>
    </p:spTree>
    <p:extLst>
      <p:ext uri="{BB962C8B-B14F-4D97-AF65-F5344CB8AC3E}">
        <p14:creationId xmlns:p14="http://schemas.microsoft.com/office/powerpoint/2010/main" val="3289260322"/>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43408406-B0B5-1949-B4BD-AFA57E9770DA}"/>
              </a:ext>
            </a:extLst>
          </p:cNvPr>
          <p:cNvPicPr>
            <a:picLocks noGrp="1" noChangeAspect="1"/>
          </p:cNvPicPr>
          <p:nvPr>
            <p:ph idx="1"/>
          </p:nvPr>
        </p:nvPicPr>
        <p:blipFill>
          <a:blip r:embed="rId2"/>
          <a:stretch>
            <a:fillRect/>
          </a:stretch>
        </p:blipFill>
        <p:spPr>
          <a:xfrm>
            <a:off x="609600" y="135640"/>
            <a:ext cx="6183021" cy="2531360"/>
          </a:xfrm>
        </p:spPr>
      </p:pic>
      <p:pic>
        <p:nvPicPr>
          <p:cNvPr id="7" name="Picture 6">
            <a:extLst>
              <a:ext uri="{FF2B5EF4-FFF2-40B4-BE49-F238E27FC236}">
                <a16:creationId xmlns:a16="http://schemas.microsoft.com/office/drawing/2014/main" id="{2203249C-566A-194F-B5A2-2BA0C3B76429}"/>
              </a:ext>
            </a:extLst>
          </p:cNvPr>
          <p:cNvPicPr>
            <a:picLocks noChangeAspect="1"/>
          </p:cNvPicPr>
          <p:nvPr/>
        </p:nvPicPr>
        <p:blipFill>
          <a:blip r:embed="rId3"/>
          <a:stretch>
            <a:fillRect/>
          </a:stretch>
        </p:blipFill>
        <p:spPr>
          <a:xfrm>
            <a:off x="141016" y="3124200"/>
            <a:ext cx="2820326" cy="1400370"/>
          </a:xfrm>
          <a:prstGeom prst="rect">
            <a:avLst/>
          </a:prstGeom>
        </p:spPr>
      </p:pic>
      <p:pic>
        <p:nvPicPr>
          <p:cNvPr id="9" name="Picture 8">
            <a:extLst>
              <a:ext uri="{FF2B5EF4-FFF2-40B4-BE49-F238E27FC236}">
                <a16:creationId xmlns:a16="http://schemas.microsoft.com/office/drawing/2014/main" id="{513818AA-FEE3-F946-98E5-61A6E413BA64}"/>
              </a:ext>
            </a:extLst>
          </p:cNvPr>
          <p:cNvPicPr>
            <a:picLocks noChangeAspect="1"/>
          </p:cNvPicPr>
          <p:nvPr/>
        </p:nvPicPr>
        <p:blipFill>
          <a:blip r:embed="rId4"/>
          <a:stretch>
            <a:fillRect/>
          </a:stretch>
        </p:blipFill>
        <p:spPr>
          <a:xfrm>
            <a:off x="3046566" y="3048887"/>
            <a:ext cx="2973234" cy="1484066"/>
          </a:xfrm>
          <a:prstGeom prst="rect">
            <a:avLst/>
          </a:prstGeom>
        </p:spPr>
      </p:pic>
      <p:pic>
        <p:nvPicPr>
          <p:cNvPr id="11" name="Picture 10">
            <a:extLst>
              <a:ext uri="{FF2B5EF4-FFF2-40B4-BE49-F238E27FC236}">
                <a16:creationId xmlns:a16="http://schemas.microsoft.com/office/drawing/2014/main" id="{CFFECF41-50CE-2343-B129-A0A532294988}"/>
              </a:ext>
            </a:extLst>
          </p:cNvPr>
          <p:cNvPicPr>
            <a:picLocks noChangeAspect="1"/>
          </p:cNvPicPr>
          <p:nvPr/>
        </p:nvPicPr>
        <p:blipFill>
          <a:blip r:embed="rId5"/>
          <a:stretch>
            <a:fillRect/>
          </a:stretch>
        </p:blipFill>
        <p:spPr>
          <a:xfrm>
            <a:off x="6197071" y="3134298"/>
            <a:ext cx="2805637" cy="1454232"/>
          </a:xfrm>
          <a:prstGeom prst="rect">
            <a:avLst/>
          </a:prstGeom>
        </p:spPr>
      </p:pic>
      <p:sp>
        <p:nvSpPr>
          <p:cNvPr id="12" name="Rectangle 11">
            <a:extLst>
              <a:ext uri="{FF2B5EF4-FFF2-40B4-BE49-F238E27FC236}">
                <a16:creationId xmlns:a16="http://schemas.microsoft.com/office/drawing/2014/main" id="{B9BBEF19-7DF6-FB49-8E26-98836D7C5489}"/>
              </a:ext>
            </a:extLst>
          </p:cNvPr>
          <p:cNvSpPr/>
          <p:nvPr/>
        </p:nvSpPr>
        <p:spPr>
          <a:xfrm>
            <a:off x="3548710" y="4888468"/>
            <a:ext cx="1858201" cy="369332"/>
          </a:xfrm>
          <a:prstGeom prst="rect">
            <a:avLst/>
          </a:prstGeom>
        </p:spPr>
        <p:txBody>
          <a:bodyPr wrap="none">
            <a:spAutoFit/>
          </a:bodyPr>
          <a:lstStyle/>
          <a:p>
            <a:r>
              <a:rPr lang="tr-TR" b="1" dirty="0" err="1">
                <a:latin typeface="Comic Sans MS" panose="030F0902030302020204" pitchFamily="66" charset="0"/>
              </a:rPr>
              <a:t>Crohn</a:t>
            </a:r>
            <a:r>
              <a:rPr lang="tr-TR" b="1" dirty="0">
                <a:latin typeface="Comic Sans MS" panose="030F0902030302020204" pitchFamily="66" charset="0"/>
              </a:rPr>
              <a:t> hastalığı </a:t>
            </a:r>
            <a:endParaRPr lang="tr-TR" b="1" dirty="0"/>
          </a:p>
        </p:txBody>
      </p:sp>
      <p:sp>
        <p:nvSpPr>
          <p:cNvPr id="13" name="Rectangle 12">
            <a:extLst>
              <a:ext uri="{FF2B5EF4-FFF2-40B4-BE49-F238E27FC236}">
                <a16:creationId xmlns:a16="http://schemas.microsoft.com/office/drawing/2014/main" id="{29F98066-88C2-114E-91EB-76A3227853AF}"/>
              </a:ext>
            </a:extLst>
          </p:cNvPr>
          <p:cNvSpPr/>
          <p:nvPr/>
        </p:nvSpPr>
        <p:spPr>
          <a:xfrm>
            <a:off x="1071187" y="4927563"/>
            <a:ext cx="635110" cy="369332"/>
          </a:xfrm>
          <a:prstGeom prst="rect">
            <a:avLst/>
          </a:prstGeom>
        </p:spPr>
        <p:txBody>
          <a:bodyPr wrap="none">
            <a:spAutoFit/>
          </a:bodyPr>
          <a:lstStyle/>
          <a:p>
            <a:r>
              <a:rPr lang="tr-TR" b="1" dirty="0">
                <a:latin typeface="Comic Sans MS" panose="030F0902030302020204" pitchFamily="66" charset="0"/>
              </a:rPr>
              <a:t>İBH</a:t>
            </a:r>
            <a:endParaRPr lang="tr-TR" dirty="0"/>
          </a:p>
        </p:txBody>
      </p:sp>
      <p:sp>
        <p:nvSpPr>
          <p:cNvPr id="14" name="Rectangle 13">
            <a:extLst>
              <a:ext uri="{FF2B5EF4-FFF2-40B4-BE49-F238E27FC236}">
                <a16:creationId xmlns:a16="http://schemas.microsoft.com/office/drawing/2014/main" id="{0672D429-C727-2347-9B15-3213E78C10F2}"/>
              </a:ext>
            </a:extLst>
          </p:cNvPr>
          <p:cNvSpPr/>
          <p:nvPr/>
        </p:nvSpPr>
        <p:spPr>
          <a:xfrm>
            <a:off x="6831668" y="4782092"/>
            <a:ext cx="1726755" cy="369332"/>
          </a:xfrm>
          <a:prstGeom prst="rect">
            <a:avLst/>
          </a:prstGeom>
        </p:spPr>
        <p:txBody>
          <a:bodyPr wrap="none">
            <a:spAutoFit/>
          </a:bodyPr>
          <a:lstStyle/>
          <a:p>
            <a:r>
              <a:rPr lang="tr-TR" b="1" dirty="0" err="1">
                <a:latin typeface="Comic Sans MS" panose="030F0902030302020204" pitchFamily="66" charset="0"/>
              </a:rPr>
              <a:t>Ülseratif</a:t>
            </a:r>
            <a:r>
              <a:rPr lang="tr-TR" b="1" dirty="0">
                <a:latin typeface="Comic Sans MS" panose="030F0902030302020204" pitchFamily="66" charset="0"/>
              </a:rPr>
              <a:t> kolit</a:t>
            </a:r>
            <a:endParaRPr lang="tr-TR" b="1" dirty="0"/>
          </a:p>
        </p:txBody>
      </p:sp>
      <p:sp>
        <p:nvSpPr>
          <p:cNvPr id="15" name="Frame 14">
            <a:extLst>
              <a:ext uri="{FF2B5EF4-FFF2-40B4-BE49-F238E27FC236}">
                <a16:creationId xmlns:a16="http://schemas.microsoft.com/office/drawing/2014/main" id="{977C471C-0D14-B74B-AF68-BB79A1826479}"/>
              </a:ext>
            </a:extLst>
          </p:cNvPr>
          <p:cNvSpPr/>
          <p:nvPr/>
        </p:nvSpPr>
        <p:spPr>
          <a:xfrm>
            <a:off x="61978" y="2895600"/>
            <a:ext cx="2986022" cy="3232958"/>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16" name="Frame 15">
            <a:extLst>
              <a:ext uri="{FF2B5EF4-FFF2-40B4-BE49-F238E27FC236}">
                <a16:creationId xmlns:a16="http://schemas.microsoft.com/office/drawing/2014/main" id="{95080BE7-CD5D-F74A-8FCA-1665642138E9}"/>
              </a:ext>
            </a:extLst>
          </p:cNvPr>
          <p:cNvSpPr/>
          <p:nvPr/>
        </p:nvSpPr>
        <p:spPr>
          <a:xfrm>
            <a:off x="3109978" y="2895600"/>
            <a:ext cx="2986022" cy="3232958"/>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17" name="Frame 16">
            <a:extLst>
              <a:ext uri="{FF2B5EF4-FFF2-40B4-BE49-F238E27FC236}">
                <a16:creationId xmlns:a16="http://schemas.microsoft.com/office/drawing/2014/main" id="{7A0EE1FF-8FED-E74F-825A-9A83292ABB77}"/>
              </a:ext>
            </a:extLst>
          </p:cNvPr>
          <p:cNvSpPr/>
          <p:nvPr/>
        </p:nvSpPr>
        <p:spPr>
          <a:xfrm>
            <a:off x="6096000" y="2895600"/>
            <a:ext cx="2986022" cy="3232958"/>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Tree>
    <p:extLst>
      <p:ext uri="{BB962C8B-B14F-4D97-AF65-F5344CB8AC3E}">
        <p14:creationId xmlns:p14="http://schemas.microsoft.com/office/powerpoint/2010/main" val="2356499235"/>
      </p:ext>
    </p:extLst>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FC126-D2F6-A545-9321-639054444B02}"/>
              </a:ext>
            </a:extLst>
          </p:cNvPr>
          <p:cNvSpPr>
            <a:spLocks noGrp="1"/>
          </p:cNvSpPr>
          <p:nvPr>
            <p:ph type="title"/>
          </p:nvPr>
        </p:nvSpPr>
        <p:spPr/>
        <p:txBody>
          <a:bodyPr/>
          <a:lstStyle/>
          <a:p>
            <a:r>
              <a:rPr lang="tr-TR" sz="3200" b="1" dirty="0">
                <a:latin typeface="Comic Sans MS" panose="030F0902030302020204" pitchFamily="66" charset="0"/>
              </a:rPr>
              <a:t>İBH &amp; </a:t>
            </a:r>
            <a:r>
              <a:rPr lang="tr-TR" sz="3200" b="1" dirty="0" err="1">
                <a:latin typeface="Comic Sans MS" panose="030F0902030302020204" pitchFamily="66" charset="0"/>
              </a:rPr>
              <a:t>malnutrisyon</a:t>
            </a:r>
            <a:r>
              <a:rPr lang="tr-TR" sz="3200" b="1" dirty="0">
                <a:latin typeface="Comic Sans MS" panose="030F0902030302020204" pitchFamily="66" charset="0"/>
              </a:rPr>
              <a:t> tanısı neden zor? </a:t>
            </a:r>
          </a:p>
        </p:txBody>
      </p:sp>
      <p:sp>
        <p:nvSpPr>
          <p:cNvPr id="3" name="Content Placeholder 2">
            <a:extLst>
              <a:ext uri="{FF2B5EF4-FFF2-40B4-BE49-F238E27FC236}">
                <a16:creationId xmlns:a16="http://schemas.microsoft.com/office/drawing/2014/main" id="{424A444A-3A6A-9342-B6D9-934C31D08215}"/>
              </a:ext>
            </a:extLst>
          </p:cNvPr>
          <p:cNvSpPr>
            <a:spLocks noGrp="1"/>
          </p:cNvSpPr>
          <p:nvPr>
            <p:ph idx="1"/>
          </p:nvPr>
        </p:nvSpPr>
        <p:spPr>
          <a:xfrm>
            <a:off x="457200" y="1600200"/>
            <a:ext cx="6400800" cy="4525963"/>
          </a:xfrm>
        </p:spPr>
        <p:txBody>
          <a:bodyPr/>
          <a:lstStyle/>
          <a:p>
            <a:pPr>
              <a:lnSpc>
                <a:spcPct val="150000"/>
              </a:lnSpc>
            </a:pPr>
            <a:r>
              <a:rPr lang="tr-TR" sz="2400" dirty="0" err="1">
                <a:latin typeface="Comic Sans MS" panose="030F0902030302020204" pitchFamily="66" charset="0"/>
              </a:rPr>
              <a:t>Malnutrisyon</a:t>
            </a:r>
            <a:r>
              <a:rPr lang="tr-TR" sz="2400" dirty="0">
                <a:latin typeface="Comic Sans MS" panose="030F0902030302020204" pitchFamily="66" charset="0"/>
              </a:rPr>
              <a:t> kompleks bir hastalık</a:t>
            </a:r>
          </a:p>
          <a:p>
            <a:pPr>
              <a:lnSpc>
                <a:spcPct val="150000"/>
              </a:lnSpc>
            </a:pPr>
            <a:r>
              <a:rPr lang="tr-TR" sz="2400" dirty="0">
                <a:latin typeface="Comic Sans MS" panose="030F0902030302020204" pitchFamily="66" charset="0"/>
              </a:rPr>
              <a:t>Spesifik </a:t>
            </a:r>
            <a:r>
              <a:rPr lang="tr-TR" sz="2400" dirty="0" err="1">
                <a:latin typeface="Comic Sans MS" panose="030F0902030302020204" pitchFamily="66" charset="0"/>
              </a:rPr>
              <a:t>antropometrik</a:t>
            </a:r>
            <a:r>
              <a:rPr lang="tr-TR" sz="2400" dirty="0">
                <a:latin typeface="Comic Sans MS" panose="030F0902030302020204" pitchFamily="66" charset="0"/>
              </a:rPr>
              <a:t>/</a:t>
            </a:r>
            <a:r>
              <a:rPr lang="tr-TR" sz="2400" dirty="0" err="1">
                <a:latin typeface="Comic Sans MS" panose="030F0902030302020204" pitchFamily="66" charset="0"/>
              </a:rPr>
              <a:t>lab</a:t>
            </a:r>
            <a:r>
              <a:rPr lang="tr-TR" sz="2400" dirty="0">
                <a:latin typeface="Comic Sans MS" panose="030F0902030302020204" pitchFamily="66" charset="0"/>
              </a:rPr>
              <a:t> ölçümü yok  </a:t>
            </a:r>
          </a:p>
          <a:p>
            <a:pPr>
              <a:lnSpc>
                <a:spcPct val="150000"/>
              </a:lnSpc>
            </a:pPr>
            <a:r>
              <a:rPr lang="tr-TR" sz="2400" dirty="0">
                <a:latin typeface="Comic Sans MS" panose="030F0902030302020204" pitchFamily="66" charset="0"/>
              </a:rPr>
              <a:t>Klinik </a:t>
            </a:r>
            <a:r>
              <a:rPr lang="tr-TR" sz="2400" dirty="0" err="1">
                <a:latin typeface="Comic Sans MS" panose="030F0902030302020204" pitchFamily="66" charset="0"/>
              </a:rPr>
              <a:t>vizitlerin</a:t>
            </a:r>
            <a:r>
              <a:rPr lang="tr-TR" sz="2400" dirty="0">
                <a:latin typeface="Comic Sans MS" panose="030F0902030302020204" pitchFamily="66" charset="0"/>
              </a:rPr>
              <a:t> süresi ?</a:t>
            </a:r>
          </a:p>
          <a:p>
            <a:pPr>
              <a:lnSpc>
                <a:spcPct val="150000"/>
              </a:lnSpc>
            </a:pPr>
            <a:r>
              <a:rPr lang="tr-TR" sz="2400" dirty="0">
                <a:latin typeface="Comic Sans MS" panose="030F0902030302020204" pitchFamily="66" charset="0"/>
              </a:rPr>
              <a:t>Altyapı: </a:t>
            </a:r>
            <a:r>
              <a:rPr lang="tr-TR" sz="2400" dirty="0" err="1">
                <a:latin typeface="Comic Sans MS" panose="030F0902030302020204" pitchFamily="66" charset="0"/>
              </a:rPr>
              <a:t>nutrisyon</a:t>
            </a:r>
            <a:r>
              <a:rPr lang="tr-TR" sz="2400" dirty="0">
                <a:latin typeface="Comic Sans MS" panose="030F0902030302020204" pitchFamily="66" charset="0"/>
              </a:rPr>
              <a:t> takımı </a:t>
            </a:r>
          </a:p>
        </p:txBody>
      </p:sp>
      <p:cxnSp>
        <p:nvCxnSpPr>
          <p:cNvPr id="5" name="Straight Connector 4">
            <a:extLst>
              <a:ext uri="{FF2B5EF4-FFF2-40B4-BE49-F238E27FC236}">
                <a16:creationId xmlns:a16="http://schemas.microsoft.com/office/drawing/2014/main" id="{523476E0-86D8-664D-BC7D-802AB99C63F3}"/>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E41EFCF-2508-7D45-A2EB-770C40CA132C}"/>
              </a:ext>
            </a:extLst>
          </p:cNvPr>
          <p:cNvSpPr txBox="1"/>
          <p:nvPr/>
        </p:nvSpPr>
        <p:spPr>
          <a:xfrm>
            <a:off x="113913" y="6443246"/>
            <a:ext cx="2874505" cy="338554"/>
          </a:xfrm>
          <a:prstGeom prst="rect">
            <a:avLst/>
          </a:prstGeom>
          <a:noFill/>
        </p:spPr>
        <p:txBody>
          <a:bodyPr wrap="none" rtlCol="0">
            <a:spAutoFit/>
          </a:bodyPr>
          <a:lstStyle/>
          <a:p>
            <a:r>
              <a:rPr lang="tr-TR" sz="1600" b="1" dirty="0" err="1">
                <a:latin typeface="Comic Sans MS" panose="030F0902030302020204" pitchFamily="66" charset="0"/>
              </a:rPr>
              <a:t>Mueller</a:t>
            </a:r>
            <a:r>
              <a:rPr lang="tr-TR" sz="1600" b="1" dirty="0">
                <a:latin typeface="Comic Sans MS" panose="030F0902030302020204" pitchFamily="66" charset="0"/>
              </a:rPr>
              <a:t> C et al. JPEN 2011</a:t>
            </a:r>
          </a:p>
        </p:txBody>
      </p:sp>
      <p:pic>
        <p:nvPicPr>
          <p:cNvPr id="8" name="Picture 7">
            <a:extLst>
              <a:ext uri="{FF2B5EF4-FFF2-40B4-BE49-F238E27FC236}">
                <a16:creationId xmlns:a16="http://schemas.microsoft.com/office/drawing/2014/main" id="{1DDF3B9A-99A7-3D4A-9453-FEECD5E9D00C}"/>
              </a:ext>
            </a:extLst>
          </p:cNvPr>
          <p:cNvPicPr>
            <a:picLocks noChangeAspect="1"/>
          </p:cNvPicPr>
          <p:nvPr/>
        </p:nvPicPr>
        <p:blipFill rotWithShape="1">
          <a:blip r:embed="rId3"/>
          <a:srcRect t="2822"/>
          <a:stretch/>
        </p:blipFill>
        <p:spPr>
          <a:xfrm>
            <a:off x="6629400" y="1600200"/>
            <a:ext cx="2129866" cy="407379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149188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BCA8B7A-78F1-5041-ABD1-43045589DAD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nutrisyonel</a:t>
            </a:r>
            <a:r>
              <a:rPr lang="tr-TR" sz="3200" b="1" dirty="0">
                <a:latin typeface="Comic Sans MS" panose="030F0902030302020204" pitchFamily="66" charset="0"/>
              </a:rPr>
              <a:t> değerlendirme</a:t>
            </a:r>
          </a:p>
        </p:txBody>
      </p:sp>
      <p:cxnSp>
        <p:nvCxnSpPr>
          <p:cNvPr id="9" name="Straight Connector 8">
            <a:extLst>
              <a:ext uri="{FF2B5EF4-FFF2-40B4-BE49-F238E27FC236}">
                <a16:creationId xmlns:a16="http://schemas.microsoft.com/office/drawing/2014/main" id="{50E6FF8C-7BD7-B04B-9B5E-A9DD4FE1E275}"/>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Frame 11">
            <a:extLst>
              <a:ext uri="{FF2B5EF4-FFF2-40B4-BE49-F238E27FC236}">
                <a16:creationId xmlns:a16="http://schemas.microsoft.com/office/drawing/2014/main" id="{C979D501-4D0C-BC4D-A1F2-1A018BF4E938}"/>
              </a:ext>
            </a:extLst>
          </p:cNvPr>
          <p:cNvSpPr/>
          <p:nvPr/>
        </p:nvSpPr>
        <p:spPr>
          <a:xfrm>
            <a:off x="152400" y="1564609"/>
            <a:ext cx="8534399" cy="524176"/>
          </a:xfrm>
          <a:prstGeom prst="frame">
            <a:avLst>
              <a:gd name="adj1" fmla="val 1935"/>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14" name="TextBox 13">
            <a:extLst>
              <a:ext uri="{FF2B5EF4-FFF2-40B4-BE49-F238E27FC236}">
                <a16:creationId xmlns:a16="http://schemas.microsoft.com/office/drawing/2014/main" id="{FE81261D-F591-DC47-95FC-66B1A923E4D2}"/>
              </a:ext>
            </a:extLst>
          </p:cNvPr>
          <p:cNvSpPr txBox="1"/>
          <p:nvPr/>
        </p:nvSpPr>
        <p:spPr>
          <a:xfrm>
            <a:off x="318394" y="2813584"/>
            <a:ext cx="2501006" cy="369332"/>
          </a:xfrm>
          <a:prstGeom prst="rect">
            <a:avLst/>
          </a:prstGeom>
          <a:noFill/>
        </p:spPr>
        <p:txBody>
          <a:bodyPr wrap="none" rtlCol="0">
            <a:spAutoFit/>
          </a:bodyPr>
          <a:lstStyle/>
          <a:p>
            <a:r>
              <a:rPr lang="tr-TR" b="1" dirty="0" err="1">
                <a:latin typeface="Comic Sans MS" panose="030F0902030302020204" pitchFamily="66" charset="0"/>
              </a:rPr>
              <a:t>Nutrisyonel</a:t>
            </a:r>
            <a:r>
              <a:rPr lang="tr-TR" b="1" dirty="0">
                <a:latin typeface="Comic Sans MS" panose="030F0902030302020204" pitchFamily="66" charset="0"/>
              </a:rPr>
              <a:t> açıdan iyi</a:t>
            </a:r>
            <a:endParaRPr lang="tr-TR" dirty="0">
              <a:latin typeface="Comic Sans MS" panose="030F0902030302020204" pitchFamily="66" charset="0"/>
            </a:endParaRPr>
          </a:p>
        </p:txBody>
      </p:sp>
      <p:sp>
        <p:nvSpPr>
          <p:cNvPr id="15" name="Frame 14">
            <a:extLst>
              <a:ext uri="{FF2B5EF4-FFF2-40B4-BE49-F238E27FC236}">
                <a16:creationId xmlns:a16="http://schemas.microsoft.com/office/drawing/2014/main" id="{C8C56614-0DAA-294F-B73A-25516CC41CD9}"/>
              </a:ext>
            </a:extLst>
          </p:cNvPr>
          <p:cNvSpPr/>
          <p:nvPr/>
        </p:nvSpPr>
        <p:spPr>
          <a:xfrm>
            <a:off x="176772" y="2743200"/>
            <a:ext cx="2871228" cy="476524"/>
          </a:xfrm>
          <a:prstGeom prst="frame">
            <a:avLst>
              <a:gd name="adj1" fmla="val 1935"/>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16" name="TextBox 15">
            <a:extLst>
              <a:ext uri="{FF2B5EF4-FFF2-40B4-BE49-F238E27FC236}">
                <a16:creationId xmlns:a16="http://schemas.microsoft.com/office/drawing/2014/main" id="{339ADB1E-CF48-3942-BEDC-1ACE6D76813C}"/>
              </a:ext>
            </a:extLst>
          </p:cNvPr>
          <p:cNvSpPr txBox="1"/>
          <p:nvPr/>
        </p:nvSpPr>
        <p:spPr>
          <a:xfrm>
            <a:off x="4140470" y="2777211"/>
            <a:ext cx="1157689" cy="369332"/>
          </a:xfrm>
          <a:prstGeom prst="rect">
            <a:avLst/>
          </a:prstGeom>
          <a:noFill/>
        </p:spPr>
        <p:txBody>
          <a:bodyPr wrap="none" rtlCol="0">
            <a:spAutoFit/>
          </a:bodyPr>
          <a:lstStyle/>
          <a:p>
            <a:r>
              <a:rPr lang="tr-TR" b="1" dirty="0" err="1">
                <a:latin typeface="Comic Sans MS" panose="030F0902030302020204" pitchFamily="66" charset="0"/>
              </a:rPr>
              <a:t>Malnutre</a:t>
            </a:r>
            <a:endParaRPr lang="tr-TR" dirty="0">
              <a:latin typeface="Comic Sans MS" panose="030F0902030302020204" pitchFamily="66" charset="0"/>
            </a:endParaRPr>
          </a:p>
        </p:txBody>
      </p:sp>
      <p:sp>
        <p:nvSpPr>
          <p:cNvPr id="17" name="Frame 16">
            <a:extLst>
              <a:ext uri="{FF2B5EF4-FFF2-40B4-BE49-F238E27FC236}">
                <a16:creationId xmlns:a16="http://schemas.microsoft.com/office/drawing/2014/main" id="{53BD5FF1-2B2E-DA49-A8D7-2F9155301825}"/>
              </a:ext>
            </a:extLst>
          </p:cNvPr>
          <p:cNvSpPr/>
          <p:nvPr/>
        </p:nvSpPr>
        <p:spPr>
          <a:xfrm>
            <a:off x="3655196" y="2743200"/>
            <a:ext cx="2214606" cy="476524"/>
          </a:xfrm>
          <a:prstGeom prst="frame">
            <a:avLst>
              <a:gd name="adj1" fmla="val 1935"/>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18" name="TextBox 17">
            <a:extLst>
              <a:ext uri="{FF2B5EF4-FFF2-40B4-BE49-F238E27FC236}">
                <a16:creationId xmlns:a16="http://schemas.microsoft.com/office/drawing/2014/main" id="{AE1F4222-577F-B24D-A9FD-9CA3FE9A3597}"/>
              </a:ext>
            </a:extLst>
          </p:cNvPr>
          <p:cNvSpPr txBox="1"/>
          <p:nvPr/>
        </p:nvSpPr>
        <p:spPr>
          <a:xfrm>
            <a:off x="6887252" y="2777211"/>
            <a:ext cx="1905000" cy="369332"/>
          </a:xfrm>
          <a:prstGeom prst="rect">
            <a:avLst/>
          </a:prstGeom>
          <a:noFill/>
        </p:spPr>
        <p:txBody>
          <a:bodyPr wrap="square" rtlCol="0">
            <a:spAutoFit/>
          </a:bodyPr>
          <a:lstStyle/>
          <a:p>
            <a:r>
              <a:rPr lang="tr-TR" b="1" dirty="0">
                <a:latin typeface="Comic Sans MS" panose="030F0902030302020204" pitchFamily="66" charset="0"/>
              </a:rPr>
              <a:t>Risk altında </a:t>
            </a:r>
            <a:endParaRPr lang="tr-TR" dirty="0">
              <a:latin typeface="Comic Sans MS" panose="030F0902030302020204" pitchFamily="66" charset="0"/>
            </a:endParaRPr>
          </a:p>
        </p:txBody>
      </p:sp>
      <p:sp>
        <p:nvSpPr>
          <p:cNvPr id="19" name="Frame 18">
            <a:extLst>
              <a:ext uri="{FF2B5EF4-FFF2-40B4-BE49-F238E27FC236}">
                <a16:creationId xmlns:a16="http://schemas.microsoft.com/office/drawing/2014/main" id="{FFEC91BA-AA46-B140-B2EF-86DB3AB84CA4}"/>
              </a:ext>
            </a:extLst>
          </p:cNvPr>
          <p:cNvSpPr/>
          <p:nvPr/>
        </p:nvSpPr>
        <p:spPr>
          <a:xfrm>
            <a:off x="6476999" y="2743200"/>
            <a:ext cx="2209801" cy="476524"/>
          </a:xfrm>
          <a:prstGeom prst="frame">
            <a:avLst>
              <a:gd name="adj1" fmla="val 1935"/>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22" name="Frame 21">
            <a:extLst>
              <a:ext uri="{FF2B5EF4-FFF2-40B4-BE49-F238E27FC236}">
                <a16:creationId xmlns:a16="http://schemas.microsoft.com/office/drawing/2014/main" id="{217930BF-7872-C044-AF97-CF47243C1C7C}"/>
              </a:ext>
            </a:extLst>
          </p:cNvPr>
          <p:cNvSpPr/>
          <p:nvPr/>
        </p:nvSpPr>
        <p:spPr>
          <a:xfrm>
            <a:off x="3642381" y="3772331"/>
            <a:ext cx="5178263" cy="1714069"/>
          </a:xfrm>
          <a:prstGeom prst="frame">
            <a:avLst>
              <a:gd name="adj1" fmla="val 1935"/>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23" name="Rectangle 22">
            <a:extLst>
              <a:ext uri="{FF2B5EF4-FFF2-40B4-BE49-F238E27FC236}">
                <a16:creationId xmlns:a16="http://schemas.microsoft.com/office/drawing/2014/main" id="{A9AC1840-5C95-BE4F-9ADF-B27E7DEC4C3C}"/>
              </a:ext>
            </a:extLst>
          </p:cNvPr>
          <p:cNvSpPr/>
          <p:nvPr/>
        </p:nvSpPr>
        <p:spPr>
          <a:xfrm>
            <a:off x="3689758" y="3829265"/>
            <a:ext cx="5083507" cy="1600199"/>
          </a:xfrm>
          <a:prstGeom prst="rect">
            <a:avLst/>
          </a:prstGeom>
          <a:solidFill>
            <a:srgbClr val="92D050">
              <a:alpha val="53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tr-TR" u="sng" dirty="0">
              <a:solidFill>
                <a:srgbClr val="FF0000"/>
              </a:solidFill>
              <a:latin typeface="Comic Sans MS" panose="030F0902030302020204" pitchFamily="66" charset="0"/>
              <a:ea typeface="ＭＳ Ｐゴシック" panose="020B0600070205080204" pitchFamily="34" charset="-128"/>
            </a:endParaRPr>
          </a:p>
          <a:p>
            <a:pPr lvl="0" algn="ctr"/>
            <a:r>
              <a:rPr lang="tr-TR" u="sng" dirty="0">
                <a:solidFill>
                  <a:srgbClr val="FF0000"/>
                </a:solidFill>
                <a:latin typeface="Comic Sans MS" panose="030F0902030302020204" pitchFamily="66" charset="0"/>
                <a:ea typeface="ＭＳ Ｐゴシック" panose="020B0600070205080204" pitchFamily="34" charset="-128"/>
              </a:rPr>
              <a:t>2. basamak:</a:t>
            </a:r>
            <a:r>
              <a:rPr lang="tr-TR" dirty="0">
                <a:solidFill>
                  <a:srgbClr val="FF0000"/>
                </a:solidFill>
                <a:latin typeface="Comic Sans MS" panose="030F0902030302020204" pitchFamily="66" charset="0"/>
                <a:ea typeface="ＭＳ Ｐゴシック" panose="020B0600070205080204" pitchFamily="34" charset="-128"/>
              </a:rPr>
              <a:t> </a:t>
            </a:r>
            <a:r>
              <a:rPr lang="tr-TR" dirty="0" err="1">
                <a:solidFill>
                  <a:srgbClr val="FF0000"/>
                </a:solidFill>
                <a:latin typeface="Comic Sans MS" panose="030F0902030302020204" pitchFamily="66" charset="0"/>
                <a:ea typeface="ＭＳ Ｐゴシック" panose="020B0600070205080204" pitchFamily="34" charset="-128"/>
              </a:rPr>
              <a:t>nutrisyonel</a:t>
            </a:r>
            <a:r>
              <a:rPr lang="tr-TR" dirty="0">
                <a:solidFill>
                  <a:srgbClr val="FF0000"/>
                </a:solidFill>
                <a:latin typeface="Comic Sans MS" panose="030F0902030302020204" pitchFamily="66" charset="0"/>
                <a:ea typeface="ＭＳ Ｐゴシック" panose="020B0600070205080204" pitchFamily="34" charset="-128"/>
              </a:rPr>
              <a:t> değerlendirme</a:t>
            </a:r>
          </a:p>
          <a:p>
            <a:pPr lvl="0" algn="ctr">
              <a:lnSpc>
                <a:spcPct val="150000"/>
              </a:lnSpc>
            </a:pPr>
            <a:r>
              <a:rPr lang="tr-TR" sz="1600" dirty="0" err="1">
                <a:solidFill>
                  <a:srgbClr val="000000"/>
                </a:solidFill>
                <a:latin typeface="Comic Sans MS" panose="030F0902030302020204" pitchFamily="66" charset="0"/>
                <a:ea typeface="ＭＳ Ｐゴシック" panose="020B0600070205080204" pitchFamily="34" charset="-128"/>
              </a:rPr>
              <a:t>Metabolik</a:t>
            </a:r>
            <a:r>
              <a:rPr lang="tr-TR" sz="1600" dirty="0">
                <a:solidFill>
                  <a:srgbClr val="000000"/>
                </a:solidFill>
                <a:latin typeface="Comic Sans MS" panose="030F0902030302020204" pitchFamily="66" charset="0"/>
                <a:ea typeface="ＭＳ Ｐゴシック" panose="020B0600070205080204" pitchFamily="34" charset="-128"/>
              </a:rPr>
              <a:t>, </a:t>
            </a:r>
            <a:r>
              <a:rPr lang="tr-TR" sz="1600" dirty="0" err="1">
                <a:solidFill>
                  <a:srgbClr val="000000"/>
                </a:solidFill>
                <a:latin typeface="Comic Sans MS" panose="030F0902030302020204" pitchFamily="66" charset="0"/>
                <a:ea typeface="ＭＳ Ｐゴシック" panose="020B0600070205080204" pitchFamily="34" charset="-128"/>
              </a:rPr>
              <a:t>nutrisyonel</a:t>
            </a:r>
            <a:r>
              <a:rPr lang="tr-TR" sz="1600" dirty="0">
                <a:solidFill>
                  <a:srgbClr val="000000"/>
                </a:solidFill>
                <a:latin typeface="Comic Sans MS" panose="030F0902030302020204" pitchFamily="66" charset="0"/>
                <a:ea typeface="ＭＳ Ｐゴシック" panose="020B0600070205080204" pitchFamily="34" charset="-128"/>
              </a:rPr>
              <a:t> ve fonksiyonel açıdan cerrah, diyetisyen ve </a:t>
            </a:r>
            <a:r>
              <a:rPr lang="tr-TR" sz="1600" dirty="0" err="1">
                <a:solidFill>
                  <a:srgbClr val="000000"/>
                </a:solidFill>
                <a:latin typeface="Comic Sans MS" panose="030F0902030302020204" pitchFamily="66" charset="0"/>
                <a:ea typeface="ＭＳ Ｐゴシック" panose="020B0600070205080204" pitchFamily="34" charset="-128"/>
              </a:rPr>
              <a:t>nutrisyon</a:t>
            </a:r>
            <a:r>
              <a:rPr lang="tr-TR" sz="1600" dirty="0">
                <a:solidFill>
                  <a:srgbClr val="000000"/>
                </a:solidFill>
                <a:latin typeface="Comic Sans MS" panose="030F0902030302020204" pitchFamily="66" charset="0"/>
                <a:ea typeface="ＭＳ Ｐゴシック" panose="020B0600070205080204" pitchFamily="34" charset="-128"/>
              </a:rPr>
              <a:t> hemşiresi tarafından detaylı değerlendirme</a:t>
            </a:r>
            <a:endParaRPr lang="tr-TR" dirty="0">
              <a:solidFill>
                <a:srgbClr val="000000"/>
              </a:solidFill>
              <a:latin typeface="Comic Sans MS" panose="030F0902030302020204" pitchFamily="66" charset="0"/>
              <a:ea typeface="ＭＳ Ｐゴシック" panose="020B0600070205080204" pitchFamily="34" charset="-128"/>
            </a:endParaRPr>
          </a:p>
          <a:p>
            <a:pPr algn="ctr"/>
            <a:endParaRPr lang="tr-TR" dirty="0"/>
          </a:p>
        </p:txBody>
      </p:sp>
      <p:sp>
        <p:nvSpPr>
          <p:cNvPr id="26" name="Frame 25">
            <a:extLst>
              <a:ext uri="{FF2B5EF4-FFF2-40B4-BE49-F238E27FC236}">
                <a16:creationId xmlns:a16="http://schemas.microsoft.com/office/drawing/2014/main" id="{F9781F05-1791-8F46-9738-F5D1EA7D51CA}"/>
              </a:ext>
            </a:extLst>
          </p:cNvPr>
          <p:cNvSpPr/>
          <p:nvPr/>
        </p:nvSpPr>
        <p:spPr>
          <a:xfrm>
            <a:off x="3660937" y="5902468"/>
            <a:ext cx="5178263" cy="726932"/>
          </a:xfrm>
          <a:prstGeom prst="frame">
            <a:avLst>
              <a:gd name="adj1" fmla="val 1935"/>
            </a:avLst>
          </a:prstGeom>
          <a:solidFill>
            <a:schemeClr val="tx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
        <p:nvSpPr>
          <p:cNvPr id="27" name="Rectangle 26">
            <a:extLst>
              <a:ext uri="{FF2B5EF4-FFF2-40B4-BE49-F238E27FC236}">
                <a16:creationId xmlns:a16="http://schemas.microsoft.com/office/drawing/2014/main" id="{27DC8307-2D9E-1A40-8FF9-2FBEA177E19D}"/>
              </a:ext>
            </a:extLst>
          </p:cNvPr>
          <p:cNvSpPr/>
          <p:nvPr/>
        </p:nvSpPr>
        <p:spPr>
          <a:xfrm>
            <a:off x="3689871" y="5950594"/>
            <a:ext cx="5102381" cy="678806"/>
          </a:xfrm>
          <a:prstGeom prst="rect">
            <a:avLst/>
          </a:prstGeom>
          <a:solidFill>
            <a:srgbClr val="92D050">
              <a:alpha val="53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tr-TR" u="sng" dirty="0">
                <a:solidFill>
                  <a:srgbClr val="FF0000"/>
                </a:solidFill>
                <a:latin typeface="Comic Sans MS" panose="030F0902030302020204" pitchFamily="66" charset="0"/>
                <a:ea typeface="ＭＳ Ｐゴシック" panose="020B0600070205080204" pitchFamily="34" charset="-128"/>
              </a:rPr>
              <a:t>3. basamak:</a:t>
            </a:r>
            <a:r>
              <a:rPr lang="tr-TR" dirty="0">
                <a:solidFill>
                  <a:srgbClr val="FF0000"/>
                </a:solidFill>
                <a:latin typeface="Comic Sans MS" panose="030F0902030302020204" pitchFamily="66" charset="0"/>
                <a:ea typeface="ＭＳ Ｐゴシック" panose="020B0600070205080204" pitchFamily="34" charset="-128"/>
              </a:rPr>
              <a:t> </a:t>
            </a:r>
            <a:r>
              <a:rPr lang="tr-TR" dirty="0" err="1">
                <a:solidFill>
                  <a:srgbClr val="FF0000"/>
                </a:solidFill>
                <a:latin typeface="Comic Sans MS" panose="030F0902030302020204" pitchFamily="66" charset="0"/>
                <a:ea typeface="ＭＳ Ｐゴシック" panose="020B0600070205080204" pitchFamily="34" charset="-128"/>
              </a:rPr>
              <a:t>nutrisyonel</a:t>
            </a:r>
            <a:r>
              <a:rPr lang="tr-TR" dirty="0">
                <a:solidFill>
                  <a:srgbClr val="FF0000"/>
                </a:solidFill>
                <a:latin typeface="Comic Sans MS" panose="030F0902030302020204" pitchFamily="66" charset="0"/>
                <a:ea typeface="ＭＳ Ｐゴシック" panose="020B0600070205080204" pitchFamily="34" charset="-128"/>
              </a:rPr>
              <a:t> müdahale</a:t>
            </a:r>
          </a:p>
          <a:p>
            <a:pPr algn="ctr"/>
            <a:endParaRPr lang="tr-TR" dirty="0"/>
          </a:p>
        </p:txBody>
      </p:sp>
      <p:sp>
        <p:nvSpPr>
          <p:cNvPr id="30" name="Rectangle 29">
            <a:extLst>
              <a:ext uri="{FF2B5EF4-FFF2-40B4-BE49-F238E27FC236}">
                <a16:creationId xmlns:a16="http://schemas.microsoft.com/office/drawing/2014/main" id="{5D2147D1-F3D1-1442-8186-2530F7AA2EE8}"/>
              </a:ext>
            </a:extLst>
          </p:cNvPr>
          <p:cNvSpPr/>
          <p:nvPr/>
        </p:nvSpPr>
        <p:spPr>
          <a:xfrm>
            <a:off x="176772" y="1582967"/>
            <a:ext cx="8510027" cy="460459"/>
          </a:xfrm>
          <a:prstGeom prst="rect">
            <a:avLst/>
          </a:prstGeom>
          <a:solidFill>
            <a:srgbClr val="92D050">
              <a:alpha val="53000"/>
            </a:srgbClr>
          </a:solidFill>
          <a:ln>
            <a:solidFill>
              <a:schemeClr val="accent1">
                <a:shade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u="sng" dirty="0">
                <a:solidFill>
                  <a:srgbClr val="FF0000"/>
                </a:solidFill>
                <a:latin typeface="Comic Sans MS" panose="030F0902030302020204" pitchFamily="66" charset="0"/>
              </a:rPr>
              <a:t>1. basamak</a:t>
            </a:r>
            <a:r>
              <a:rPr lang="tr-TR" dirty="0">
                <a:solidFill>
                  <a:srgbClr val="FF0000"/>
                </a:solidFill>
                <a:latin typeface="Comic Sans MS" panose="030F0902030302020204" pitchFamily="66" charset="0"/>
              </a:rPr>
              <a:t>:   </a:t>
            </a:r>
            <a:r>
              <a:rPr lang="tr-TR" sz="2000" b="1" dirty="0">
                <a:solidFill>
                  <a:schemeClr val="tx1"/>
                </a:solidFill>
                <a:latin typeface="Comic Sans MS" panose="030F0902030302020204" pitchFamily="66" charset="0"/>
              </a:rPr>
              <a:t>Tüm</a:t>
            </a:r>
            <a:r>
              <a:rPr lang="tr-TR" dirty="0">
                <a:solidFill>
                  <a:schemeClr val="tx1"/>
                </a:solidFill>
                <a:latin typeface="Comic Sans MS" panose="030F0902030302020204" pitchFamily="66" charset="0"/>
              </a:rPr>
              <a:t> İBH hastalarını </a:t>
            </a:r>
            <a:r>
              <a:rPr lang="tr-TR" dirty="0" err="1">
                <a:solidFill>
                  <a:schemeClr val="tx1"/>
                </a:solidFill>
                <a:latin typeface="Comic Sans MS" panose="030F0902030302020204" pitchFamily="66" charset="0"/>
              </a:rPr>
              <a:t>nutrisyon</a:t>
            </a:r>
            <a:r>
              <a:rPr lang="tr-TR" dirty="0">
                <a:solidFill>
                  <a:schemeClr val="tx1"/>
                </a:solidFill>
                <a:latin typeface="Comic Sans MS" panose="030F0902030302020204" pitchFamily="66" charset="0"/>
              </a:rPr>
              <a:t> açısından taranmalıdır </a:t>
            </a:r>
          </a:p>
        </p:txBody>
      </p:sp>
      <p:sp>
        <p:nvSpPr>
          <p:cNvPr id="31" name="Down Arrow 30">
            <a:extLst>
              <a:ext uri="{FF2B5EF4-FFF2-40B4-BE49-F238E27FC236}">
                <a16:creationId xmlns:a16="http://schemas.microsoft.com/office/drawing/2014/main" id="{A936AE94-5138-634F-B9C5-452FC39DDD20}"/>
              </a:ext>
            </a:extLst>
          </p:cNvPr>
          <p:cNvSpPr/>
          <p:nvPr/>
        </p:nvSpPr>
        <p:spPr>
          <a:xfrm>
            <a:off x="4572000" y="3352800"/>
            <a:ext cx="152400" cy="304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2" name="Down Arrow 31">
            <a:extLst>
              <a:ext uri="{FF2B5EF4-FFF2-40B4-BE49-F238E27FC236}">
                <a16:creationId xmlns:a16="http://schemas.microsoft.com/office/drawing/2014/main" id="{0AE71947-2EB9-5548-B3C9-4B4BA654E8B8}"/>
              </a:ext>
            </a:extLst>
          </p:cNvPr>
          <p:cNvSpPr/>
          <p:nvPr/>
        </p:nvSpPr>
        <p:spPr>
          <a:xfrm>
            <a:off x="7543800" y="3352800"/>
            <a:ext cx="152400" cy="30480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pic>
        <p:nvPicPr>
          <p:cNvPr id="20" name="Content Placeholder 4">
            <a:extLst>
              <a:ext uri="{FF2B5EF4-FFF2-40B4-BE49-F238E27FC236}">
                <a16:creationId xmlns:a16="http://schemas.microsoft.com/office/drawing/2014/main" id="{6F3DCA8C-5E49-F140-A5E6-D2F7A6D722EB}"/>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91246" y="5461438"/>
            <a:ext cx="3490154" cy="1259367"/>
          </a:xfrm>
        </p:spPr>
      </p:pic>
    </p:spTree>
    <p:extLst>
      <p:ext uri="{BB962C8B-B14F-4D97-AF65-F5344CB8AC3E}">
        <p14:creationId xmlns:p14="http://schemas.microsoft.com/office/powerpoint/2010/main" val="3252964551"/>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01759F8-C62A-D646-B4FC-2BBB5DF94EBD}"/>
              </a:ext>
            </a:extLst>
          </p:cNvPr>
          <p:cNvPicPr>
            <a:picLocks noGrp="1" noChangeAspect="1"/>
          </p:cNvPicPr>
          <p:nvPr>
            <p:ph idx="1"/>
          </p:nvPr>
        </p:nvPicPr>
        <p:blipFill>
          <a:blip r:embed="rId3"/>
          <a:stretch>
            <a:fillRect/>
          </a:stretch>
        </p:blipFill>
        <p:spPr>
          <a:xfrm>
            <a:off x="457200" y="3780337"/>
            <a:ext cx="8229600" cy="2696663"/>
          </a:xfrm>
        </p:spPr>
      </p:pic>
      <p:pic>
        <p:nvPicPr>
          <p:cNvPr id="7" name="Picture 6">
            <a:extLst>
              <a:ext uri="{FF2B5EF4-FFF2-40B4-BE49-F238E27FC236}">
                <a16:creationId xmlns:a16="http://schemas.microsoft.com/office/drawing/2014/main" id="{D4A9A41F-E8D3-8E44-8BE7-450A7158C8A0}"/>
              </a:ext>
            </a:extLst>
          </p:cNvPr>
          <p:cNvPicPr>
            <a:picLocks noChangeAspect="1"/>
          </p:cNvPicPr>
          <p:nvPr/>
        </p:nvPicPr>
        <p:blipFill>
          <a:blip r:embed="rId4"/>
          <a:stretch>
            <a:fillRect/>
          </a:stretch>
        </p:blipFill>
        <p:spPr>
          <a:xfrm>
            <a:off x="3083700" y="6438900"/>
            <a:ext cx="3276600" cy="342900"/>
          </a:xfrm>
          <a:prstGeom prst="rect">
            <a:avLst/>
          </a:prstGeom>
        </p:spPr>
      </p:pic>
      <p:sp>
        <p:nvSpPr>
          <p:cNvPr id="8" name="Title 1">
            <a:extLst>
              <a:ext uri="{FF2B5EF4-FFF2-40B4-BE49-F238E27FC236}">
                <a16:creationId xmlns:a16="http://schemas.microsoft.com/office/drawing/2014/main" id="{0BCA8B7A-78F1-5041-ABD1-43045589DAD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nutrisyonel</a:t>
            </a:r>
            <a:r>
              <a:rPr lang="tr-TR" sz="3200" b="1" dirty="0">
                <a:latin typeface="Comic Sans MS" panose="030F0902030302020204" pitchFamily="66" charset="0"/>
              </a:rPr>
              <a:t> değerlendirme</a:t>
            </a:r>
          </a:p>
        </p:txBody>
      </p:sp>
      <p:cxnSp>
        <p:nvCxnSpPr>
          <p:cNvPr id="9" name="Straight Connector 8">
            <a:extLst>
              <a:ext uri="{FF2B5EF4-FFF2-40B4-BE49-F238E27FC236}">
                <a16:creationId xmlns:a16="http://schemas.microsoft.com/office/drawing/2014/main" id="{50E6FF8C-7BD7-B04B-9B5E-A9DD4FE1E275}"/>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1D08605A-7AF1-9B49-A49F-389AC60F6AE7}"/>
              </a:ext>
            </a:extLst>
          </p:cNvPr>
          <p:cNvSpPr txBox="1">
            <a:spLocks/>
          </p:cNvSpPr>
          <p:nvPr/>
        </p:nvSpPr>
        <p:spPr bwMode="auto">
          <a:xfrm>
            <a:off x="457200" y="1646237"/>
            <a:ext cx="845439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r>
              <a:rPr lang="tr-TR" sz="2400" dirty="0">
                <a:latin typeface="Comic Sans MS" panose="030F0902030302020204" pitchFamily="66" charset="0"/>
              </a:rPr>
              <a:t>16 çalışma, 1618 hasta </a:t>
            </a:r>
          </a:p>
          <a:p>
            <a:pPr lvl="1"/>
            <a:r>
              <a:rPr lang="tr-TR" sz="2000" dirty="0" err="1">
                <a:latin typeface="Comic Sans MS" panose="030F0902030302020204" pitchFamily="66" charset="0"/>
              </a:rPr>
              <a:t>Crohn</a:t>
            </a:r>
            <a:r>
              <a:rPr lang="tr-TR" sz="2000" dirty="0">
                <a:latin typeface="Comic Sans MS" panose="030F0902030302020204" pitchFamily="66" charset="0"/>
              </a:rPr>
              <a:t> hastalığı: %72</a:t>
            </a:r>
          </a:p>
          <a:p>
            <a:pPr lvl="1"/>
            <a:r>
              <a:rPr lang="tr-TR" sz="2000" dirty="0" err="1">
                <a:latin typeface="Comic Sans MS" panose="030F0902030302020204" pitchFamily="66" charset="0"/>
              </a:rPr>
              <a:t>Ülseratif</a:t>
            </a:r>
            <a:r>
              <a:rPr lang="tr-TR" sz="2000" dirty="0">
                <a:latin typeface="Comic Sans MS" panose="030F0902030302020204" pitchFamily="66" charset="0"/>
              </a:rPr>
              <a:t> kolit: %28</a:t>
            </a:r>
          </a:p>
        </p:txBody>
      </p:sp>
    </p:spTree>
    <p:extLst>
      <p:ext uri="{BB962C8B-B14F-4D97-AF65-F5344CB8AC3E}">
        <p14:creationId xmlns:p14="http://schemas.microsoft.com/office/powerpoint/2010/main" val="2269238833"/>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B8540134-6961-FE42-B55F-1E0ABB5BFFE7}"/>
              </a:ext>
            </a:extLst>
          </p:cNvPr>
          <p:cNvPicPr>
            <a:picLocks noGrp="1" noChangeAspect="1"/>
          </p:cNvPicPr>
          <p:nvPr>
            <p:ph idx="1"/>
          </p:nvPr>
        </p:nvPicPr>
        <p:blipFill>
          <a:blip r:embed="rId2"/>
          <a:stretch>
            <a:fillRect/>
          </a:stretch>
        </p:blipFill>
        <p:spPr>
          <a:xfrm>
            <a:off x="491274" y="1600200"/>
            <a:ext cx="8161451" cy="4525963"/>
          </a:xfrm>
          <a:prstGeom prst="rect">
            <a:avLst/>
          </a:prstGeom>
          <a:ln>
            <a:noFill/>
          </a:ln>
          <a:effectLst>
            <a:outerShdw blurRad="292100" dist="139700" dir="2700000" algn="tl" rotWithShape="0">
              <a:srgbClr val="333333">
                <a:alpha val="65000"/>
              </a:srgbClr>
            </a:outerShdw>
          </a:effectLst>
        </p:spPr>
      </p:pic>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nutrisyonel</a:t>
            </a:r>
            <a:r>
              <a:rPr lang="tr-TR" sz="3200" b="1" dirty="0">
                <a:latin typeface="Comic Sans MS" panose="030F0902030302020204" pitchFamily="66" charset="0"/>
              </a:rPr>
              <a:t> tarama</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Frame 8">
            <a:extLst>
              <a:ext uri="{FF2B5EF4-FFF2-40B4-BE49-F238E27FC236}">
                <a16:creationId xmlns:a16="http://schemas.microsoft.com/office/drawing/2014/main" id="{134ADD37-1FE3-8F4C-9389-E63150DC5E2E}"/>
              </a:ext>
            </a:extLst>
          </p:cNvPr>
          <p:cNvSpPr/>
          <p:nvPr/>
        </p:nvSpPr>
        <p:spPr>
          <a:xfrm>
            <a:off x="7162800" y="1440686"/>
            <a:ext cx="1645742" cy="4883914"/>
          </a:xfrm>
          <a:prstGeom prst="frame">
            <a:avLst>
              <a:gd name="adj1" fmla="val 5777"/>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solidFill>
                <a:schemeClr val="tx1"/>
              </a:solidFill>
            </a:endParaRPr>
          </a:p>
        </p:txBody>
      </p:sp>
    </p:spTree>
    <p:extLst>
      <p:ext uri="{BB962C8B-B14F-4D97-AF65-F5344CB8AC3E}">
        <p14:creationId xmlns:p14="http://schemas.microsoft.com/office/powerpoint/2010/main" val="1908793618"/>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E404C053-2F34-C047-8D4F-A0CDEEDC3238}"/>
              </a:ext>
            </a:extLst>
          </p:cNvPr>
          <p:cNvPicPr>
            <a:picLocks noGrp="1" noChangeAspect="1"/>
          </p:cNvPicPr>
          <p:nvPr>
            <p:ph idx="1"/>
          </p:nvPr>
        </p:nvPicPr>
        <p:blipFill>
          <a:blip r:embed="rId2"/>
          <a:stretch>
            <a:fillRect/>
          </a:stretch>
        </p:blipFill>
        <p:spPr>
          <a:xfrm>
            <a:off x="921056" y="1124974"/>
            <a:ext cx="7301887" cy="5476415"/>
          </a:xfrm>
        </p:spPr>
      </p:pic>
    </p:spTree>
    <p:extLst>
      <p:ext uri="{BB962C8B-B14F-4D97-AF65-F5344CB8AC3E}">
        <p14:creationId xmlns:p14="http://schemas.microsoft.com/office/powerpoint/2010/main" val="2454130212"/>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nutrisyonel</a:t>
            </a:r>
            <a:r>
              <a:rPr lang="tr-TR" sz="3200" b="1" dirty="0">
                <a:latin typeface="Comic Sans MS" panose="030F0902030302020204" pitchFamily="66" charset="0"/>
              </a:rPr>
              <a:t> tarama &amp; MUST</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C94253AD-5302-ED4E-B37C-41FE6F2E1408}"/>
              </a:ext>
            </a:extLst>
          </p:cNvPr>
          <p:cNvPicPr>
            <a:picLocks noGrp="1" noChangeAspect="1"/>
          </p:cNvPicPr>
          <p:nvPr>
            <p:ph idx="1"/>
          </p:nvPr>
        </p:nvPicPr>
        <p:blipFill rotWithShape="1">
          <a:blip r:embed="rId2"/>
          <a:srcRect t="-182"/>
          <a:stretch/>
        </p:blipFill>
        <p:spPr>
          <a:xfrm>
            <a:off x="2369055" y="1468582"/>
            <a:ext cx="4565145" cy="49876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324559271"/>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nutrisyonel</a:t>
            </a:r>
            <a:r>
              <a:rPr lang="tr-TR" sz="3200" b="1" dirty="0">
                <a:latin typeface="Comic Sans MS" panose="030F0902030302020204" pitchFamily="66" charset="0"/>
              </a:rPr>
              <a:t> tarama</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Content Placeholder 5">
            <a:extLst>
              <a:ext uri="{FF2B5EF4-FFF2-40B4-BE49-F238E27FC236}">
                <a16:creationId xmlns:a16="http://schemas.microsoft.com/office/drawing/2014/main" id="{13E98D0B-C799-CD4B-9A79-E946A2A507DA}"/>
              </a:ext>
            </a:extLst>
          </p:cNvPr>
          <p:cNvPicPr>
            <a:picLocks noGrp="1" noChangeAspect="1"/>
          </p:cNvPicPr>
          <p:nvPr>
            <p:ph idx="1"/>
          </p:nvPr>
        </p:nvPicPr>
        <p:blipFill>
          <a:blip r:embed="rId3"/>
          <a:stretch>
            <a:fillRect/>
          </a:stretch>
        </p:blipFill>
        <p:spPr>
          <a:xfrm>
            <a:off x="502920" y="1905000"/>
            <a:ext cx="8229600" cy="301407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44615880"/>
      </p:ext>
    </p:ext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nutrisyonel</a:t>
            </a:r>
            <a:r>
              <a:rPr lang="tr-TR" sz="3200" b="1" dirty="0">
                <a:latin typeface="Comic Sans MS" panose="030F0902030302020204" pitchFamily="66" charset="0"/>
              </a:rPr>
              <a:t> değerlendirme</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85EFBC09-58D1-9D4F-8974-ECBC19C663FB}"/>
              </a:ext>
            </a:extLst>
          </p:cNvPr>
          <p:cNvSpPr txBox="1">
            <a:spLocks/>
          </p:cNvSpPr>
          <p:nvPr/>
        </p:nvSpPr>
        <p:spPr bwMode="auto">
          <a:xfrm>
            <a:off x="457200" y="1646237"/>
            <a:ext cx="845439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marL="0" indent="0">
              <a:lnSpc>
                <a:spcPct val="150000"/>
              </a:lnSpc>
              <a:buNone/>
            </a:pPr>
            <a:r>
              <a:rPr lang="tr-TR" sz="2000" dirty="0">
                <a:latin typeface="Comic Sans MS" panose="030F0902030302020204" pitchFamily="66" charset="0"/>
              </a:rPr>
              <a:t>Tarama sonucunda </a:t>
            </a:r>
            <a:r>
              <a:rPr lang="tr-TR" sz="2000" dirty="0" err="1">
                <a:latin typeface="Comic Sans MS" panose="030F0902030302020204" pitchFamily="66" charset="0"/>
              </a:rPr>
              <a:t>malnutre</a:t>
            </a:r>
            <a:r>
              <a:rPr lang="tr-TR" sz="2000" dirty="0">
                <a:latin typeface="Comic Sans MS" panose="030F0902030302020204" pitchFamily="66" charset="0"/>
              </a:rPr>
              <a:t> yada risk altında olduğu tespit edilen hastalara </a:t>
            </a:r>
            <a:r>
              <a:rPr lang="tr-TR" sz="2000" dirty="0" err="1">
                <a:latin typeface="Comic Sans MS" panose="030F0902030302020204" pitchFamily="66" charset="0"/>
              </a:rPr>
              <a:t>nutrisyonel</a:t>
            </a:r>
            <a:r>
              <a:rPr lang="tr-TR" sz="2000" dirty="0">
                <a:latin typeface="Comic Sans MS" panose="030F0902030302020204" pitchFamily="66" charset="0"/>
              </a:rPr>
              <a:t> değerlendirme: </a:t>
            </a:r>
          </a:p>
          <a:p>
            <a:pPr marL="0" indent="0">
              <a:lnSpc>
                <a:spcPct val="150000"/>
              </a:lnSpc>
              <a:buNone/>
            </a:pPr>
            <a:endParaRPr lang="tr-TR" sz="2400" dirty="0">
              <a:latin typeface="Comic Sans MS" panose="030F0902030302020204" pitchFamily="66" charset="0"/>
            </a:endParaRPr>
          </a:p>
          <a:p>
            <a:pPr lvl="1">
              <a:lnSpc>
                <a:spcPct val="150000"/>
              </a:lnSpc>
            </a:pPr>
            <a:r>
              <a:rPr lang="tr-TR" sz="1600" dirty="0">
                <a:latin typeface="Comic Sans MS" panose="030F0902030302020204" pitchFamily="66" charset="0"/>
              </a:rPr>
              <a:t>Öykü </a:t>
            </a:r>
          </a:p>
          <a:p>
            <a:pPr lvl="1">
              <a:lnSpc>
                <a:spcPct val="150000"/>
              </a:lnSpc>
            </a:pPr>
            <a:r>
              <a:rPr lang="tr-TR" sz="1600" dirty="0">
                <a:latin typeface="Comic Sans MS" panose="030F0902030302020204" pitchFamily="66" charset="0"/>
              </a:rPr>
              <a:t>FM</a:t>
            </a:r>
          </a:p>
          <a:p>
            <a:pPr lvl="1">
              <a:lnSpc>
                <a:spcPct val="150000"/>
              </a:lnSpc>
            </a:pPr>
            <a:r>
              <a:rPr lang="tr-TR" sz="1600" dirty="0">
                <a:latin typeface="Comic Sans MS" panose="030F0902030302020204" pitchFamily="66" charset="0"/>
              </a:rPr>
              <a:t>Diyet kayıtları, VKI, </a:t>
            </a:r>
            <a:r>
              <a:rPr lang="tr-TR" sz="1600" dirty="0" err="1">
                <a:latin typeface="Comic Sans MS" panose="030F0902030302020204" pitchFamily="66" charset="0"/>
              </a:rPr>
              <a:t>antropometri</a:t>
            </a:r>
            <a:endParaRPr lang="tr-TR" sz="1600" dirty="0">
              <a:latin typeface="Comic Sans MS" panose="030F0902030302020204" pitchFamily="66" charset="0"/>
            </a:endParaRPr>
          </a:p>
          <a:p>
            <a:pPr lvl="1">
              <a:lnSpc>
                <a:spcPct val="150000"/>
              </a:lnSpc>
            </a:pPr>
            <a:r>
              <a:rPr lang="tr-TR" sz="1600" dirty="0">
                <a:latin typeface="Comic Sans MS" panose="030F0902030302020204" pitchFamily="66" charset="0"/>
              </a:rPr>
              <a:t>SGA</a:t>
            </a:r>
          </a:p>
          <a:p>
            <a:pPr lvl="1">
              <a:lnSpc>
                <a:spcPct val="150000"/>
              </a:lnSpc>
            </a:pPr>
            <a:r>
              <a:rPr lang="tr-TR" sz="1600" dirty="0">
                <a:latin typeface="Comic Sans MS" panose="030F0902030302020204" pitchFamily="66" charset="0"/>
              </a:rPr>
              <a:t>Laboratuvar </a:t>
            </a:r>
          </a:p>
        </p:txBody>
      </p:sp>
    </p:spTree>
    <p:extLst>
      <p:ext uri="{BB962C8B-B14F-4D97-AF65-F5344CB8AC3E}">
        <p14:creationId xmlns:p14="http://schemas.microsoft.com/office/powerpoint/2010/main" val="2632937836"/>
      </p:ext>
    </p:ext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nutrisyonel</a:t>
            </a:r>
            <a:r>
              <a:rPr lang="tr-TR" sz="3200" b="1" dirty="0">
                <a:latin typeface="Comic Sans MS" panose="030F0902030302020204" pitchFamily="66" charset="0"/>
              </a:rPr>
              <a:t> değerlendirme</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BB8B60A9-2557-D444-B744-B4351F7D3FEF}"/>
              </a:ext>
            </a:extLst>
          </p:cNvPr>
          <p:cNvPicPr>
            <a:picLocks noChangeAspect="1"/>
          </p:cNvPicPr>
          <p:nvPr/>
        </p:nvPicPr>
        <p:blipFill>
          <a:blip r:embed="rId2"/>
          <a:stretch>
            <a:fillRect/>
          </a:stretch>
        </p:blipFill>
        <p:spPr>
          <a:xfrm>
            <a:off x="415636" y="1447800"/>
            <a:ext cx="8312728" cy="507370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19640755"/>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381000" y="274638"/>
            <a:ext cx="8229600" cy="1143000"/>
          </a:xfrm>
        </p:spPr>
        <p:txBody>
          <a:bodyPr/>
          <a:lstStyle/>
          <a:p>
            <a:r>
              <a:rPr lang="tr-TR" sz="3200" b="1" dirty="0" err="1">
                <a:latin typeface="Comic Sans MS" panose="030F0902030302020204" pitchFamily="66" charset="0"/>
              </a:rPr>
              <a:t>Subjektif</a:t>
            </a:r>
            <a:r>
              <a:rPr lang="tr-TR" sz="3200" b="1" dirty="0">
                <a:latin typeface="Comic Sans MS" panose="030F0902030302020204" pitchFamily="66" charset="0"/>
              </a:rPr>
              <a:t> Global Değerlendirme</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762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Frame 9">
            <a:extLst>
              <a:ext uri="{FF2B5EF4-FFF2-40B4-BE49-F238E27FC236}">
                <a16:creationId xmlns:a16="http://schemas.microsoft.com/office/drawing/2014/main" id="{2AF7329B-F134-204F-A5A8-082879C464A4}"/>
              </a:ext>
            </a:extLst>
          </p:cNvPr>
          <p:cNvSpPr/>
          <p:nvPr/>
        </p:nvSpPr>
        <p:spPr>
          <a:xfrm>
            <a:off x="76200" y="1264687"/>
            <a:ext cx="2971800" cy="5517113"/>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000000"/>
              </a:solidFill>
              <a:latin typeface="Arial"/>
              <a:cs typeface="Arial"/>
            </a:endParaRPr>
          </a:p>
        </p:txBody>
      </p:sp>
      <p:sp>
        <p:nvSpPr>
          <p:cNvPr id="11" name="TextBox 10">
            <a:extLst>
              <a:ext uri="{FF2B5EF4-FFF2-40B4-BE49-F238E27FC236}">
                <a16:creationId xmlns:a16="http://schemas.microsoft.com/office/drawing/2014/main" id="{F550B8D7-1F8A-F545-BF4C-3BA9444442FA}"/>
              </a:ext>
            </a:extLst>
          </p:cNvPr>
          <p:cNvSpPr txBox="1"/>
          <p:nvPr/>
        </p:nvSpPr>
        <p:spPr>
          <a:xfrm>
            <a:off x="228600" y="1483736"/>
            <a:ext cx="2860898" cy="3192284"/>
          </a:xfrm>
          <a:prstGeom prst="rect">
            <a:avLst/>
          </a:prstGeom>
          <a:noFill/>
        </p:spPr>
        <p:txBody>
          <a:bodyPr wrap="square" rtlCol="0">
            <a:spAutoFit/>
          </a:bodyPr>
          <a:lstStyle/>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a:t>
            </a:r>
            <a:r>
              <a:rPr lang="tr-TR" sz="1400" b="1" dirty="0">
                <a:solidFill>
                  <a:srgbClr val="000000"/>
                </a:solidFill>
                <a:latin typeface="Comic Sans MS" panose="030F0902030302020204" pitchFamily="66" charset="0"/>
                <a:ea typeface="ＭＳ Ｐゴシック" charset="0"/>
                <a:cs typeface="Arial"/>
              </a:rPr>
              <a:t>Kilo kaybı ve </a:t>
            </a:r>
            <a:r>
              <a:rPr lang="tr-TR" sz="1400" b="1" dirty="0" err="1">
                <a:solidFill>
                  <a:srgbClr val="000000"/>
                </a:solidFill>
                <a:latin typeface="Comic Sans MS" panose="030F0902030302020204" pitchFamily="66" charset="0"/>
                <a:ea typeface="ＭＳ Ｐゴシック" charset="0"/>
                <a:cs typeface="Arial"/>
              </a:rPr>
              <a:t>nutrient</a:t>
            </a:r>
            <a:r>
              <a:rPr lang="tr-TR" sz="1400" b="1" dirty="0">
                <a:solidFill>
                  <a:srgbClr val="000000"/>
                </a:solidFill>
                <a:latin typeface="Comic Sans MS" panose="030F0902030302020204" pitchFamily="66" charset="0"/>
                <a:ea typeface="ＭＳ Ｐゴシック" charset="0"/>
                <a:cs typeface="Arial"/>
              </a:rPr>
              <a:t> alımında sorun yok </a:t>
            </a:r>
          </a:p>
          <a:p>
            <a:pPr defTabSz="812810" eaLnBrk="1" hangingPunct="1">
              <a:lnSpc>
                <a:spcPct val="150000"/>
              </a:lnSpc>
            </a:pPr>
            <a:r>
              <a:rPr lang="tr-TR" sz="1400" b="1" dirty="0">
                <a:solidFill>
                  <a:srgbClr val="000000"/>
                </a:solidFill>
                <a:latin typeface="Comic Sans MS" panose="030F0902030302020204" pitchFamily="66" charset="0"/>
                <a:ea typeface="ＭＳ Ｐゴシック" charset="0"/>
                <a:cs typeface="Arial"/>
              </a:rPr>
              <a:t>-</a:t>
            </a:r>
            <a:r>
              <a:rPr lang="tr-TR" sz="1400" b="1" dirty="0" err="1">
                <a:solidFill>
                  <a:srgbClr val="000000"/>
                </a:solidFill>
                <a:latin typeface="Comic Sans MS" panose="030F0902030302020204" pitchFamily="66" charset="0"/>
                <a:ea typeface="ＭＳ Ｐゴシック" charset="0"/>
                <a:cs typeface="Arial"/>
              </a:rPr>
              <a:t>Nutrisyonu</a:t>
            </a:r>
            <a:r>
              <a:rPr lang="tr-TR" sz="1400" b="1" dirty="0">
                <a:solidFill>
                  <a:srgbClr val="000000"/>
                </a:solidFill>
                <a:latin typeface="Comic Sans MS" panose="030F0902030302020204" pitchFamily="66" charset="0"/>
                <a:ea typeface="ＭＳ Ｐゴシック" charset="0"/>
                <a:cs typeface="Arial"/>
              </a:rPr>
              <a:t> etkileyen  GI semptom yokluğu</a:t>
            </a:r>
          </a:p>
          <a:p>
            <a:pPr defTabSz="812810" eaLnBrk="1" hangingPunct="1">
              <a:lnSpc>
                <a:spcPct val="150000"/>
              </a:lnSpc>
            </a:pPr>
            <a:r>
              <a:rPr lang="tr-TR" sz="1400" b="1" dirty="0">
                <a:solidFill>
                  <a:srgbClr val="000000"/>
                </a:solidFill>
                <a:latin typeface="Comic Sans MS" panose="030F0902030302020204" pitchFamily="66" charset="0"/>
                <a:ea typeface="ＭＳ Ｐゴシック" charset="0"/>
                <a:cs typeface="Arial"/>
              </a:rPr>
              <a:t>-Normal fonksiyonel durum</a:t>
            </a:r>
          </a:p>
          <a:p>
            <a:pPr defTabSz="812810" eaLnBrk="1" hangingPunct="1">
              <a:lnSpc>
                <a:spcPct val="150000"/>
              </a:lnSpc>
            </a:pPr>
            <a:r>
              <a:rPr lang="tr-TR" sz="1400" b="1" dirty="0">
                <a:solidFill>
                  <a:srgbClr val="000000"/>
                </a:solidFill>
                <a:latin typeface="Comic Sans MS" panose="030F0902030302020204" pitchFamily="66" charset="0"/>
                <a:ea typeface="ＭＳ Ｐゴシック" charset="0"/>
                <a:cs typeface="Arial"/>
              </a:rPr>
              <a:t>-Cilt altı yağ dokusu ve kas kitlesi normal </a:t>
            </a:r>
          </a:p>
          <a:p>
            <a:pPr defTabSz="812810" eaLnBrk="1" hangingPunct="1">
              <a:lnSpc>
                <a:spcPct val="150000"/>
              </a:lnSpc>
            </a:pPr>
            <a:r>
              <a:rPr lang="tr-TR" sz="1400" b="1" dirty="0">
                <a:solidFill>
                  <a:srgbClr val="000000"/>
                </a:solidFill>
                <a:latin typeface="Comic Sans MS" panose="030F0902030302020204" pitchFamily="66" charset="0"/>
                <a:ea typeface="ＭＳ Ｐゴシック" charset="0"/>
                <a:cs typeface="Arial"/>
              </a:rPr>
              <a:t>-</a:t>
            </a:r>
            <a:r>
              <a:rPr lang="tr-TR" sz="1400" b="1" dirty="0" err="1">
                <a:solidFill>
                  <a:srgbClr val="000000"/>
                </a:solidFill>
                <a:latin typeface="Comic Sans MS" panose="030F0902030302020204" pitchFamily="66" charset="0"/>
                <a:ea typeface="ＭＳ Ｐゴシック" charset="0"/>
                <a:cs typeface="Arial"/>
              </a:rPr>
              <a:t>Malnutrisyon</a:t>
            </a:r>
            <a:r>
              <a:rPr lang="tr-TR" sz="1400" b="1" dirty="0">
                <a:solidFill>
                  <a:srgbClr val="000000"/>
                </a:solidFill>
                <a:latin typeface="Comic Sans MS" panose="030F0902030302020204" pitchFamily="66" charset="0"/>
                <a:ea typeface="ＭＳ Ｐゴシック" charset="0"/>
                <a:cs typeface="Arial"/>
              </a:rPr>
              <a:t> bulgularında iyileşme</a:t>
            </a:r>
          </a:p>
          <a:p>
            <a:pPr defTabSz="812810" eaLnBrk="1" hangingPunct="1"/>
            <a:endParaRPr lang="tr-TR" sz="1244" dirty="0">
              <a:solidFill>
                <a:srgbClr val="000000"/>
              </a:solidFill>
              <a:latin typeface="Times New Roman" charset="0"/>
              <a:ea typeface="ＭＳ Ｐゴシック" charset="0"/>
              <a:cs typeface="Arial"/>
            </a:endParaRPr>
          </a:p>
        </p:txBody>
      </p:sp>
      <p:sp>
        <p:nvSpPr>
          <p:cNvPr id="13" name="TextBox 12">
            <a:extLst>
              <a:ext uri="{FF2B5EF4-FFF2-40B4-BE49-F238E27FC236}">
                <a16:creationId xmlns:a16="http://schemas.microsoft.com/office/drawing/2014/main" id="{85666D0B-EDF0-FC46-9D2A-E1B57473E0E0}"/>
              </a:ext>
            </a:extLst>
          </p:cNvPr>
          <p:cNvSpPr txBox="1"/>
          <p:nvPr/>
        </p:nvSpPr>
        <p:spPr>
          <a:xfrm>
            <a:off x="3276600" y="1492464"/>
            <a:ext cx="2784698" cy="3155736"/>
          </a:xfrm>
          <a:prstGeom prst="rect">
            <a:avLst/>
          </a:prstGeom>
          <a:noFill/>
        </p:spPr>
        <p:txBody>
          <a:bodyPr wrap="square" rtlCol="0">
            <a:spAutoFit/>
          </a:bodyPr>
          <a:lstStyle/>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-Son 6 ay içinde %5-10 kilo kaybı</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oral alımda mutlak azalma</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a:t>
            </a:r>
            <a:r>
              <a:rPr lang="tr-TR" sz="1244" b="1" dirty="0" err="1">
                <a:solidFill>
                  <a:srgbClr val="000000"/>
                </a:solidFill>
                <a:latin typeface="Comic Sans MS" panose="030F0902030302020204" pitchFamily="66" charset="0"/>
                <a:ea typeface="ＭＳ Ｐゴシック" charset="0"/>
                <a:cs typeface="Arial"/>
              </a:rPr>
              <a:t>Nutrisyonu</a:t>
            </a:r>
            <a:r>
              <a:rPr lang="tr-TR" sz="1244" b="1" dirty="0">
                <a:solidFill>
                  <a:srgbClr val="000000"/>
                </a:solidFill>
                <a:latin typeface="Comic Sans MS" panose="030F0902030302020204" pitchFamily="66" charset="0"/>
                <a:ea typeface="ＭＳ Ｐゴシック" charset="0"/>
                <a:cs typeface="Arial"/>
              </a:rPr>
              <a:t> etkileyen GI semptomların varlığı</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-Fonksiyonel </a:t>
            </a:r>
            <a:r>
              <a:rPr lang="tr-TR" sz="1244" b="1" dirty="0">
                <a:solidFill>
                  <a:srgbClr val="000000"/>
                </a:solidFill>
                <a:latin typeface="Comic Sans MS" panose="030F0902030302020204" pitchFamily="66" charset="0"/>
                <a:ea typeface="ＭＳ Ｐゴシック" charset="0"/>
              </a:rPr>
              <a:t>açıdan ılımlı </a:t>
            </a:r>
            <a:r>
              <a:rPr lang="tr-TR" sz="1244" b="1" dirty="0">
                <a:solidFill>
                  <a:srgbClr val="000000"/>
                </a:solidFill>
                <a:latin typeface="Comic Sans MS" panose="030F0902030302020204" pitchFamily="66" charset="0"/>
                <a:ea typeface="ＭＳ Ｐゴシック" charset="0"/>
                <a:cs typeface="Arial"/>
              </a:rPr>
              <a:t>düzeyde bozulma</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a:t>
            </a:r>
            <a:r>
              <a:rPr lang="tr-TR" sz="1200" b="1" dirty="0">
                <a:solidFill>
                  <a:srgbClr val="000000"/>
                </a:solidFill>
                <a:latin typeface="Comic Sans MS" panose="030F0902030302020204" pitchFamily="66" charset="0"/>
                <a:ea typeface="ＭＳ Ｐゴシック" charset="0"/>
              </a:rPr>
              <a:t>Cilt altı ılımlı yağ dokusu ve kas kitlesinde ılımlı  azalma</a:t>
            </a:r>
          </a:p>
          <a:p>
            <a:pPr defTabSz="812810" eaLnBrk="1" hangingPunct="1">
              <a:lnSpc>
                <a:spcPct val="150000"/>
              </a:lnSpc>
            </a:pPr>
            <a:endParaRPr lang="tr-TR" sz="1244" b="1" dirty="0">
              <a:solidFill>
                <a:srgbClr val="000000"/>
              </a:solidFill>
              <a:latin typeface="Comic Sans MS" panose="030F0902030302020204" pitchFamily="66" charset="0"/>
              <a:ea typeface="ＭＳ Ｐゴシック" charset="0"/>
              <a:cs typeface="Arial"/>
            </a:endParaRPr>
          </a:p>
          <a:p>
            <a:pPr marL="285750" indent="-285750" defTabSz="812810" eaLnBrk="1" hangingPunct="1">
              <a:lnSpc>
                <a:spcPct val="150000"/>
              </a:lnSpc>
              <a:buFont typeface="Arial" panose="020B0604020202020204" pitchFamily="34" charset="0"/>
              <a:buChar char="•"/>
            </a:pPr>
            <a:endParaRPr lang="tr-TR" sz="1244" b="1" dirty="0">
              <a:solidFill>
                <a:srgbClr val="000000"/>
              </a:solidFill>
              <a:latin typeface="Comic Sans MS" panose="030F0902030302020204" pitchFamily="66" charset="0"/>
              <a:ea typeface="ＭＳ Ｐゴシック" charset="0"/>
              <a:cs typeface="Arial"/>
            </a:endParaRPr>
          </a:p>
          <a:p>
            <a:pPr marL="285750" indent="-285750" defTabSz="812810" eaLnBrk="1" hangingPunct="1">
              <a:buFont typeface="Arial" panose="020B0604020202020204" pitchFamily="34" charset="0"/>
              <a:buChar char="•"/>
            </a:pPr>
            <a:endParaRPr lang="tr-TR" sz="1244" dirty="0">
              <a:solidFill>
                <a:srgbClr val="000000"/>
              </a:solidFill>
              <a:latin typeface="Times New Roman" charset="0"/>
              <a:ea typeface="ＭＳ Ｐゴシック" charset="0"/>
              <a:cs typeface="Arial"/>
            </a:endParaRPr>
          </a:p>
        </p:txBody>
      </p:sp>
      <p:sp>
        <p:nvSpPr>
          <p:cNvPr id="14" name="Frame 13">
            <a:extLst>
              <a:ext uri="{FF2B5EF4-FFF2-40B4-BE49-F238E27FC236}">
                <a16:creationId xmlns:a16="http://schemas.microsoft.com/office/drawing/2014/main" id="{12CDE748-F280-B740-B225-0E6F5715BF16}"/>
              </a:ext>
            </a:extLst>
          </p:cNvPr>
          <p:cNvSpPr/>
          <p:nvPr/>
        </p:nvSpPr>
        <p:spPr>
          <a:xfrm>
            <a:off x="3200400" y="1264687"/>
            <a:ext cx="2743200" cy="5517113"/>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000000"/>
              </a:solidFill>
              <a:latin typeface="Arial"/>
              <a:cs typeface="Arial"/>
            </a:endParaRPr>
          </a:p>
        </p:txBody>
      </p:sp>
      <p:sp>
        <p:nvSpPr>
          <p:cNvPr id="16" name="TextBox 15">
            <a:extLst>
              <a:ext uri="{FF2B5EF4-FFF2-40B4-BE49-F238E27FC236}">
                <a16:creationId xmlns:a16="http://schemas.microsoft.com/office/drawing/2014/main" id="{0D793998-E8FD-6F44-8909-427430AFBAC7}"/>
              </a:ext>
            </a:extLst>
          </p:cNvPr>
          <p:cNvSpPr txBox="1"/>
          <p:nvPr/>
        </p:nvSpPr>
        <p:spPr>
          <a:xfrm>
            <a:off x="6172200" y="1478847"/>
            <a:ext cx="2784698" cy="3227678"/>
          </a:xfrm>
          <a:prstGeom prst="rect">
            <a:avLst/>
          </a:prstGeom>
          <a:noFill/>
        </p:spPr>
        <p:txBody>
          <a:bodyPr wrap="square" rtlCol="0">
            <a:spAutoFit/>
          </a:bodyPr>
          <a:lstStyle/>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-Son 6 ay içinde %10’dan fazla kilo kaybı</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-Oral alımda mutlak azalma</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a:t>
            </a:r>
            <a:r>
              <a:rPr lang="tr-TR" sz="1244" b="1" dirty="0" err="1">
                <a:solidFill>
                  <a:srgbClr val="000000"/>
                </a:solidFill>
                <a:latin typeface="Comic Sans MS" panose="030F0902030302020204" pitchFamily="66" charset="0"/>
                <a:ea typeface="ＭＳ Ｐゴシック" charset="0"/>
                <a:cs typeface="Arial"/>
              </a:rPr>
              <a:t>Nutrisyonu</a:t>
            </a:r>
            <a:r>
              <a:rPr lang="tr-TR" sz="1244" b="1" dirty="0">
                <a:solidFill>
                  <a:srgbClr val="000000"/>
                </a:solidFill>
                <a:latin typeface="Comic Sans MS" panose="030F0902030302020204" pitchFamily="66" charset="0"/>
                <a:ea typeface="ＭＳ Ｐゴシック" charset="0"/>
                <a:cs typeface="Arial"/>
              </a:rPr>
              <a:t> etkileyen şiddetli GI semptomların varlığı</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-Ciddi fonksiyonel bozukluk</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a:t>
            </a:r>
            <a:r>
              <a:rPr lang="tr-TR" sz="1400" b="1" dirty="0">
                <a:solidFill>
                  <a:srgbClr val="000000"/>
                </a:solidFill>
                <a:latin typeface="Comic Sans MS" panose="030F0902030302020204" pitchFamily="66" charset="0"/>
                <a:ea typeface="ＭＳ Ｐゴシック" charset="0"/>
              </a:rPr>
              <a:t>Cilt altı ılımlı yağ dokusu ve kas kitlesinde belirgin  azalma</a:t>
            </a:r>
          </a:p>
          <a:p>
            <a:pPr defTabSz="812810" eaLnBrk="1" hangingPunct="1">
              <a:lnSpc>
                <a:spcPct val="150000"/>
              </a:lnSpc>
            </a:pPr>
            <a:endParaRPr lang="tr-TR" sz="1244" b="1" dirty="0">
              <a:solidFill>
                <a:srgbClr val="000000"/>
              </a:solidFill>
              <a:latin typeface="Comic Sans MS" panose="030F0902030302020204" pitchFamily="66" charset="0"/>
              <a:ea typeface="ＭＳ Ｐゴシック" charset="0"/>
              <a:cs typeface="Arial"/>
            </a:endParaRPr>
          </a:p>
          <a:p>
            <a:pPr marL="285750" indent="-285750" defTabSz="812810" eaLnBrk="1" hangingPunct="1">
              <a:lnSpc>
                <a:spcPct val="150000"/>
              </a:lnSpc>
              <a:buFont typeface="Arial" panose="020B0604020202020204" pitchFamily="34" charset="0"/>
              <a:buChar char="•"/>
            </a:pPr>
            <a:endParaRPr lang="tr-TR" sz="1244" b="1" dirty="0">
              <a:solidFill>
                <a:srgbClr val="000000"/>
              </a:solidFill>
              <a:latin typeface="Comic Sans MS" panose="030F0902030302020204" pitchFamily="66" charset="0"/>
              <a:ea typeface="ＭＳ Ｐゴシック" charset="0"/>
              <a:cs typeface="Arial"/>
            </a:endParaRPr>
          </a:p>
          <a:p>
            <a:pPr marL="285750" indent="-285750" defTabSz="812810" eaLnBrk="1" hangingPunct="1">
              <a:buFont typeface="Arial" panose="020B0604020202020204" pitchFamily="34" charset="0"/>
              <a:buChar char="•"/>
            </a:pPr>
            <a:endParaRPr lang="tr-TR" sz="1244" dirty="0">
              <a:solidFill>
                <a:srgbClr val="000000"/>
              </a:solidFill>
              <a:latin typeface="Times New Roman" charset="0"/>
              <a:ea typeface="ＭＳ Ｐゴシック" charset="0"/>
              <a:cs typeface="Arial"/>
            </a:endParaRPr>
          </a:p>
        </p:txBody>
      </p:sp>
      <p:sp>
        <p:nvSpPr>
          <p:cNvPr id="17" name="Frame 16">
            <a:extLst>
              <a:ext uri="{FF2B5EF4-FFF2-40B4-BE49-F238E27FC236}">
                <a16:creationId xmlns:a16="http://schemas.microsoft.com/office/drawing/2014/main" id="{81024C7F-99FC-8146-B3C7-B97CB3FF7C2D}"/>
              </a:ext>
            </a:extLst>
          </p:cNvPr>
          <p:cNvSpPr/>
          <p:nvPr/>
        </p:nvSpPr>
        <p:spPr>
          <a:xfrm>
            <a:off x="6019800" y="1264687"/>
            <a:ext cx="2971800" cy="5517113"/>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000000"/>
              </a:solidFill>
              <a:latin typeface="Arial"/>
              <a:cs typeface="Arial"/>
            </a:endParaRPr>
          </a:p>
        </p:txBody>
      </p:sp>
      <p:pic>
        <p:nvPicPr>
          <p:cNvPr id="18" name="Picture 17">
            <a:extLst>
              <a:ext uri="{FF2B5EF4-FFF2-40B4-BE49-F238E27FC236}">
                <a16:creationId xmlns:a16="http://schemas.microsoft.com/office/drawing/2014/main" id="{40C896B4-1134-094D-BEC4-15CEF0ADCB7E}"/>
              </a:ext>
            </a:extLst>
          </p:cNvPr>
          <p:cNvPicPr>
            <a:picLocks noChangeAspect="1"/>
          </p:cNvPicPr>
          <p:nvPr/>
        </p:nvPicPr>
        <p:blipFill rotWithShape="1">
          <a:blip r:embed="rId2"/>
          <a:srcRect l="40360" t="37424" r="35488" b="13878"/>
          <a:stretch/>
        </p:blipFill>
        <p:spPr>
          <a:xfrm>
            <a:off x="3809999" y="4648200"/>
            <a:ext cx="1493756" cy="1964291"/>
          </a:xfrm>
          <a:prstGeom prst="rect">
            <a:avLst/>
          </a:prstGeom>
        </p:spPr>
      </p:pic>
      <p:pic>
        <p:nvPicPr>
          <p:cNvPr id="19" name="Picture 18">
            <a:extLst>
              <a:ext uri="{FF2B5EF4-FFF2-40B4-BE49-F238E27FC236}">
                <a16:creationId xmlns:a16="http://schemas.microsoft.com/office/drawing/2014/main" id="{F78A065A-C1F7-404A-BD09-ECE0F8328AC4}"/>
              </a:ext>
            </a:extLst>
          </p:cNvPr>
          <p:cNvPicPr>
            <a:picLocks noChangeAspect="1"/>
          </p:cNvPicPr>
          <p:nvPr/>
        </p:nvPicPr>
        <p:blipFill rotWithShape="1">
          <a:blip r:embed="rId2"/>
          <a:srcRect l="11867" t="38599" r="63492" b="13456"/>
          <a:stretch/>
        </p:blipFill>
        <p:spPr>
          <a:xfrm>
            <a:off x="838199" y="4695543"/>
            <a:ext cx="1524001" cy="1933857"/>
          </a:xfrm>
          <a:prstGeom prst="rect">
            <a:avLst/>
          </a:prstGeom>
        </p:spPr>
      </p:pic>
      <p:pic>
        <p:nvPicPr>
          <p:cNvPr id="20" name="Picture 19">
            <a:extLst>
              <a:ext uri="{FF2B5EF4-FFF2-40B4-BE49-F238E27FC236}">
                <a16:creationId xmlns:a16="http://schemas.microsoft.com/office/drawing/2014/main" id="{67C78B38-508E-6B44-BC2B-8F72A7210277}"/>
              </a:ext>
            </a:extLst>
          </p:cNvPr>
          <p:cNvPicPr>
            <a:picLocks noChangeAspect="1"/>
          </p:cNvPicPr>
          <p:nvPr/>
        </p:nvPicPr>
        <p:blipFill rotWithShape="1">
          <a:blip r:embed="rId2"/>
          <a:srcRect l="68252" t="37286" r="4872" b="12721"/>
          <a:stretch/>
        </p:blipFill>
        <p:spPr>
          <a:xfrm>
            <a:off x="6695347" y="4612934"/>
            <a:ext cx="1662205" cy="2016466"/>
          </a:xfrm>
          <a:prstGeom prst="rect">
            <a:avLst/>
          </a:prstGeom>
        </p:spPr>
      </p:pic>
      <p:sp>
        <p:nvSpPr>
          <p:cNvPr id="21" name="TextBox 20">
            <a:extLst>
              <a:ext uri="{FF2B5EF4-FFF2-40B4-BE49-F238E27FC236}">
                <a16:creationId xmlns:a16="http://schemas.microsoft.com/office/drawing/2014/main" id="{B4392643-AE57-5E4F-8B15-D6C53C0AF06B}"/>
              </a:ext>
            </a:extLst>
          </p:cNvPr>
          <p:cNvSpPr txBox="1"/>
          <p:nvPr/>
        </p:nvSpPr>
        <p:spPr>
          <a:xfrm>
            <a:off x="198354" y="5246972"/>
            <a:ext cx="635110" cy="830997"/>
          </a:xfrm>
          <a:prstGeom prst="rect">
            <a:avLst/>
          </a:prstGeom>
          <a:noFill/>
        </p:spPr>
        <p:txBody>
          <a:bodyPr wrap="none" rtlCol="0">
            <a:spAutoFit/>
          </a:bodyPr>
          <a:lstStyle/>
          <a:p>
            <a:r>
              <a:rPr lang="tr-TR" sz="4800" b="1" dirty="0">
                <a:solidFill>
                  <a:srgbClr val="FF0000"/>
                </a:solidFill>
                <a:latin typeface="Comic Sans MS" panose="030F0902030302020204" pitchFamily="66" charset="0"/>
              </a:rPr>
              <a:t>A</a:t>
            </a:r>
          </a:p>
        </p:txBody>
      </p:sp>
      <p:sp>
        <p:nvSpPr>
          <p:cNvPr id="22" name="TextBox 21">
            <a:extLst>
              <a:ext uri="{FF2B5EF4-FFF2-40B4-BE49-F238E27FC236}">
                <a16:creationId xmlns:a16="http://schemas.microsoft.com/office/drawing/2014/main" id="{CA2A6455-FD14-8B48-949C-E2B9F58CFA92}"/>
              </a:ext>
            </a:extLst>
          </p:cNvPr>
          <p:cNvSpPr txBox="1"/>
          <p:nvPr/>
        </p:nvSpPr>
        <p:spPr>
          <a:xfrm>
            <a:off x="3251090" y="5257800"/>
            <a:ext cx="572593" cy="830997"/>
          </a:xfrm>
          <a:prstGeom prst="rect">
            <a:avLst/>
          </a:prstGeom>
          <a:noFill/>
        </p:spPr>
        <p:txBody>
          <a:bodyPr wrap="none" rtlCol="0">
            <a:spAutoFit/>
          </a:bodyPr>
          <a:lstStyle/>
          <a:p>
            <a:r>
              <a:rPr lang="tr-TR" sz="4800" b="1" dirty="0">
                <a:solidFill>
                  <a:srgbClr val="FF0000"/>
                </a:solidFill>
                <a:latin typeface="Comic Sans MS" panose="030F0902030302020204" pitchFamily="66" charset="0"/>
              </a:rPr>
              <a:t>B</a:t>
            </a:r>
          </a:p>
        </p:txBody>
      </p:sp>
      <p:sp>
        <p:nvSpPr>
          <p:cNvPr id="23" name="TextBox 22">
            <a:extLst>
              <a:ext uri="{FF2B5EF4-FFF2-40B4-BE49-F238E27FC236}">
                <a16:creationId xmlns:a16="http://schemas.microsoft.com/office/drawing/2014/main" id="{A2FCFAFF-2070-9244-9920-FF69A4992287}"/>
              </a:ext>
            </a:extLst>
          </p:cNvPr>
          <p:cNvSpPr txBox="1"/>
          <p:nvPr/>
        </p:nvSpPr>
        <p:spPr>
          <a:xfrm>
            <a:off x="6172200" y="5257800"/>
            <a:ext cx="500458" cy="830997"/>
          </a:xfrm>
          <a:prstGeom prst="rect">
            <a:avLst/>
          </a:prstGeom>
          <a:noFill/>
        </p:spPr>
        <p:txBody>
          <a:bodyPr wrap="none" rtlCol="0">
            <a:spAutoFit/>
          </a:bodyPr>
          <a:lstStyle/>
          <a:p>
            <a:r>
              <a:rPr lang="tr-TR" sz="4800" b="1" dirty="0">
                <a:solidFill>
                  <a:srgbClr val="FF0000"/>
                </a:solidFill>
                <a:latin typeface="Comic Sans MS" panose="030F0902030302020204" pitchFamily="66" charset="0"/>
              </a:rPr>
              <a:t>c</a:t>
            </a:r>
          </a:p>
        </p:txBody>
      </p:sp>
    </p:spTree>
    <p:extLst>
      <p:ext uri="{BB962C8B-B14F-4D97-AF65-F5344CB8AC3E}">
        <p14:creationId xmlns:p14="http://schemas.microsoft.com/office/powerpoint/2010/main" val="796313790"/>
      </p:ext>
    </p:extLst>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nutrisyonel</a:t>
            </a:r>
            <a:r>
              <a:rPr lang="tr-TR" sz="3200" b="1" dirty="0">
                <a:latin typeface="Comic Sans MS" panose="030F0902030302020204" pitchFamily="66" charset="0"/>
              </a:rPr>
              <a:t> değerlendirme</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6725C797-C089-2D49-928E-6F8A4735B96E}"/>
              </a:ext>
            </a:extLst>
          </p:cNvPr>
          <p:cNvPicPr>
            <a:picLocks noChangeAspect="1"/>
          </p:cNvPicPr>
          <p:nvPr/>
        </p:nvPicPr>
        <p:blipFill>
          <a:blip r:embed="rId3"/>
          <a:stretch>
            <a:fillRect/>
          </a:stretch>
        </p:blipFill>
        <p:spPr>
          <a:xfrm>
            <a:off x="415637" y="1281984"/>
            <a:ext cx="8312727" cy="48140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06018188"/>
      </p:ext>
    </p:ext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İBH aktivitesinde </a:t>
            </a:r>
            <a:r>
              <a:rPr lang="tr-TR" sz="3200" b="1" dirty="0" err="1">
                <a:latin typeface="Comic Sans MS" panose="030F0902030302020204" pitchFamily="66" charset="0"/>
              </a:rPr>
              <a:t>nutrisyon</a:t>
            </a:r>
            <a:r>
              <a:rPr lang="tr-TR" sz="3200" b="1" dirty="0">
                <a:latin typeface="Comic Sans MS" panose="030F0902030302020204" pitchFamily="66" charset="0"/>
              </a:rPr>
              <a:t> </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85EFBC09-58D1-9D4F-8974-ECBC19C663FB}"/>
              </a:ext>
            </a:extLst>
          </p:cNvPr>
          <p:cNvSpPr txBox="1">
            <a:spLocks/>
          </p:cNvSpPr>
          <p:nvPr/>
        </p:nvSpPr>
        <p:spPr bwMode="auto">
          <a:xfrm>
            <a:off x="457200" y="1646237"/>
            <a:ext cx="845439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a:latin typeface="Comic Sans MS" panose="030F0902030302020204" pitchFamily="66" charset="0"/>
              </a:rPr>
              <a:t>Aktiviteye sebep olan net bir gıda kategorisi yok</a:t>
            </a:r>
          </a:p>
          <a:p>
            <a:pPr>
              <a:lnSpc>
                <a:spcPct val="150000"/>
              </a:lnSpc>
            </a:pPr>
            <a:r>
              <a:rPr lang="tr-TR" sz="2000" dirty="0">
                <a:latin typeface="Comic Sans MS" panose="030F0902030302020204" pitchFamily="66" charset="0"/>
              </a:rPr>
              <a:t>Laktoz kısıtlaması ?</a:t>
            </a:r>
          </a:p>
          <a:p>
            <a:pPr>
              <a:lnSpc>
                <a:spcPct val="150000"/>
              </a:lnSpc>
            </a:pPr>
            <a:r>
              <a:rPr lang="tr-TR" sz="2000" dirty="0">
                <a:latin typeface="Comic Sans MS" panose="030F0902030302020204" pitchFamily="66" charset="0"/>
              </a:rPr>
              <a:t>Yetişkin grupta aktif hastalıkta  </a:t>
            </a:r>
            <a:r>
              <a:rPr lang="tr-TR" sz="2000" dirty="0" err="1">
                <a:latin typeface="Comic Sans MS" panose="030F0902030302020204" pitchFamily="66" charset="0"/>
              </a:rPr>
              <a:t>enteral</a:t>
            </a:r>
            <a:r>
              <a:rPr lang="tr-TR" sz="2000" dirty="0">
                <a:latin typeface="Comic Sans MS" panose="030F0902030302020204" pitchFamily="66" charset="0"/>
              </a:rPr>
              <a:t> </a:t>
            </a:r>
            <a:r>
              <a:rPr lang="tr-TR" sz="2000" dirty="0" err="1">
                <a:latin typeface="Comic Sans MS" panose="030F0902030302020204" pitchFamily="66" charset="0"/>
              </a:rPr>
              <a:t>nutrisyon</a:t>
            </a:r>
            <a:r>
              <a:rPr lang="tr-TR" sz="2000" dirty="0">
                <a:latin typeface="Comic Sans MS" panose="030F0902030302020204" pitchFamily="66" charset="0"/>
              </a:rPr>
              <a:t> indüksiyon tedavisinin bir parçası değil (</a:t>
            </a:r>
            <a:r>
              <a:rPr lang="tr-TR" sz="2000" dirty="0" err="1">
                <a:latin typeface="Comic Sans MS" panose="030F0902030302020204" pitchFamily="66" charset="0"/>
              </a:rPr>
              <a:t>Glukokortikoidlere</a:t>
            </a:r>
            <a:r>
              <a:rPr lang="tr-TR" sz="2000" dirty="0">
                <a:latin typeface="Comic Sans MS" panose="030F0902030302020204" pitchFamily="66" charset="0"/>
              </a:rPr>
              <a:t> kıyasla) </a:t>
            </a:r>
          </a:p>
          <a:p>
            <a:pPr>
              <a:lnSpc>
                <a:spcPct val="150000"/>
              </a:lnSpc>
            </a:pPr>
            <a:r>
              <a:rPr lang="tr-TR" sz="2000" dirty="0">
                <a:latin typeface="Comic Sans MS" panose="030F0902030302020204" pitchFamily="66" charset="0"/>
              </a:rPr>
              <a:t>Standart </a:t>
            </a:r>
            <a:r>
              <a:rPr lang="tr-TR" sz="2000" dirty="0" err="1">
                <a:latin typeface="Comic Sans MS" panose="030F0902030302020204" pitchFamily="66" charset="0"/>
              </a:rPr>
              <a:t>enteral</a:t>
            </a:r>
            <a:r>
              <a:rPr lang="tr-TR" sz="2000" dirty="0">
                <a:latin typeface="Comic Sans MS" panose="030F0902030302020204" pitchFamily="66" charset="0"/>
              </a:rPr>
              <a:t> </a:t>
            </a:r>
            <a:r>
              <a:rPr lang="tr-TR" sz="2000" dirty="0" err="1">
                <a:latin typeface="Comic Sans MS" panose="030F0902030302020204" pitchFamily="66" charset="0"/>
              </a:rPr>
              <a:t>nutrisyon</a:t>
            </a:r>
            <a:r>
              <a:rPr lang="tr-TR" sz="2000" dirty="0">
                <a:latin typeface="Comic Sans MS" panose="030F0902030302020204" pitchFamily="66" charset="0"/>
              </a:rPr>
              <a:t> (</a:t>
            </a:r>
            <a:r>
              <a:rPr lang="tr-TR" sz="2000" dirty="0" err="1">
                <a:latin typeface="Comic Sans MS" panose="030F0902030302020204" pitchFamily="66" charset="0"/>
              </a:rPr>
              <a:t>polimerik</a:t>
            </a:r>
            <a:r>
              <a:rPr lang="tr-TR" sz="2000" dirty="0">
                <a:latin typeface="Comic Sans MS" panose="030F0902030302020204" pitchFamily="66" charset="0"/>
              </a:rPr>
              <a:t> </a:t>
            </a:r>
            <a:r>
              <a:rPr lang="tr-TR" sz="2000" dirty="0" err="1">
                <a:latin typeface="Comic Sans MS" panose="030F0902030302020204" pitchFamily="66" charset="0"/>
              </a:rPr>
              <a:t>vs</a:t>
            </a:r>
            <a:r>
              <a:rPr lang="tr-TR" sz="2000" dirty="0">
                <a:latin typeface="Comic Sans MS" panose="030F0902030302020204" pitchFamily="66" charset="0"/>
              </a:rPr>
              <a:t> </a:t>
            </a:r>
            <a:r>
              <a:rPr lang="tr-TR" sz="2000" dirty="0" err="1">
                <a:latin typeface="Comic Sans MS" panose="030F0902030302020204" pitchFamily="66" charset="0"/>
              </a:rPr>
              <a:t>elemental</a:t>
            </a:r>
            <a:r>
              <a:rPr lang="tr-TR" sz="2000" dirty="0">
                <a:latin typeface="Comic Sans MS" panose="030F0902030302020204" pitchFamily="66" charset="0"/>
              </a:rPr>
              <a:t>, omega-3 </a:t>
            </a:r>
            <a:r>
              <a:rPr lang="tr-TR" sz="2000" dirty="0" err="1">
                <a:latin typeface="Comic Sans MS" panose="030F0902030302020204" pitchFamily="66" charset="0"/>
              </a:rPr>
              <a:t>yag</a:t>
            </a:r>
            <a:r>
              <a:rPr lang="tr-TR" sz="2000" dirty="0">
                <a:latin typeface="Comic Sans MS" panose="030F0902030302020204" pitchFamily="66" charset="0"/>
              </a:rPr>
              <a:t> asidi içeren, yüksek protein </a:t>
            </a:r>
            <a:r>
              <a:rPr lang="tr-TR" sz="2000" dirty="0" err="1">
                <a:latin typeface="Comic Sans MS" panose="030F0902030302020204" pitchFamily="66" charset="0"/>
              </a:rPr>
              <a:t>icergi</a:t>
            </a:r>
            <a:r>
              <a:rPr lang="tr-TR" sz="2000" dirty="0">
                <a:latin typeface="Comic Sans MS" panose="030F0902030302020204" pitchFamily="66" charset="0"/>
              </a:rPr>
              <a:t> olan)</a:t>
            </a:r>
          </a:p>
          <a:p>
            <a:pPr marL="0" indent="0">
              <a:lnSpc>
                <a:spcPct val="150000"/>
              </a:lnSpc>
              <a:buNone/>
            </a:pPr>
            <a:endParaRPr lang="tr-TR" sz="2000" dirty="0">
              <a:latin typeface="Comic Sans MS" panose="030F0902030302020204" pitchFamily="66" charset="0"/>
            </a:endParaRPr>
          </a:p>
        </p:txBody>
      </p:sp>
    </p:spTree>
    <p:extLst>
      <p:ext uri="{BB962C8B-B14F-4D97-AF65-F5344CB8AC3E}">
        <p14:creationId xmlns:p14="http://schemas.microsoft.com/office/powerpoint/2010/main" val="2924566555"/>
      </p:ext>
    </p:ext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İBH &amp; </a:t>
            </a:r>
            <a:r>
              <a:rPr lang="tr-TR" sz="3200" b="1" dirty="0" err="1">
                <a:latin typeface="Comic Sans MS" panose="030F0902030302020204" pitchFamily="66" charset="0"/>
              </a:rPr>
              <a:t>Remisyonda</a:t>
            </a:r>
            <a:r>
              <a:rPr lang="tr-TR" sz="3200" b="1" dirty="0">
                <a:latin typeface="Comic Sans MS" panose="030F0902030302020204" pitchFamily="66" charset="0"/>
              </a:rPr>
              <a:t> </a:t>
            </a:r>
            <a:r>
              <a:rPr lang="tr-TR" sz="3200" b="1" dirty="0" err="1">
                <a:latin typeface="Comic Sans MS" panose="030F0902030302020204" pitchFamily="66" charset="0"/>
              </a:rPr>
              <a:t>nutrisyon</a:t>
            </a:r>
            <a:r>
              <a:rPr lang="tr-TR" sz="3200" b="1" dirty="0">
                <a:latin typeface="Comic Sans MS" panose="030F0902030302020204" pitchFamily="66" charset="0"/>
              </a:rPr>
              <a:t> </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85EFBC09-58D1-9D4F-8974-ECBC19C663FB}"/>
              </a:ext>
            </a:extLst>
          </p:cNvPr>
          <p:cNvSpPr txBox="1">
            <a:spLocks/>
          </p:cNvSpPr>
          <p:nvPr/>
        </p:nvSpPr>
        <p:spPr bwMode="auto">
          <a:xfrm>
            <a:off x="457200" y="1646237"/>
            <a:ext cx="845439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a:latin typeface="Comic Sans MS" panose="030F0902030302020204" pitchFamily="66" charset="0"/>
              </a:rPr>
              <a:t>Diyet kısıtlamasına gerek yok</a:t>
            </a:r>
          </a:p>
          <a:p>
            <a:pPr>
              <a:lnSpc>
                <a:spcPct val="150000"/>
              </a:lnSpc>
            </a:pPr>
            <a:r>
              <a:rPr lang="tr-TR" sz="2000" dirty="0">
                <a:latin typeface="Comic Sans MS" panose="030F0902030302020204" pitchFamily="66" charset="0"/>
              </a:rPr>
              <a:t>Eliminasyon diyeti  </a:t>
            </a:r>
          </a:p>
          <a:p>
            <a:pPr>
              <a:lnSpc>
                <a:spcPct val="150000"/>
              </a:lnSpc>
            </a:pPr>
            <a:r>
              <a:rPr lang="tr-TR" sz="2000" dirty="0" err="1">
                <a:latin typeface="Comic Sans MS" panose="030F0902030302020204" pitchFamily="66" charset="0"/>
              </a:rPr>
              <a:t>Suplemental</a:t>
            </a:r>
            <a:r>
              <a:rPr lang="tr-TR" sz="2000" dirty="0">
                <a:latin typeface="Comic Sans MS" panose="030F0902030302020204" pitchFamily="66" charset="0"/>
              </a:rPr>
              <a:t> </a:t>
            </a:r>
            <a:r>
              <a:rPr lang="tr-TR" sz="2000" dirty="0" err="1">
                <a:latin typeface="Comic Sans MS" panose="030F0902030302020204" pitchFamily="66" charset="0"/>
              </a:rPr>
              <a:t>enteral</a:t>
            </a:r>
            <a:r>
              <a:rPr lang="tr-TR" sz="2000" dirty="0">
                <a:latin typeface="Comic Sans MS" panose="030F0902030302020204" pitchFamily="66" charset="0"/>
              </a:rPr>
              <a:t> </a:t>
            </a:r>
            <a:r>
              <a:rPr lang="tr-TR" sz="2000" dirty="0" err="1">
                <a:latin typeface="Comic Sans MS" panose="030F0902030302020204" pitchFamily="66" charset="0"/>
              </a:rPr>
              <a:t>nutrisyon</a:t>
            </a:r>
            <a:r>
              <a:rPr lang="tr-TR" sz="2000" dirty="0">
                <a:latin typeface="Comic Sans MS" panose="030F0902030302020204" pitchFamily="66" charset="0"/>
              </a:rPr>
              <a:t>:</a:t>
            </a:r>
          </a:p>
          <a:p>
            <a:pPr lvl="1">
              <a:lnSpc>
                <a:spcPct val="150000"/>
              </a:lnSpc>
            </a:pPr>
            <a:r>
              <a:rPr lang="tr-TR" sz="1600" dirty="0">
                <a:latin typeface="Comic Sans MS" panose="030F0902030302020204" pitchFamily="66" charset="0"/>
              </a:rPr>
              <a:t>Kullanılmalı ancak </a:t>
            </a:r>
            <a:r>
              <a:rPr lang="tr-TR" sz="1600" dirty="0" err="1">
                <a:latin typeface="Comic Sans MS" panose="030F0902030302020204" pitchFamily="66" charset="0"/>
              </a:rPr>
              <a:t>remisyonun</a:t>
            </a:r>
            <a:r>
              <a:rPr lang="tr-TR" sz="1600" dirty="0">
                <a:latin typeface="Comic Sans MS" panose="030F0902030302020204" pitchFamily="66" charset="0"/>
              </a:rPr>
              <a:t> </a:t>
            </a:r>
            <a:r>
              <a:rPr lang="tr-TR" sz="1600" dirty="0" err="1">
                <a:latin typeface="Comic Sans MS" panose="030F0902030302020204" pitchFamily="66" charset="0"/>
              </a:rPr>
              <a:t>primer</a:t>
            </a:r>
            <a:r>
              <a:rPr lang="tr-TR" sz="1600" dirty="0">
                <a:latin typeface="Comic Sans MS" panose="030F0902030302020204" pitchFamily="66" charset="0"/>
              </a:rPr>
              <a:t> idame tedavisi olarak yeri yok</a:t>
            </a:r>
            <a:endParaRPr lang="tr-TR" sz="2000" dirty="0">
              <a:latin typeface="Comic Sans MS" panose="030F0902030302020204" pitchFamily="66" charset="0"/>
            </a:endParaRPr>
          </a:p>
          <a:p>
            <a:pPr>
              <a:lnSpc>
                <a:spcPct val="150000"/>
              </a:lnSpc>
            </a:pPr>
            <a:r>
              <a:rPr lang="tr-TR" sz="2000" dirty="0">
                <a:latin typeface="Comic Sans MS" panose="030F0902030302020204" pitchFamily="66" charset="0"/>
              </a:rPr>
              <a:t>Fiber kullanımı: </a:t>
            </a:r>
          </a:p>
          <a:p>
            <a:pPr lvl="1">
              <a:lnSpc>
                <a:spcPct val="150000"/>
              </a:lnSpc>
            </a:pPr>
            <a:r>
              <a:rPr lang="tr-TR" sz="1600" dirty="0">
                <a:latin typeface="Comic Sans MS" panose="030F0902030302020204" pitchFamily="66" charset="0"/>
              </a:rPr>
              <a:t>14 gr/1000 kalori</a:t>
            </a:r>
          </a:p>
          <a:p>
            <a:pPr lvl="1">
              <a:lnSpc>
                <a:spcPct val="150000"/>
              </a:lnSpc>
            </a:pPr>
            <a:r>
              <a:rPr lang="tr-TR" sz="1600" dirty="0" err="1">
                <a:latin typeface="Comic Sans MS" panose="030F0902030302020204" pitchFamily="66" charset="0"/>
              </a:rPr>
              <a:t>strikturizan</a:t>
            </a:r>
            <a:r>
              <a:rPr lang="tr-TR" sz="1600" dirty="0">
                <a:latin typeface="Comic Sans MS" panose="030F0902030302020204" pitchFamily="66" charset="0"/>
              </a:rPr>
              <a:t> </a:t>
            </a:r>
            <a:r>
              <a:rPr lang="tr-TR" sz="1600" dirty="0" err="1">
                <a:latin typeface="Comic Sans MS" panose="030F0902030302020204" pitchFamily="66" charset="0"/>
              </a:rPr>
              <a:t>paternde</a:t>
            </a:r>
            <a:r>
              <a:rPr lang="tr-TR" sz="1600" dirty="0">
                <a:latin typeface="Comic Sans MS" panose="030F0902030302020204" pitchFamily="66" charset="0"/>
              </a:rPr>
              <a:t> önerilmemekte</a:t>
            </a:r>
          </a:p>
          <a:p>
            <a:pPr lvl="1">
              <a:lnSpc>
                <a:spcPct val="150000"/>
              </a:lnSpc>
            </a:pPr>
            <a:r>
              <a:rPr lang="tr-TR" sz="1600" dirty="0" err="1">
                <a:latin typeface="Comic Sans MS" panose="030F0902030302020204" pitchFamily="66" charset="0"/>
              </a:rPr>
              <a:t>Remisyonun</a:t>
            </a:r>
            <a:r>
              <a:rPr lang="tr-TR" sz="1600" dirty="0">
                <a:latin typeface="Comic Sans MS" panose="030F0902030302020204" pitchFamily="66" charset="0"/>
              </a:rPr>
              <a:t> sağlanmasında etkili olabilir</a:t>
            </a:r>
          </a:p>
        </p:txBody>
      </p:sp>
    </p:spTree>
    <p:extLst>
      <p:ext uri="{BB962C8B-B14F-4D97-AF65-F5344CB8AC3E}">
        <p14:creationId xmlns:p14="http://schemas.microsoft.com/office/powerpoint/2010/main" val="2157557879"/>
      </p:ext>
    </p:ext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en-US" dirty="0"/>
          </a:p>
        </p:txBody>
      </p:sp>
      <p:sp>
        <p:nvSpPr>
          <p:cNvPr id="3" name="İçerik Yer Tutucusu 2"/>
          <p:cNvSpPr>
            <a:spLocks noGrp="1"/>
          </p:cNvSpPr>
          <p:nvPr>
            <p:ph idx="1"/>
          </p:nvPr>
        </p:nvSpPr>
        <p:spPr/>
        <p:txBody>
          <a:bodyPr/>
          <a:lstStyle/>
          <a:p>
            <a:endParaRPr lang="en-US"/>
          </a:p>
        </p:txBody>
      </p:sp>
      <p:pic>
        <p:nvPicPr>
          <p:cNvPr id="2050" name="Picture 2" descr="C:\Users\mehmet\Desktop\Kıbrıs\IMG_2049 (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19867" y="486350"/>
            <a:ext cx="7885933" cy="59144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76834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pPr marL="0" indent="0">
              <a:buNone/>
            </a:pPr>
            <a:r>
              <a:rPr lang="tr-TR" sz="2800" dirty="0">
                <a:effectLst/>
                <a:latin typeface="Comic Sans MS" panose="030F0902030302020204" pitchFamily="66" charset="0"/>
                <a:cs typeface="Arial" pitchFamily="34" charset="0"/>
              </a:rPr>
              <a:t>-Bu hastaya nasıl bir </a:t>
            </a:r>
            <a:r>
              <a:rPr lang="tr-TR" sz="2800" dirty="0" err="1">
                <a:effectLst/>
                <a:latin typeface="Comic Sans MS" panose="030F0902030302020204" pitchFamily="66" charset="0"/>
                <a:cs typeface="Arial" pitchFamily="34" charset="0"/>
              </a:rPr>
              <a:t>nütrisyonel</a:t>
            </a:r>
            <a:r>
              <a:rPr lang="tr-TR" sz="2800" dirty="0">
                <a:effectLst/>
                <a:latin typeface="Comic Sans MS" panose="030F0902030302020204" pitchFamily="66" charset="0"/>
                <a:cs typeface="Arial" pitchFamily="34" charset="0"/>
              </a:rPr>
              <a:t> destek planlarsınız?</a:t>
            </a:r>
            <a:endParaRPr lang="tr-TR" sz="2800" dirty="0">
              <a:latin typeface="Comic Sans MS" panose="030F0902030302020204" pitchFamily="66" charset="0"/>
              <a:cs typeface="Arial" pitchFamily="34" charset="0"/>
            </a:endParaRPr>
          </a:p>
        </p:txBody>
      </p:sp>
      <p:sp>
        <p:nvSpPr>
          <p:cNvPr id="3" name="İçerik Yer Tutucusu 2"/>
          <p:cNvSpPr>
            <a:spLocks noGrp="1"/>
          </p:cNvSpPr>
          <p:nvPr>
            <p:ph idx="1"/>
          </p:nvPr>
        </p:nvSpPr>
        <p:spPr>
          <a:xfrm>
            <a:off x="434814" y="1398094"/>
            <a:ext cx="7543800" cy="4544144"/>
          </a:xfrm>
        </p:spPr>
        <p:txBody>
          <a:bodyPr/>
          <a:lstStyle/>
          <a:p>
            <a:pPr marL="914400" lvl="1" indent="-457200">
              <a:buFont typeface="+mj-lt"/>
              <a:buAutoNum type="alphaLcPeriod"/>
            </a:pPr>
            <a:endParaRPr lang="tr-TR" sz="2000" dirty="0">
              <a:effectLst/>
              <a:latin typeface="Comic Sans MS" panose="030F0902030302020204" pitchFamily="66" charset="0"/>
              <a:cs typeface="Arial" pitchFamily="34" charset="0"/>
            </a:endParaRPr>
          </a:p>
          <a:p>
            <a:pPr marL="914400" lvl="1" indent="-457200">
              <a:lnSpc>
                <a:spcPct val="150000"/>
              </a:lnSpc>
              <a:buFont typeface="+mj-lt"/>
              <a:buAutoNum type="alphaLcPeriod"/>
            </a:pPr>
            <a:r>
              <a:rPr lang="tr-TR" sz="2000" dirty="0" err="1">
                <a:effectLst/>
                <a:latin typeface="Comic Sans MS" panose="030F0902030302020204" pitchFamily="66" charset="0"/>
                <a:cs typeface="Arial" pitchFamily="34" charset="0"/>
              </a:rPr>
              <a:t>Nütrisyonel</a:t>
            </a:r>
            <a:r>
              <a:rPr lang="tr-TR" sz="2000" dirty="0">
                <a:effectLst/>
                <a:latin typeface="Comic Sans MS" panose="030F0902030302020204" pitchFamily="66" charset="0"/>
                <a:cs typeface="Arial" pitchFamily="34" charset="0"/>
              </a:rPr>
              <a:t> destek için özel bir çaba gerekmez, </a:t>
            </a:r>
            <a:r>
              <a:rPr lang="tr-TR" sz="2000" dirty="0" err="1">
                <a:effectLst/>
                <a:latin typeface="Comic Sans MS" panose="030F0902030302020204" pitchFamily="66" charset="0"/>
                <a:cs typeface="Arial" pitchFamily="34" charset="0"/>
              </a:rPr>
              <a:t>periferden</a:t>
            </a:r>
            <a:r>
              <a:rPr lang="tr-TR" sz="2000" dirty="0">
                <a:effectLst/>
                <a:latin typeface="Comic Sans MS" panose="030F0902030302020204" pitchFamily="66" charset="0"/>
                <a:cs typeface="Arial" pitchFamily="34" charset="0"/>
              </a:rPr>
              <a:t> sıvı-elektrolit </a:t>
            </a:r>
            <a:r>
              <a:rPr lang="tr-TR" sz="2000" dirty="0" err="1">
                <a:effectLst/>
                <a:latin typeface="Comic Sans MS" panose="030F0902030302020204" pitchFamily="66" charset="0"/>
                <a:cs typeface="Arial" pitchFamily="34" charset="0"/>
              </a:rPr>
              <a:t>replasmanı</a:t>
            </a:r>
            <a:r>
              <a:rPr lang="tr-TR" sz="2000" dirty="0">
                <a:effectLst/>
                <a:latin typeface="Comic Sans MS" panose="030F0902030302020204" pitchFamily="66" charset="0"/>
                <a:cs typeface="Arial" pitchFamily="34" charset="0"/>
              </a:rPr>
              <a:t> yeterlidir</a:t>
            </a:r>
          </a:p>
          <a:p>
            <a:pPr marL="914400" lvl="1" indent="-457200">
              <a:lnSpc>
                <a:spcPct val="150000"/>
              </a:lnSpc>
              <a:buFont typeface="+mj-lt"/>
              <a:buAutoNum type="alphaLcPeriod"/>
            </a:pPr>
            <a:r>
              <a:rPr lang="tr-TR" sz="2000" dirty="0" err="1">
                <a:effectLst/>
                <a:latin typeface="Comic Sans MS" panose="030F0902030302020204" pitchFamily="66" charset="0"/>
                <a:cs typeface="Arial" pitchFamily="34" charset="0"/>
              </a:rPr>
              <a:t>Periferik</a:t>
            </a:r>
            <a:r>
              <a:rPr lang="tr-TR" sz="2000" dirty="0">
                <a:effectLst/>
                <a:latin typeface="Comic Sans MS" panose="030F0902030302020204" pitchFamily="66" charset="0"/>
                <a:cs typeface="Arial" pitchFamily="34" charset="0"/>
              </a:rPr>
              <a:t> PN (</a:t>
            </a:r>
            <a:r>
              <a:rPr lang="tr-TR" sz="2000" dirty="0" err="1">
                <a:effectLst/>
                <a:latin typeface="Comic Sans MS" panose="030F0902030302020204" pitchFamily="66" charset="0"/>
                <a:cs typeface="Arial" pitchFamily="34" charset="0"/>
              </a:rPr>
              <a:t>parenteral</a:t>
            </a:r>
            <a:r>
              <a:rPr lang="tr-TR" sz="2000" dirty="0">
                <a:effectLst/>
                <a:latin typeface="Comic Sans MS" panose="030F0902030302020204" pitchFamily="66" charset="0"/>
                <a:cs typeface="Arial" pitchFamily="34" charset="0"/>
              </a:rPr>
              <a:t> </a:t>
            </a:r>
            <a:r>
              <a:rPr lang="tr-TR" sz="2000" dirty="0" err="1">
                <a:effectLst/>
                <a:latin typeface="Comic Sans MS" panose="030F0902030302020204" pitchFamily="66" charset="0"/>
                <a:cs typeface="Arial" pitchFamily="34" charset="0"/>
              </a:rPr>
              <a:t>nütrisyon</a:t>
            </a:r>
            <a:r>
              <a:rPr lang="tr-TR" sz="2000" dirty="0">
                <a:effectLst/>
                <a:latin typeface="Comic Sans MS" panose="030F0902030302020204" pitchFamily="66" charset="0"/>
                <a:cs typeface="Arial" pitchFamily="34" charset="0"/>
              </a:rPr>
              <a:t>) başlarım</a:t>
            </a:r>
          </a:p>
          <a:p>
            <a:pPr marL="914400" lvl="1" indent="-457200">
              <a:lnSpc>
                <a:spcPct val="150000"/>
              </a:lnSpc>
              <a:buFont typeface="+mj-lt"/>
              <a:buAutoNum type="alphaLcPeriod"/>
            </a:pPr>
            <a:r>
              <a:rPr lang="tr-TR" sz="2000" dirty="0">
                <a:effectLst/>
                <a:latin typeface="Comic Sans MS" panose="030F0902030302020204" pitchFamily="66" charset="0"/>
                <a:cs typeface="Arial" pitchFamily="34" charset="0"/>
              </a:rPr>
              <a:t>Santral PN (TPN) başlarım</a:t>
            </a:r>
          </a:p>
          <a:p>
            <a:pPr marL="914400" lvl="1" indent="-457200">
              <a:lnSpc>
                <a:spcPct val="150000"/>
              </a:lnSpc>
              <a:buFont typeface="+mj-lt"/>
              <a:buAutoNum type="alphaLcPeriod"/>
            </a:pPr>
            <a:r>
              <a:rPr lang="tr-TR" sz="2000" dirty="0">
                <a:effectLst/>
                <a:latin typeface="Comic Sans MS" panose="030F0902030302020204" pitchFamily="66" charset="0"/>
                <a:cs typeface="Arial" pitchFamily="34" charset="0"/>
              </a:rPr>
              <a:t>NG tüple EN (</a:t>
            </a:r>
            <a:r>
              <a:rPr lang="tr-TR" sz="2000" dirty="0" err="1">
                <a:effectLst/>
                <a:latin typeface="Comic Sans MS" panose="030F0902030302020204" pitchFamily="66" charset="0"/>
                <a:cs typeface="Arial" pitchFamily="34" charset="0"/>
              </a:rPr>
              <a:t>enteral</a:t>
            </a:r>
            <a:r>
              <a:rPr lang="tr-TR" sz="2000" dirty="0">
                <a:effectLst/>
                <a:latin typeface="Comic Sans MS" panose="030F0902030302020204" pitchFamily="66" charset="0"/>
                <a:cs typeface="Arial" pitchFamily="34" charset="0"/>
              </a:rPr>
              <a:t> </a:t>
            </a:r>
            <a:r>
              <a:rPr lang="tr-TR" sz="2000" dirty="0" err="1">
                <a:effectLst/>
                <a:latin typeface="Comic Sans MS" panose="030F0902030302020204" pitchFamily="66" charset="0"/>
                <a:cs typeface="Arial" pitchFamily="34" charset="0"/>
              </a:rPr>
              <a:t>nütrisyon</a:t>
            </a:r>
            <a:r>
              <a:rPr lang="tr-TR" sz="2000" dirty="0">
                <a:effectLst/>
                <a:latin typeface="Comic Sans MS" panose="030F0902030302020204" pitchFamily="66" charset="0"/>
                <a:cs typeface="Arial" pitchFamily="34" charset="0"/>
              </a:rPr>
              <a:t>) başlarım</a:t>
            </a:r>
          </a:p>
          <a:p>
            <a:pPr marL="914400" lvl="1" indent="-457200">
              <a:lnSpc>
                <a:spcPct val="150000"/>
              </a:lnSpc>
              <a:buFont typeface="+mj-lt"/>
              <a:buAutoNum type="alphaLcPeriod"/>
            </a:pPr>
            <a:r>
              <a:rPr lang="tr-TR" sz="2000" dirty="0">
                <a:effectLst/>
                <a:latin typeface="Comic Sans MS" panose="030F0902030302020204" pitchFamily="66" charset="0"/>
                <a:cs typeface="Arial" pitchFamily="34" charset="0"/>
              </a:rPr>
              <a:t>EN + PN birlikte başlarım</a:t>
            </a:r>
          </a:p>
          <a:p>
            <a:pPr marL="914400" lvl="1" indent="-457200">
              <a:lnSpc>
                <a:spcPct val="150000"/>
              </a:lnSpc>
              <a:buFont typeface="+mj-lt"/>
              <a:buAutoNum type="alphaLcPeriod"/>
            </a:pPr>
            <a:r>
              <a:rPr lang="tr-TR" sz="2000" dirty="0" err="1">
                <a:latin typeface="Comic Sans MS" panose="030F0902030302020204" pitchFamily="66" charset="0"/>
                <a:cs typeface="Arial" pitchFamily="34" charset="0"/>
              </a:rPr>
              <a:t>Mikronutruientler</a:t>
            </a:r>
            <a:r>
              <a:rPr lang="tr-TR" sz="2000" dirty="0">
                <a:latin typeface="Comic Sans MS" panose="030F0902030302020204" pitchFamily="66" charset="0"/>
                <a:cs typeface="Arial" pitchFamily="34" charset="0"/>
              </a:rPr>
              <a:t> ?</a:t>
            </a:r>
          </a:p>
          <a:p>
            <a:pPr marL="914400" lvl="1" indent="-457200">
              <a:lnSpc>
                <a:spcPct val="150000"/>
              </a:lnSpc>
              <a:buFont typeface="+mj-lt"/>
              <a:buAutoNum type="alphaLcPeriod"/>
            </a:pPr>
            <a:r>
              <a:rPr lang="tr-TR" sz="2000" dirty="0">
                <a:effectLst/>
                <a:latin typeface="Comic Sans MS" panose="030F0902030302020204" pitchFamily="66" charset="0"/>
                <a:cs typeface="Arial" pitchFamily="34" charset="0"/>
              </a:rPr>
              <a:t>Eser element ?</a:t>
            </a:r>
          </a:p>
          <a:p>
            <a:pPr marL="914400" lvl="1" indent="-457200">
              <a:lnSpc>
                <a:spcPct val="150000"/>
              </a:lnSpc>
              <a:buFont typeface="+mj-lt"/>
              <a:buAutoNum type="alphaLcPeriod"/>
            </a:pPr>
            <a:r>
              <a:rPr lang="tr-TR" sz="2000" dirty="0" err="1">
                <a:effectLst/>
                <a:latin typeface="Comic Sans MS" panose="030F0902030302020204" pitchFamily="66" charset="0"/>
                <a:cs typeface="Arial" pitchFamily="34" charset="0"/>
              </a:rPr>
              <a:t>Elemental</a:t>
            </a:r>
            <a:r>
              <a:rPr lang="tr-TR" sz="2000" dirty="0">
                <a:effectLst/>
                <a:latin typeface="Comic Sans MS" panose="030F0902030302020204" pitchFamily="66" charset="0"/>
                <a:cs typeface="Arial" pitchFamily="34" charset="0"/>
              </a:rPr>
              <a:t> </a:t>
            </a:r>
            <a:r>
              <a:rPr lang="tr-TR" sz="2000" dirty="0" err="1">
                <a:effectLst/>
                <a:latin typeface="Comic Sans MS" panose="030F0902030302020204" pitchFamily="66" charset="0"/>
                <a:cs typeface="Arial" pitchFamily="34" charset="0"/>
              </a:rPr>
              <a:t>vs</a:t>
            </a:r>
            <a:r>
              <a:rPr lang="tr-TR" sz="2000" dirty="0">
                <a:effectLst/>
                <a:latin typeface="Comic Sans MS" panose="030F0902030302020204" pitchFamily="66" charset="0"/>
                <a:cs typeface="Arial" pitchFamily="34" charset="0"/>
              </a:rPr>
              <a:t> </a:t>
            </a:r>
            <a:r>
              <a:rPr lang="tr-TR" sz="2000" dirty="0" err="1">
                <a:effectLst/>
                <a:latin typeface="Comic Sans MS" panose="030F0902030302020204" pitchFamily="66" charset="0"/>
                <a:cs typeface="Arial" pitchFamily="34" charset="0"/>
              </a:rPr>
              <a:t>polimerik</a:t>
            </a:r>
            <a:r>
              <a:rPr lang="tr-TR" sz="2000" dirty="0">
                <a:effectLst/>
                <a:latin typeface="Comic Sans MS" panose="030F0902030302020204" pitchFamily="66" charset="0"/>
                <a:cs typeface="Arial" pitchFamily="34" charset="0"/>
              </a:rPr>
              <a:t> formüller</a:t>
            </a:r>
          </a:p>
        </p:txBody>
      </p:sp>
    </p:spTree>
    <p:extLst>
      <p:ext uri="{BB962C8B-B14F-4D97-AF65-F5344CB8AC3E}">
        <p14:creationId xmlns:p14="http://schemas.microsoft.com/office/powerpoint/2010/main" val="916705889"/>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3D60C94-FFAF-E241-98DC-F1F353640A47}"/>
              </a:ext>
            </a:extLst>
          </p:cNvPr>
          <p:cNvPicPr>
            <a:picLocks noGrp="1" noChangeAspect="1"/>
          </p:cNvPicPr>
          <p:nvPr>
            <p:ph idx="1"/>
          </p:nvPr>
        </p:nvPicPr>
        <p:blipFill>
          <a:blip r:embed="rId2"/>
          <a:stretch>
            <a:fillRect/>
          </a:stretch>
        </p:blipFill>
        <p:spPr>
          <a:xfrm rot="5400000">
            <a:off x="1257975" y="904509"/>
            <a:ext cx="6626463" cy="4969846"/>
          </a:xfrm>
        </p:spPr>
      </p:pic>
    </p:spTree>
    <p:extLst>
      <p:ext uri="{BB962C8B-B14F-4D97-AF65-F5344CB8AC3E}">
        <p14:creationId xmlns:p14="http://schemas.microsoft.com/office/powerpoint/2010/main" val="2315814488"/>
      </p:ext>
    </p:extLst>
  </p:cSld>
  <p:clrMapOvr>
    <a:masterClrMapping/>
  </p:clrMapOvr>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8F55A6-0436-494F-9A98-07E0E7B275A9}"/>
              </a:ext>
            </a:extLst>
          </p:cNvPr>
          <p:cNvSpPr txBox="1"/>
          <p:nvPr/>
        </p:nvSpPr>
        <p:spPr>
          <a:xfrm>
            <a:off x="4494856" y="619300"/>
            <a:ext cx="4496744" cy="1405449"/>
          </a:xfrm>
          <a:prstGeom prst="rect">
            <a:avLst/>
          </a:prstGeom>
          <a:noFill/>
        </p:spPr>
        <p:txBody>
          <a:bodyPr wrap="none" rtlCol="0">
            <a:spAutoFit/>
          </a:bodyPr>
          <a:lstStyle/>
          <a:p>
            <a:pPr defTabSz="812810" eaLnBrk="1" hangingPunct="1"/>
            <a:r>
              <a:rPr lang="tr-TR" sz="8533" b="1" dirty="0">
                <a:solidFill>
                  <a:srgbClr val="000000"/>
                </a:solidFill>
                <a:latin typeface="Comic Sans MS" panose="030F0902030302020204" pitchFamily="66" charset="0"/>
                <a:ea typeface="ＭＳ Ｐゴシック" charset="0"/>
                <a:cs typeface="Arial"/>
              </a:rPr>
              <a:t>S N A P </a:t>
            </a:r>
            <a:endParaRPr lang="tr-TR" sz="7111" b="1" dirty="0">
              <a:solidFill>
                <a:srgbClr val="000000"/>
              </a:solidFill>
              <a:latin typeface="Comic Sans MS" panose="030F0902030302020204" pitchFamily="66" charset="0"/>
              <a:ea typeface="ＭＳ Ｐゴシック" charset="0"/>
              <a:cs typeface="Arial"/>
            </a:endParaRPr>
          </a:p>
        </p:txBody>
      </p:sp>
      <p:sp>
        <p:nvSpPr>
          <p:cNvPr id="4" name="TextBox 3">
            <a:extLst>
              <a:ext uri="{FF2B5EF4-FFF2-40B4-BE49-F238E27FC236}">
                <a16:creationId xmlns:a16="http://schemas.microsoft.com/office/drawing/2014/main" id="{A11BFDF2-4554-E349-AA17-D0C9D087D82C}"/>
              </a:ext>
            </a:extLst>
          </p:cNvPr>
          <p:cNvSpPr txBox="1"/>
          <p:nvPr/>
        </p:nvSpPr>
        <p:spPr>
          <a:xfrm>
            <a:off x="182891" y="2334184"/>
            <a:ext cx="2090637" cy="420564"/>
          </a:xfrm>
          <a:prstGeom prst="rect">
            <a:avLst/>
          </a:prstGeom>
          <a:noFill/>
        </p:spPr>
        <p:txBody>
          <a:bodyPr wrap="none" rtlCol="0">
            <a:spAutoFit/>
          </a:bodyPr>
          <a:lstStyle/>
          <a:p>
            <a:pPr defTabSz="812810" eaLnBrk="1" hangingPunct="1"/>
            <a:r>
              <a:rPr lang="tr-TR" sz="2133" u="sng" dirty="0" err="1">
                <a:solidFill>
                  <a:srgbClr val="FF0000"/>
                </a:solidFill>
                <a:latin typeface="Comic Sans MS" panose="030F0902030302020204" pitchFamily="66" charset="0"/>
                <a:ea typeface="ＭＳ Ｐゴシック" charset="0"/>
                <a:cs typeface="Arial"/>
              </a:rPr>
              <a:t>Sepsis</a:t>
            </a:r>
            <a:r>
              <a:rPr lang="tr-TR" sz="2133" u="sng" dirty="0">
                <a:solidFill>
                  <a:srgbClr val="FF0000"/>
                </a:solidFill>
                <a:latin typeface="Comic Sans MS" panose="030F0902030302020204" pitchFamily="66" charset="0"/>
                <a:ea typeface="ＭＳ Ｐゴシック" charset="0"/>
                <a:cs typeface="Arial"/>
              </a:rPr>
              <a:t> tedavisi</a:t>
            </a:r>
          </a:p>
        </p:txBody>
      </p:sp>
      <p:sp>
        <p:nvSpPr>
          <p:cNvPr id="5" name="TextBox 4">
            <a:extLst>
              <a:ext uri="{FF2B5EF4-FFF2-40B4-BE49-F238E27FC236}">
                <a16:creationId xmlns:a16="http://schemas.microsoft.com/office/drawing/2014/main" id="{1BDCA977-AD97-B244-BAF6-24400C043023}"/>
              </a:ext>
            </a:extLst>
          </p:cNvPr>
          <p:cNvSpPr txBox="1"/>
          <p:nvPr/>
        </p:nvSpPr>
        <p:spPr>
          <a:xfrm>
            <a:off x="2421904" y="2334184"/>
            <a:ext cx="1526380" cy="420564"/>
          </a:xfrm>
          <a:prstGeom prst="rect">
            <a:avLst/>
          </a:prstGeom>
          <a:noFill/>
        </p:spPr>
        <p:txBody>
          <a:bodyPr wrap="none" rtlCol="0">
            <a:spAutoFit/>
          </a:bodyPr>
          <a:lstStyle/>
          <a:p>
            <a:pPr defTabSz="812810" eaLnBrk="1" hangingPunct="1"/>
            <a:r>
              <a:rPr lang="tr-TR" sz="2133" u="sng" dirty="0" err="1">
                <a:solidFill>
                  <a:srgbClr val="FF0000"/>
                </a:solidFill>
                <a:latin typeface="Comic Sans MS" panose="030F0902030302020204" pitchFamily="66" charset="0"/>
                <a:ea typeface="ＭＳ Ｐゴシック" charset="0"/>
                <a:cs typeface="Arial"/>
              </a:rPr>
              <a:t>Nutrisyon</a:t>
            </a:r>
            <a:r>
              <a:rPr lang="tr-TR" sz="2133" u="sng" dirty="0">
                <a:solidFill>
                  <a:srgbClr val="FF0000"/>
                </a:solidFill>
                <a:latin typeface="Comic Sans MS" panose="030F0902030302020204" pitchFamily="66" charset="0"/>
                <a:ea typeface="ＭＳ Ｐゴシック" charset="0"/>
                <a:cs typeface="Arial"/>
              </a:rPr>
              <a:t> </a:t>
            </a:r>
          </a:p>
        </p:txBody>
      </p:sp>
      <p:sp>
        <p:nvSpPr>
          <p:cNvPr id="6" name="TextBox 5">
            <a:extLst>
              <a:ext uri="{FF2B5EF4-FFF2-40B4-BE49-F238E27FC236}">
                <a16:creationId xmlns:a16="http://schemas.microsoft.com/office/drawing/2014/main" id="{65E17A6A-C406-6543-90B4-E16C6922E6E2}"/>
              </a:ext>
            </a:extLst>
          </p:cNvPr>
          <p:cNvSpPr txBox="1"/>
          <p:nvPr/>
        </p:nvSpPr>
        <p:spPr>
          <a:xfrm>
            <a:off x="4041355" y="2351511"/>
            <a:ext cx="2579552" cy="338554"/>
          </a:xfrm>
          <a:prstGeom prst="rect">
            <a:avLst/>
          </a:prstGeom>
          <a:noFill/>
        </p:spPr>
        <p:txBody>
          <a:bodyPr wrap="none" rtlCol="0">
            <a:spAutoFit/>
          </a:bodyPr>
          <a:lstStyle/>
          <a:p>
            <a:pPr defTabSz="812810" eaLnBrk="1" hangingPunct="1"/>
            <a:r>
              <a:rPr lang="tr-TR" sz="1600" u="sng" dirty="0">
                <a:solidFill>
                  <a:srgbClr val="FF0000"/>
                </a:solidFill>
                <a:latin typeface="Comic Sans MS" panose="030F0902030302020204" pitchFamily="66" charset="0"/>
                <a:ea typeface="ＭＳ Ｐゴシック" charset="0"/>
                <a:cs typeface="Arial"/>
              </a:rPr>
              <a:t>Anatominin tanımlanması </a:t>
            </a:r>
          </a:p>
        </p:txBody>
      </p:sp>
      <p:sp>
        <p:nvSpPr>
          <p:cNvPr id="7" name="TextBox 6">
            <a:extLst>
              <a:ext uri="{FF2B5EF4-FFF2-40B4-BE49-F238E27FC236}">
                <a16:creationId xmlns:a16="http://schemas.microsoft.com/office/drawing/2014/main" id="{14B2287B-9768-EB4B-812C-FF4B3E7914EF}"/>
              </a:ext>
            </a:extLst>
          </p:cNvPr>
          <p:cNvSpPr txBox="1"/>
          <p:nvPr/>
        </p:nvSpPr>
        <p:spPr>
          <a:xfrm>
            <a:off x="7230019" y="2351511"/>
            <a:ext cx="1319592" cy="420564"/>
          </a:xfrm>
          <a:prstGeom prst="rect">
            <a:avLst/>
          </a:prstGeom>
          <a:noFill/>
        </p:spPr>
        <p:txBody>
          <a:bodyPr wrap="none" rtlCol="0">
            <a:spAutoFit/>
          </a:bodyPr>
          <a:lstStyle/>
          <a:p>
            <a:pPr defTabSz="812810" eaLnBrk="1" hangingPunct="1"/>
            <a:r>
              <a:rPr lang="tr-TR" sz="2133" u="sng" dirty="0">
                <a:solidFill>
                  <a:srgbClr val="FF0000"/>
                </a:solidFill>
                <a:latin typeface="Comic Sans MS" panose="030F0902030302020204" pitchFamily="66" charset="0"/>
                <a:ea typeface="ＭＳ Ｐゴシック" charset="0"/>
                <a:cs typeface="Arial"/>
              </a:rPr>
              <a:t>Prosedür</a:t>
            </a:r>
          </a:p>
        </p:txBody>
      </p:sp>
      <p:sp>
        <p:nvSpPr>
          <p:cNvPr id="10" name="Frame 9">
            <a:extLst>
              <a:ext uri="{FF2B5EF4-FFF2-40B4-BE49-F238E27FC236}">
                <a16:creationId xmlns:a16="http://schemas.microsoft.com/office/drawing/2014/main" id="{2E9BF082-645A-1D4E-9BEF-EF538A44B637}"/>
              </a:ext>
            </a:extLst>
          </p:cNvPr>
          <p:cNvSpPr/>
          <p:nvPr/>
        </p:nvSpPr>
        <p:spPr>
          <a:xfrm>
            <a:off x="106814" y="2290889"/>
            <a:ext cx="2275914" cy="3768262"/>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000000"/>
              </a:solidFill>
              <a:latin typeface="Arial"/>
              <a:cs typeface="Arial"/>
            </a:endParaRPr>
          </a:p>
        </p:txBody>
      </p:sp>
      <p:sp>
        <p:nvSpPr>
          <p:cNvPr id="11" name="Frame 10">
            <a:extLst>
              <a:ext uri="{FF2B5EF4-FFF2-40B4-BE49-F238E27FC236}">
                <a16:creationId xmlns:a16="http://schemas.microsoft.com/office/drawing/2014/main" id="{EC6FECCF-99A5-FE41-B147-B18664D47C6D}"/>
              </a:ext>
            </a:extLst>
          </p:cNvPr>
          <p:cNvSpPr/>
          <p:nvPr/>
        </p:nvSpPr>
        <p:spPr>
          <a:xfrm>
            <a:off x="2428520" y="2290890"/>
            <a:ext cx="1529444" cy="3768261"/>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000000"/>
              </a:solidFill>
              <a:latin typeface="Arial"/>
              <a:cs typeface="Arial"/>
            </a:endParaRPr>
          </a:p>
        </p:txBody>
      </p:sp>
      <p:sp>
        <p:nvSpPr>
          <p:cNvPr id="12" name="Frame 11">
            <a:extLst>
              <a:ext uri="{FF2B5EF4-FFF2-40B4-BE49-F238E27FC236}">
                <a16:creationId xmlns:a16="http://schemas.microsoft.com/office/drawing/2014/main" id="{A0C90D1B-2CC2-0D4C-94D4-0A881585FAA0}"/>
              </a:ext>
            </a:extLst>
          </p:cNvPr>
          <p:cNvSpPr/>
          <p:nvPr/>
        </p:nvSpPr>
        <p:spPr>
          <a:xfrm>
            <a:off x="4029906" y="2290890"/>
            <a:ext cx="2544787" cy="3768261"/>
          </a:xfrm>
          <a:prstGeom prst="frame">
            <a:avLst>
              <a:gd name="adj1" fmla="val 2074"/>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000000"/>
              </a:solidFill>
              <a:latin typeface="Arial"/>
              <a:cs typeface="Arial"/>
            </a:endParaRPr>
          </a:p>
        </p:txBody>
      </p:sp>
      <p:sp>
        <p:nvSpPr>
          <p:cNvPr id="13" name="Frame 12">
            <a:extLst>
              <a:ext uri="{FF2B5EF4-FFF2-40B4-BE49-F238E27FC236}">
                <a16:creationId xmlns:a16="http://schemas.microsoft.com/office/drawing/2014/main" id="{744684B2-5FD3-B146-B4D6-75B68C15A080}"/>
              </a:ext>
            </a:extLst>
          </p:cNvPr>
          <p:cNvSpPr/>
          <p:nvPr/>
        </p:nvSpPr>
        <p:spPr>
          <a:xfrm>
            <a:off x="6646635" y="2290890"/>
            <a:ext cx="2374301" cy="3768261"/>
          </a:xfrm>
          <a:prstGeom prst="frame">
            <a:avLst>
              <a:gd name="adj1" fmla="val 3185"/>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000000"/>
              </a:solidFill>
              <a:latin typeface="Arial"/>
              <a:cs typeface="Arial"/>
            </a:endParaRPr>
          </a:p>
        </p:txBody>
      </p:sp>
      <p:sp>
        <p:nvSpPr>
          <p:cNvPr id="14" name="TextBox 13">
            <a:extLst>
              <a:ext uri="{FF2B5EF4-FFF2-40B4-BE49-F238E27FC236}">
                <a16:creationId xmlns:a16="http://schemas.microsoft.com/office/drawing/2014/main" id="{54852EC1-7FA1-F944-A89D-C0BF3A0C287F}"/>
              </a:ext>
            </a:extLst>
          </p:cNvPr>
          <p:cNvSpPr txBox="1"/>
          <p:nvPr/>
        </p:nvSpPr>
        <p:spPr>
          <a:xfrm>
            <a:off x="263302" y="2761880"/>
            <a:ext cx="1990242" cy="2294154"/>
          </a:xfrm>
          <a:prstGeom prst="rect">
            <a:avLst/>
          </a:prstGeom>
          <a:noFill/>
        </p:spPr>
        <p:txBody>
          <a:bodyPr wrap="square" rtlCol="0">
            <a:spAutoFit/>
          </a:bodyPr>
          <a:lstStyle/>
          <a:p>
            <a:pPr defTabSz="812810" eaLnBrk="1" hangingPunct="1">
              <a:lnSpc>
                <a:spcPct val="150000"/>
              </a:lnSpc>
            </a:pPr>
            <a:r>
              <a:rPr lang="tr-TR" sz="1244" b="1" dirty="0" err="1">
                <a:solidFill>
                  <a:srgbClr val="000000"/>
                </a:solidFill>
                <a:latin typeface="Comic Sans MS" panose="030F0902030302020204" pitchFamily="66" charset="0"/>
                <a:ea typeface="ＭＳ Ｐゴシック" charset="0"/>
                <a:cs typeface="Arial"/>
              </a:rPr>
              <a:t>Mortalitenin</a:t>
            </a:r>
            <a:r>
              <a:rPr lang="tr-TR" sz="1244" b="1" dirty="0">
                <a:solidFill>
                  <a:srgbClr val="000000"/>
                </a:solidFill>
                <a:latin typeface="Comic Sans MS" panose="030F0902030302020204" pitchFamily="66" charset="0"/>
                <a:ea typeface="ＭＳ Ｐゴシック" charset="0"/>
                <a:cs typeface="Arial"/>
              </a:rPr>
              <a:t> %77 sebebi</a:t>
            </a:r>
          </a:p>
          <a:p>
            <a:pPr defTabSz="812810" eaLnBrk="1" hangingPunct="1">
              <a:lnSpc>
                <a:spcPct val="150000"/>
              </a:lnSpc>
            </a:pPr>
            <a:r>
              <a:rPr lang="tr-TR" sz="1244" b="1" dirty="0" err="1">
                <a:solidFill>
                  <a:srgbClr val="000000"/>
                </a:solidFill>
                <a:latin typeface="Comic Sans MS" panose="030F0902030302020204" pitchFamily="66" charset="0"/>
                <a:ea typeface="ＭＳ Ｐゴシック" charset="0"/>
                <a:cs typeface="Arial"/>
              </a:rPr>
              <a:t>Perkutan</a:t>
            </a:r>
            <a:r>
              <a:rPr lang="tr-TR" sz="1244" b="1" dirty="0">
                <a:solidFill>
                  <a:srgbClr val="000000"/>
                </a:solidFill>
                <a:latin typeface="Comic Sans MS" panose="030F0902030302020204" pitchFamily="66" charset="0"/>
                <a:ea typeface="ＭＳ Ｐゴシック" charset="0"/>
                <a:cs typeface="Arial"/>
              </a:rPr>
              <a:t> drenaj? </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Antibiyotik </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Kaynak kontrolü</a:t>
            </a:r>
          </a:p>
          <a:p>
            <a:pPr marL="406405" lvl="1" defTabSz="812810" eaLnBrk="1" hangingPunct="1">
              <a:lnSpc>
                <a:spcPct val="150000"/>
              </a:lnSpc>
            </a:pPr>
            <a:r>
              <a:rPr lang="tr-TR" sz="1244" b="1" dirty="0" err="1">
                <a:solidFill>
                  <a:srgbClr val="000000"/>
                </a:solidFill>
                <a:latin typeface="Comic Sans MS" panose="030F0902030302020204" pitchFamily="66" charset="0"/>
                <a:ea typeface="ＭＳ Ｐゴシック" charset="0"/>
                <a:cs typeface="Arial"/>
              </a:rPr>
              <a:t>Anastomoz</a:t>
            </a:r>
            <a:r>
              <a:rPr lang="tr-TR" sz="1244" b="1" dirty="0">
                <a:solidFill>
                  <a:srgbClr val="000000"/>
                </a:solidFill>
                <a:latin typeface="Comic Sans MS" panose="030F0902030302020204" pitchFamily="66" charset="0"/>
                <a:ea typeface="ＭＳ Ｐゴシック" charset="0"/>
                <a:cs typeface="Arial"/>
              </a:rPr>
              <a:t>?</a:t>
            </a: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	</a:t>
            </a:r>
          </a:p>
          <a:p>
            <a:pPr defTabSz="812810" eaLnBrk="1" hangingPunct="1"/>
            <a:endParaRPr lang="tr-TR" sz="1244" dirty="0">
              <a:solidFill>
                <a:srgbClr val="000000"/>
              </a:solidFill>
              <a:latin typeface="Times New Roman" charset="0"/>
              <a:ea typeface="ＭＳ Ｐゴシック" charset="0"/>
              <a:cs typeface="Arial"/>
            </a:endParaRPr>
          </a:p>
        </p:txBody>
      </p:sp>
      <p:sp>
        <p:nvSpPr>
          <p:cNvPr id="16" name="TextBox 15">
            <a:extLst>
              <a:ext uri="{FF2B5EF4-FFF2-40B4-BE49-F238E27FC236}">
                <a16:creationId xmlns:a16="http://schemas.microsoft.com/office/drawing/2014/main" id="{5420F246-6A77-9346-9B9D-35079E51902C}"/>
              </a:ext>
            </a:extLst>
          </p:cNvPr>
          <p:cNvSpPr txBox="1"/>
          <p:nvPr/>
        </p:nvSpPr>
        <p:spPr>
          <a:xfrm>
            <a:off x="2462864" y="2744553"/>
            <a:ext cx="1326338" cy="1432572"/>
          </a:xfrm>
          <a:prstGeom prst="rect">
            <a:avLst/>
          </a:prstGeom>
          <a:noFill/>
        </p:spPr>
        <p:txBody>
          <a:bodyPr wrap="square" rtlCol="0">
            <a:spAutoFit/>
          </a:bodyPr>
          <a:lstStyle/>
          <a:p>
            <a:pPr defTabSz="812810" eaLnBrk="1" hangingPunct="1">
              <a:lnSpc>
                <a:spcPct val="150000"/>
              </a:lnSpc>
            </a:pPr>
            <a:r>
              <a:rPr lang="tr-TR" sz="1244" b="1" dirty="0" err="1">
                <a:solidFill>
                  <a:srgbClr val="000000"/>
                </a:solidFill>
                <a:latin typeface="Comic Sans MS" panose="030F0902030302020204" pitchFamily="66" charset="0"/>
                <a:ea typeface="ＭＳ Ｐゴシック" charset="0"/>
                <a:cs typeface="Arial"/>
              </a:rPr>
              <a:t>Entral</a:t>
            </a:r>
            <a:r>
              <a:rPr lang="tr-TR" sz="1244" b="1" dirty="0">
                <a:solidFill>
                  <a:srgbClr val="000000"/>
                </a:solidFill>
                <a:latin typeface="Comic Sans MS" panose="030F0902030302020204" pitchFamily="66" charset="0"/>
                <a:ea typeface="ＭＳ Ｐゴシック" charset="0"/>
                <a:cs typeface="Arial"/>
              </a:rPr>
              <a:t> </a:t>
            </a:r>
            <a:r>
              <a:rPr lang="tr-TR" sz="1244" b="1" dirty="0" err="1">
                <a:solidFill>
                  <a:srgbClr val="000000"/>
                </a:solidFill>
                <a:latin typeface="Comic Sans MS" panose="030F0902030302020204" pitchFamily="66" charset="0"/>
                <a:ea typeface="ＭＳ Ｐゴシック" charset="0"/>
                <a:cs typeface="Arial"/>
              </a:rPr>
              <a:t>vs</a:t>
            </a:r>
            <a:r>
              <a:rPr lang="tr-TR" sz="1244" b="1" dirty="0">
                <a:solidFill>
                  <a:srgbClr val="000000"/>
                </a:solidFill>
                <a:latin typeface="Comic Sans MS" panose="030F0902030302020204" pitchFamily="66" charset="0"/>
                <a:ea typeface="ＭＳ Ｐゴシック" charset="0"/>
                <a:cs typeface="Arial"/>
              </a:rPr>
              <a:t> PN</a:t>
            </a:r>
          </a:p>
          <a:p>
            <a:pPr defTabSz="812810" eaLnBrk="1" hangingPunct="1">
              <a:lnSpc>
                <a:spcPct val="150000"/>
              </a:lnSpc>
            </a:pPr>
            <a:r>
              <a:rPr lang="tr-TR" sz="1244" b="1" dirty="0" err="1">
                <a:solidFill>
                  <a:srgbClr val="000000"/>
                </a:solidFill>
                <a:latin typeface="Comic Sans MS" panose="030F0902030302020204" pitchFamily="66" charset="0"/>
                <a:ea typeface="ＭＳ Ｐゴシック" charset="0"/>
                <a:cs typeface="Arial"/>
              </a:rPr>
              <a:t>Mikrobesinler</a:t>
            </a:r>
            <a:endParaRPr lang="tr-TR" sz="1244" b="1" dirty="0">
              <a:solidFill>
                <a:srgbClr val="000000"/>
              </a:solidFill>
              <a:latin typeface="Comic Sans MS" panose="030F0902030302020204" pitchFamily="66" charset="0"/>
              <a:ea typeface="ＭＳ Ｐゴシック" charset="0"/>
              <a:cs typeface="Arial"/>
            </a:endParaRPr>
          </a:p>
          <a:p>
            <a:pP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Yara bakımı</a:t>
            </a:r>
          </a:p>
          <a:p>
            <a:pPr defTabSz="812810" eaLnBrk="1" hangingPunct="1">
              <a:lnSpc>
                <a:spcPct val="150000"/>
              </a:lnSpc>
            </a:pPr>
            <a:endParaRPr lang="tr-TR" sz="1244" b="1" dirty="0">
              <a:solidFill>
                <a:srgbClr val="000000"/>
              </a:solidFill>
              <a:latin typeface="Comic Sans MS" panose="030F0902030302020204" pitchFamily="66" charset="0"/>
              <a:ea typeface="ＭＳ Ｐゴシック" charset="0"/>
              <a:cs typeface="Arial"/>
            </a:endParaRPr>
          </a:p>
          <a:p>
            <a:pPr defTabSz="812810" eaLnBrk="1" hangingPunct="1"/>
            <a:endParaRPr lang="tr-TR" sz="1244" dirty="0">
              <a:solidFill>
                <a:srgbClr val="000000"/>
              </a:solidFill>
              <a:latin typeface="Times New Roman" charset="0"/>
              <a:ea typeface="ＭＳ Ｐゴシック" charset="0"/>
              <a:cs typeface="Arial"/>
            </a:endParaRPr>
          </a:p>
        </p:txBody>
      </p:sp>
      <p:sp>
        <p:nvSpPr>
          <p:cNvPr id="17" name="TextBox 16">
            <a:extLst>
              <a:ext uri="{FF2B5EF4-FFF2-40B4-BE49-F238E27FC236}">
                <a16:creationId xmlns:a16="http://schemas.microsoft.com/office/drawing/2014/main" id="{629638D1-7B15-D343-9213-9482F1F53499}"/>
              </a:ext>
            </a:extLst>
          </p:cNvPr>
          <p:cNvSpPr txBox="1"/>
          <p:nvPr/>
        </p:nvSpPr>
        <p:spPr>
          <a:xfrm>
            <a:off x="3956168" y="2744553"/>
            <a:ext cx="2638984" cy="2868542"/>
          </a:xfrm>
          <a:prstGeom prst="rect">
            <a:avLst/>
          </a:prstGeom>
          <a:noFill/>
        </p:spPr>
        <p:txBody>
          <a:bodyPr wrap="square" rtlCol="0">
            <a:spAutoFit/>
          </a:bodyPr>
          <a:lstStyle/>
          <a:p>
            <a:pPr algn="ctr" defTabSz="812810" eaLnBrk="1" hangingPunct="1">
              <a:lnSpc>
                <a:spcPct val="150000"/>
              </a:lnSpc>
            </a:pPr>
            <a:r>
              <a:rPr lang="tr-TR" sz="1244" b="1" dirty="0" err="1">
                <a:solidFill>
                  <a:srgbClr val="000000"/>
                </a:solidFill>
                <a:latin typeface="Comic Sans MS" panose="030F0902030302020204" pitchFamily="66" charset="0"/>
                <a:ea typeface="ＭＳ Ｐゴシック" charset="0"/>
                <a:cs typeface="Arial"/>
              </a:rPr>
              <a:t>Bilgisayarli</a:t>
            </a:r>
            <a:r>
              <a:rPr lang="tr-TR" sz="1244" b="1" dirty="0">
                <a:solidFill>
                  <a:srgbClr val="000000"/>
                </a:solidFill>
                <a:latin typeface="Comic Sans MS" panose="030F0902030302020204" pitchFamily="66" charset="0"/>
                <a:ea typeface="ＭＳ Ｐゴシック" charset="0"/>
                <a:cs typeface="Arial"/>
              </a:rPr>
              <a:t> Tomografi</a:t>
            </a:r>
          </a:p>
          <a:p>
            <a:pPr algn="ctr" defTabSz="812810" eaLnBrk="1" hangingPunct="1">
              <a:lnSpc>
                <a:spcPct val="150000"/>
              </a:lnSpc>
            </a:pPr>
            <a:r>
              <a:rPr lang="tr-TR" sz="1244" b="1" dirty="0" err="1">
                <a:solidFill>
                  <a:srgbClr val="000000"/>
                </a:solidFill>
                <a:latin typeface="Comic Sans MS" panose="030F0902030302020204" pitchFamily="66" charset="0"/>
                <a:ea typeface="ＭＳ Ｐゴシック" charset="0"/>
                <a:cs typeface="Arial"/>
              </a:rPr>
              <a:t>Fistulografi</a:t>
            </a:r>
            <a:endParaRPr lang="tr-TR" sz="1244" b="1" dirty="0">
              <a:solidFill>
                <a:srgbClr val="000000"/>
              </a:solidFill>
              <a:latin typeface="Comic Sans MS" panose="030F0902030302020204" pitchFamily="66" charset="0"/>
              <a:ea typeface="ＭＳ Ｐゴシック" charset="0"/>
              <a:cs typeface="Arial"/>
            </a:endParaRPr>
          </a:p>
          <a:p>
            <a:pPr algn="ct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MR </a:t>
            </a:r>
            <a:r>
              <a:rPr lang="tr-TR" sz="1244" b="1" dirty="0" err="1">
                <a:solidFill>
                  <a:srgbClr val="000000"/>
                </a:solidFill>
                <a:latin typeface="Comic Sans MS" panose="030F0902030302020204" pitchFamily="66" charset="0"/>
                <a:ea typeface="ＭＳ Ｐゴシック" charset="0"/>
                <a:cs typeface="Arial"/>
              </a:rPr>
              <a:t>enterografi</a:t>
            </a:r>
            <a:endParaRPr lang="tr-TR" sz="1244" b="1" dirty="0">
              <a:solidFill>
                <a:srgbClr val="000000"/>
              </a:solidFill>
              <a:latin typeface="Comic Sans MS" panose="030F0902030302020204" pitchFamily="66" charset="0"/>
              <a:ea typeface="ＭＳ Ｐゴシック" charset="0"/>
              <a:cs typeface="Arial"/>
            </a:endParaRPr>
          </a:p>
          <a:p>
            <a:pPr algn="ctr" defTabSz="812810" eaLnBrk="1" hangingPunct="1">
              <a:lnSpc>
                <a:spcPct val="150000"/>
              </a:lnSpc>
            </a:pPr>
            <a:endParaRPr lang="tr-TR" sz="1244" b="1" dirty="0">
              <a:solidFill>
                <a:srgbClr val="000000"/>
              </a:solidFill>
              <a:latin typeface="Comic Sans MS" panose="030F0902030302020204" pitchFamily="66" charset="0"/>
              <a:ea typeface="ＭＳ Ｐゴシック" charset="0"/>
              <a:cs typeface="Arial"/>
            </a:endParaRPr>
          </a:p>
          <a:p>
            <a:pPr algn="ctr" defTabSz="812810" eaLnBrk="1" hangingPunct="1">
              <a:lnSpc>
                <a:spcPct val="150000"/>
              </a:lnSpc>
            </a:pPr>
            <a:endParaRPr lang="tr-TR" sz="1244" b="1" dirty="0">
              <a:solidFill>
                <a:srgbClr val="000000"/>
              </a:solidFill>
              <a:latin typeface="Comic Sans MS" panose="030F0902030302020204" pitchFamily="66" charset="0"/>
              <a:ea typeface="ＭＳ Ｐゴシック" charset="0"/>
              <a:cs typeface="Arial"/>
            </a:endParaRPr>
          </a:p>
          <a:p>
            <a:pPr algn="ctr" defTabSz="812810" eaLnBrk="1" hangingPunct="1">
              <a:lnSpc>
                <a:spcPct val="150000"/>
              </a:lnSpc>
            </a:pPr>
            <a:endParaRPr lang="tr-TR" sz="1244" b="1" dirty="0">
              <a:solidFill>
                <a:srgbClr val="000000"/>
              </a:solidFill>
              <a:latin typeface="Comic Sans MS" panose="030F0902030302020204" pitchFamily="66" charset="0"/>
              <a:ea typeface="ＭＳ Ｐゴシック" charset="0"/>
              <a:cs typeface="Arial"/>
            </a:endParaRPr>
          </a:p>
          <a:p>
            <a:pPr algn="ct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Hangi </a:t>
            </a:r>
            <a:r>
              <a:rPr lang="tr-TR" sz="1244" b="1" dirty="0" err="1">
                <a:solidFill>
                  <a:srgbClr val="000000"/>
                </a:solidFill>
                <a:latin typeface="Comic Sans MS" panose="030F0902030302020204" pitchFamily="66" charset="0"/>
                <a:ea typeface="ＭＳ Ｐゴシック" charset="0"/>
                <a:cs typeface="Arial"/>
              </a:rPr>
              <a:t>operatif</a:t>
            </a:r>
            <a:r>
              <a:rPr lang="tr-TR" sz="1244" b="1" dirty="0">
                <a:solidFill>
                  <a:srgbClr val="000000"/>
                </a:solidFill>
                <a:latin typeface="Comic Sans MS" panose="030F0902030302020204" pitchFamily="66" charset="0"/>
                <a:ea typeface="ＭＳ Ｐゴシック" charset="0"/>
                <a:cs typeface="Arial"/>
              </a:rPr>
              <a:t> strateji</a:t>
            </a:r>
          </a:p>
          <a:p>
            <a:pPr algn="ctr" defTabSz="812810" eaLnBrk="1" hangingPunct="1">
              <a:lnSpc>
                <a:spcPct val="150000"/>
              </a:lnSpc>
            </a:pPr>
            <a:r>
              <a:rPr lang="tr-TR" sz="1244" b="1" dirty="0">
                <a:solidFill>
                  <a:srgbClr val="000000"/>
                </a:solidFill>
                <a:latin typeface="Comic Sans MS" panose="030F0902030302020204" pitchFamily="66" charset="0"/>
                <a:ea typeface="ＭＳ Ｐゴシック" charset="0"/>
                <a:cs typeface="Arial"/>
              </a:rPr>
              <a:t>Hangi </a:t>
            </a:r>
            <a:r>
              <a:rPr lang="tr-TR" sz="1244" b="1" dirty="0" err="1">
                <a:solidFill>
                  <a:srgbClr val="000000"/>
                </a:solidFill>
                <a:latin typeface="Comic Sans MS" panose="030F0902030302020204" pitchFamily="66" charset="0"/>
                <a:ea typeface="ＭＳ Ｐゴシック" charset="0"/>
                <a:cs typeface="Arial"/>
              </a:rPr>
              <a:t>nutrisyonel</a:t>
            </a:r>
            <a:r>
              <a:rPr lang="tr-TR" sz="1244" b="1" dirty="0">
                <a:solidFill>
                  <a:srgbClr val="000000"/>
                </a:solidFill>
                <a:latin typeface="Comic Sans MS" panose="030F0902030302020204" pitchFamily="66" charset="0"/>
                <a:ea typeface="ＭＳ Ｐゴシック" charset="0"/>
                <a:cs typeface="Arial"/>
              </a:rPr>
              <a:t> destek </a:t>
            </a:r>
          </a:p>
          <a:p>
            <a:pPr defTabSz="812810" eaLnBrk="1" hangingPunct="1">
              <a:lnSpc>
                <a:spcPct val="150000"/>
              </a:lnSpc>
            </a:pPr>
            <a:endParaRPr lang="tr-TR" sz="1244" b="1" dirty="0">
              <a:solidFill>
                <a:srgbClr val="000000"/>
              </a:solidFill>
              <a:latin typeface="Comic Sans MS" panose="030F0902030302020204" pitchFamily="66" charset="0"/>
              <a:ea typeface="ＭＳ Ｐゴシック" charset="0"/>
              <a:cs typeface="Arial"/>
            </a:endParaRPr>
          </a:p>
          <a:p>
            <a:pPr defTabSz="812810" eaLnBrk="1" hangingPunct="1"/>
            <a:endParaRPr lang="tr-TR" sz="1244" dirty="0">
              <a:solidFill>
                <a:srgbClr val="000000"/>
              </a:solidFill>
              <a:latin typeface="Times New Roman" charset="0"/>
              <a:ea typeface="ＭＳ Ｐゴシック" charset="0"/>
              <a:cs typeface="Arial"/>
            </a:endParaRPr>
          </a:p>
        </p:txBody>
      </p:sp>
      <p:sp>
        <p:nvSpPr>
          <p:cNvPr id="18" name="Down Arrow 17">
            <a:extLst>
              <a:ext uri="{FF2B5EF4-FFF2-40B4-BE49-F238E27FC236}">
                <a16:creationId xmlns:a16="http://schemas.microsoft.com/office/drawing/2014/main" id="{FF7DD295-CBBC-A346-B6ED-0E230F10F70F}"/>
              </a:ext>
            </a:extLst>
          </p:cNvPr>
          <p:cNvSpPr/>
          <p:nvPr/>
        </p:nvSpPr>
        <p:spPr>
          <a:xfrm>
            <a:off x="5037072" y="3655097"/>
            <a:ext cx="309092" cy="8356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FFFFFF"/>
              </a:solidFill>
              <a:latin typeface="Arial"/>
              <a:cs typeface="Arial"/>
            </a:endParaRPr>
          </a:p>
        </p:txBody>
      </p:sp>
      <p:sp>
        <p:nvSpPr>
          <p:cNvPr id="19" name="TextBox 18">
            <a:extLst>
              <a:ext uri="{FF2B5EF4-FFF2-40B4-BE49-F238E27FC236}">
                <a16:creationId xmlns:a16="http://schemas.microsoft.com/office/drawing/2014/main" id="{F2DE1CBD-DFC5-E841-8063-248CE3B41D1D}"/>
              </a:ext>
            </a:extLst>
          </p:cNvPr>
          <p:cNvSpPr txBox="1"/>
          <p:nvPr/>
        </p:nvSpPr>
        <p:spPr>
          <a:xfrm>
            <a:off x="6878737" y="2691368"/>
            <a:ext cx="2142199" cy="2964273"/>
          </a:xfrm>
          <a:prstGeom prst="rect">
            <a:avLst/>
          </a:prstGeom>
          <a:noFill/>
        </p:spPr>
        <p:txBody>
          <a:bodyPr wrap="square" rtlCol="0">
            <a:spAutoFit/>
          </a:bodyPr>
          <a:lstStyle/>
          <a:p>
            <a:pPr algn="ctr" defTabSz="812810" eaLnBrk="1" hangingPunct="1"/>
            <a:r>
              <a:rPr lang="tr-TR" sz="1244" b="1" dirty="0">
                <a:solidFill>
                  <a:srgbClr val="000000"/>
                </a:solidFill>
                <a:latin typeface="Comic Sans MS" panose="030F0902030302020204" pitchFamily="66" charset="0"/>
                <a:ea typeface="ＭＳ Ｐゴシック" charset="0"/>
                <a:cs typeface="Arial"/>
              </a:rPr>
              <a:t>Devamlılığı sağlama</a:t>
            </a:r>
          </a:p>
          <a:p>
            <a:pPr algn="ctr" defTabSz="812810" eaLnBrk="1" hangingPunct="1"/>
            <a:r>
              <a:rPr lang="tr-TR" sz="1244" b="1" dirty="0">
                <a:solidFill>
                  <a:srgbClr val="000000"/>
                </a:solidFill>
                <a:latin typeface="Comic Sans MS" panose="030F0902030302020204" pitchFamily="66" charset="0"/>
                <a:ea typeface="ＭＳ Ｐゴシック" charset="0"/>
                <a:cs typeface="Arial"/>
              </a:rPr>
              <a:t>Zamanlama</a:t>
            </a:r>
          </a:p>
          <a:p>
            <a:pPr defTabSz="812810" eaLnBrk="1" hangingPunct="1"/>
            <a:endParaRPr lang="tr-TR" sz="1244" b="1" dirty="0">
              <a:solidFill>
                <a:srgbClr val="000000"/>
              </a:solidFill>
              <a:latin typeface="Comic Sans MS" panose="030F0902030302020204" pitchFamily="66" charset="0"/>
              <a:ea typeface="ＭＳ Ｐゴシック" charset="0"/>
              <a:cs typeface="Arial"/>
            </a:endParaRPr>
          </a:p>
          <a:p>
            <a:pPr defTabSz="812810" eaLnBrk="1" hangingPunct="1"/>
            <a:endParaRPr lang="tr-TR" sz="1244" b="1" dirty="0">
              <a:solidFill>
                <a:srgbClr val="000000"/>
              </a:solidFill>
              <a:latin typeface="Comic Sans MS" panose="030F0902030302020204" pitchFamily="66" charset="0"/>
              <a:ea typeface="ＭＳ Ｐゴシック" charset="0"/>
              <a:cs typeface="Arial"/>
            </a:endParaRPr>
          </a:p>
          <a:p>
            <a:pPr defTabSz="812810" eaLnBrk="1" hangingPunct="1"/>
            <a:endParaRPr lang="tr-TR" sz="1244" b="1" dirty="0">
              <a:solidFill>
                <a:srgbClr val="000000"/>
              </a:solidFill>
              <a:latin typeface="Comic Sans MS" panose="030F0902030302020204" pitchFamily="66" charset="0"/>
              <a:ea typeface="ＭＳ Ｐゴシック" charset="0"/>
              <a:cs typeface="Arial"/>
            </a:endParaRPr>
          </a:p>
          <a:p>
            <a:pPr defTabSz="812810" eaLnBrk="1" hangingPunct="1"/>
            <a:endParaRPr lang="tr-TR" sz="1244" b="1" dirty="0">
              <a:solidFill>
                <a:srgbClr val="000000"/>
              </a:solidFill>
              <a:latin typeface="Comic Sans MS" panose="030F0902030302020204" pitchFamily="66" charset="0"/>
              <a:ea typeface="ＭＳ Ｐゴシック" charset="0"/>
              <a:cs typeface="Arial"/>
            </a:endParaRPr>
          </a:p>
          <a:p>
            <a:pPr defTabSz="812810" eaLnBrk="1" hangingPunct="1"/>
            <a:endParaRPr lang="tr-TR" sz="1244" b="1" dirty="0">
              <a:solidFill>
                <a:srgbClr val="000000"/>
              </a:solidFill>
              <a:latin typeface="Comic Sans MS" panose="030F0902030302020204" pitchFamily="66" charset="0"/>
              <a:ea typeface="ＭＳ Ｐゴシック" charset="0"/>
              <a:cs typeface="Arial"/>
            </a:endParaRPr>
          </a:p>
          <a:p>
            <a:pPr defTabSz="812810" eaLnBrk="1" hangingPunct="1"/>
            <a:endParaRPr lang="tr-TR" sz="1244" b="1" dirty="0">
              <a:solidFill>
                <a:srgbClr val="000000"/>
              </a:solidFill>
              <a:latin typeface="Comic Sans MS" panose="030F0902030302020204" pitchFamily="66" charset="0"/>
              <a:ea typeface="ＭＳ Ｐゴシック" charset="0"/>
              <a:cs typeface="Arial"/>
            </a:endParaRPr>
          </a:p>
          <a:p>
            <a:pPr algn="ctr" defTabSz="812810" eaLnBrk="1" hangingPunct="1"/>
            <a:r>
              <a:rPr lang="tr-TR" sz="1244" b="1" dirty="0">
                <a:solidFill>
                  <a:srgbClr val="000000"/>
                </a:solidFill>
                <a:latin typeface="Comic Sans MS" panose="030F0902030302020204" pitchFamily="66" charset="0"/>
                <a:ea typeface="ＭＳ Ｐゴシック" charset="0"/>
                <a:cs typeface="Arial"/>
              </a:rPr>
              <a:t>İlk 10 gün ya da 6. haftadan daha geç </a:t>
            </a:r>
            <a:r>
              <a:rPr lang="tr-TR" sz="1244" b="1" dirty="0" err="1">
                <a:solidFill>
                  <a:srgbClr val="000000"/>
                </a:solidFill>
                <a:latin typeface="Comic Sans MS" panose="030F0902030302020204" pitchFamily="66" charset="0"/>
                <a:ea typeface="ＭＳ Ｐゴシック" charset="0"/>
                <a:cs typeface="Arial"/>
              </a:rPr>
              <a:t>Mortalite</a:t>
            </a:r>
            <a:r>
              <a:rPr lang="tr-TR" sz="1244" b="1" dirty="0">
                <a:solidFill>
                  <a:srgbClr val="000000"/>
                </a:solidFill>
                <a:latin typeface="Comic Sans MS" panose="030F0902030302020204" pitchFamily="66" charset="0"/>
                <a:ea typeface="ＭＳ Ｐゴシック" charset="0"/>
                <a:cs typeface="Arial"/>
              </a:rPr>
              <a:t> %10</a:t>
            </a:r>
          </a:p>
          <a:p>
            <a:pPr marL="406405" lvl="1" algn="ctr" defTabSz="812810" eaLnBrk="1" hangingPunct="1"/>
            <a:endParaRPr lang="tr-TR" sz="1244" b="1" dirty="0">
              <a:solidFill>
                <a:srgbClr val="000000"/>
              </a:solidFill>
              <a:latin typeface="Comic Sans MS" panose="030F0902030302020204" pitchFamily="66" charset="0"/>
              <a:ea typeface="ＭＳ Ｐゴシック" charset="0"/>
              <a:cs typeface="Arial"/>
            </a:endParaRPr>
          </a:p>
          <a:p>
            <a:pPr algn="ctr" defTabSz="812810" eaLnBrk="1" hangingPunct="1"/>
            <a:r>
              <a:rPr lang="tr-TR" sz="1244" b="1" dirty="0">
                <a:solidFill>
                  <a:srgbClr val="000000"/>
                </a:solidFill>
                <a:latin typeface="Comic Sans MS" panose="030F0902030302020204" pitchFamily="66" charset="0"/>
                <a:ea typeface="ＭＳ Ｐゴシック" charset="0"/>
                <a:cs typeface="Arial"/>
              </a:rPr>
              <a:t>Ara dönemde </a:t>
            </a:r>
          </a:p>
          <a:p>
            <a:pPr algn="ctr" defTabSz="812810" eaLnBrk="1" hangingPunct="1"/>
            <a:r>
              <a:rPr lang="tr-TR" sz="1244" b="1" dirty="0" err="1">
                <a:solidFill>
                  <a:srgbClr val="000000"/>
                </a:solidFill>
                <a:latin typeface="Comic Sans MS" panose="030F0902030302020204" pitchFamily="66" charset="0"/>
                <a:ea typeface="ＭＳ Ｐゴシック" charset="0"/>
                <a:cs typeface="Arial"/>
              </a:rPr>
              <a:t>Mortalite</a:t>
            </a:r>
            <a:r>
              <a:rPr lang="tr-TR" sz="1244" b="1" dirty="0">
                <a:solidFill>
                  <a:srgbClr val="000000"/>
                </a:solidFill>
                <a:latin typeface="Comic Sans MS" panose="030F0902030302020204" pitchFamily="66" charset="0"/>
                <a:ea typeface="ＭＳ Ｐゴシック" charset="0"/>
                <a:cs typeface="Arial"/>
              </a:rPr>
              <a:t> %21</a:t>
            </a:r>
          </a:p>
          <a:p>
            <a:pPr defTabSz="812810" eaLnBrk="1" hangingPunct="1"/>
            <a:endParaRPr lang="tr-TR" sz="1244" b="1" dirty="0">
              <a:solidFill>
                <a:srgbClr val="000000"/>
              </a:solidFill>
              <a:latin typeface="Comic Sans MS" panose="030F0902030302020204" pitchFamily="66" charset="0"/>
              <a:ea typeface="ＭＳ Ｐゴシック" charset="0"/>
              <a:cs typeface="Arial"/>
            </a:endParaRPr>
          </a:p>
        </p:txBody>
      </p:sp>
      <p:sp>
        <p:nvSpPr>
          <p:cNvPr id="20" name="Down Arrow 19">
            <a:extLst>
              <a:ext uri="{FF2B5EF4-FFF2-40B4-BE49-F238E27FC236}">
                <a16:creationId xmlns:a16="http://schemas.microsoft.com/office/drawing/2014/main" id="{E125E6BF-E138-5F4B-A68B-17A9B0ACFC0A}"/>
              </a:ext>
            </a:extLst>
          </p:cNvPr>
          <p:cNvSpPr/>
          <p:nvPr/>
        </p:nvSpPr>
        <p:spPr>
          <a:xfrm>
            <a:off x="7795290" y="3237249"/>
            <a:ext cx="309092" cy="835695"/>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812810" eaLnBrk="1" hangingPunct="1"/>
            <a:endParaRPr lang="tr-TR" sz="1244" dirty="0">
              <a:solidFill>
                <a:srgbClr val="FFFFFF"/>
              </a:solidFill>
              <a:latin typeface="Arial"/>
              <a:cs typeface="Arial"/>
            </a:endParaRPr>
          </a:p>
        </p:txBody>
      </p:sp>
      <p:pic>
        <p:nvPicPr>
          <p:cNvPr id="22" name="Picture 21">
            <a:extLst>
              <a:ext uri="{FF2B5EF4-FFF2-40B4-BE49-F238E27FC236}">
                <a16:creationId xmlns:a16="http://schemas.microsoft.com/office/drawing/2014/main" id="{D032BEA1-469F-B94C-B712-A8700AC7E7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722" y="579679"/>
            <a:ext cx="4388078" cy="1325321"/>
          </a:xfrm>
          <a:prstGeom prst="rect">
            <a:avLst/>
          </a:prstGeom>
        </p:spPr>
      </p:pic>
    </p:spTree>
    <p:extLst>
      <p:ext uri="{BB962C8B-B14F-4D97-AF65-F5344CB8AC3E}">
        <p14:creationId xmlns:p14="http://schemas.microsoft.com/office/powerpoint/2010/main" val="848121476"/>
      </p:ext>
    </p:extLst>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http://www.medicexchange.com/images/stories/cases/373-image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0325" y="2204864"/>
            <a:ext cx="3308240" cy="408751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pic>
        <p:nvPicPr>
          <p:cNvPr id="4102" name="Picture 6" descr="http://www.medicexchange.com/images/stories/cases/373-image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2552" y="836712"/>
            <a:ext cx="3406262" cy="4087514"/>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37583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05BCC1-D6F7-A249-8AF8-A5DEF63B9920}"/>
              </a:ext>
            </a:extLst>
          </p:cNvPr>
          <p:cNvSpPr>
            <a:spLocks noGrp="1"/>
          </p:cNvSpPr>
          <p:nvPr>
            <p:ph type="title"/>
          </p:nvPr>
        </p:nvSpPr>
        <p:spPr/>
        <p:txBody>
          <a:bodyPr/>
          <a:lstStyle/>
          <a:p>
            <a:r>
              <a:rPr lang="tr-TR" sz="3200" dirty="0">
                <a:latin typeface="Comic Sans MS" panose="030F0902030302020204" pitchFamily="66" charset="0"/>
              </a:rPr>
              <a:t>Klinik Seyir</a:t>
            </a:r>
          </a:p>
        </p:txBody>
      </p:sp>
      <p:sp>
        <p:nvSpPr>
          <p:cNvPr id="3" name="Content Placeholder 2">
            <a:extLst>
              <a:ext uri="{FF2B5EF4-FFF2-40B4-BE49-F238E27FC236}">
                <a16:creationId xmlns:a16="http://schemas.microsoft.com/office/drawing/2014/main" id="{5B508191-5133-E742-8B8D-8F9205E9B0C8}"/>
              </a:ext>
            </a:extLst>
          </p:cNvPr>
          <p:cNvSpPr>
            <a:spLocks noGrp="1"/>
          </p:cNvSpPr>
          <p:nvPr>
            <p:ph idx="1"/>
          </p:nvPr>
        </p:nvSpPr>
        <p:spPr/>
        <p:txBody>
          <a:bodyPr/>
          <a:lstStyle/>
          <a:p>
            <a:r>
              <a:rPr lang="tr-TR" sz="2000" dirty="0">
                <a:latin typeface="Comic Sans MS" panose="030F0902030302020204" pitchFamily="66" charset="0"/>
              </a:rPr>
              <a:t>Hastada septik ve </a:t>
            </a:r>
            <a:r>
              <a:rPr lang="tr-TR" sz="2000" dirty="0" err="1">
                <a:latin typeface="Comic Sans MS" panose="030F0902030302020204" pitchFamily="66" charset="0"/>
              </a:rPr>
              <a:t>enflamatuar</a:t>
            </a:r>
            <a:r>
              <a:rPr lang="tr-TR" sz="2000" dirty="0">
                <a:latin typeface="Comic Sans MS" panose="030F0902030302020204" pitchFamily="66" charset="0"/>
              </a:rPr>
              <a:t> </a:t>
            </a:r>
            <a:r>
              <a:rPr lang="tr-TR" sz="2000" dirty="0" err="1">
                <a:latin typeface="Comic Sans MS" panose="030F0902030302020204" pitchFamily="66" charset="0"/>
              </a:rPr>
              <a:t>markırlar</a:t>
            </a:r>
            <a:r>
              <a:rPr lang="tr-TR" sz="2000" dirty="0">
                <a:latin typeface="Comic Sans MS" panose="030F0902030302020204" pitchFamily="66" charset="0"/>
              </a:rPr>
              <a:t>  ve </a:t>
            </a:r>
            <a:r>
              <a:rPr lang="tr-TR" sz="2000" dirty="0" err="1">
                <a:latin typeface="Comic Sans MS" panose="030F0902030302020204" pitchFamily="66" charset="0"/>
              </a:rPr>
              <a:t>selülit</a:t>
            </a:r>
            <a:r>
              <a:rPr lang="tr-TR" sz="2000" dirty="0">
                <a:latin typeface="Comic Sans MS" panose="030F0902030302020204" pitchFamily="66" charset="0"/>
              </a:rPr>
              <a:t> bulguları gerileyene kadar 6 gün TPN tercih edildi. </a:t>
            </a:r>
          </a:p>
          <a:p>
            <a:endParaRPr lang="tr-TR" sz="2000" dirty="0">
              <a:latin typeface="Comic Sans MS" panose="030F0902030302020204" pitchFamily="66" charset="0"/>
            </a:endParaRPr>
          </a:p>
          <a:p>
            <a:r>
              <a:rPr lang="tr-TR" sz="2000" dirty="0">
                <a:latin typeface="Comic Sans MS" panose="030F0902030302020204" pitchFamily="66" charset="0"/>
              </a:rPr>
              <a:t>Klinik seyrinde ve fizik muayene bulgularında bir miktar düzeleme olan hastada </a:t>
            </a:r>
            <a:r>
              <a:rPr lang="tr-TR" sz="2000" dirty="0" err="1">
                <a:latin typeface="Comic Sans MS" panose="030F0902030302020204" pitchFamily="66" charset="0"/>
              </a:rPr>
              <a:t>nutrisyonel</a:t>
            </a:r>
            <a:r>
              <a:rPr lang="tr-TR" sz="2000" dirty="0">
                <a:latin typeface="Comic Sans MS" panose="030F0902030302020204" pitchFamily="66" charset="0"/>
              </a:rPr>
              <a:t> desteğe kombine </a:t>
            </a:r>
            <a:r>
              <a:rPr lang="tr-TR" sz="2000" dirty="0" err="1">
                <a:latin typeface="Comic Sans MS" panose="030F0902030302020204" pitchFamily="66" charset="0"/>
              </a:rPr>
              <a:t>polimerik</a:t>
            </a:r>
            <a:r>
              <a:rPr lang="tr-TR" sz="2000" dirty="0">
                <a:latin typeface="Comic Sans MS" panose="030F0902030302020204" pitchFamily="66" charset="0"/>
              </a:rPr>
              <a:t> EN + PN ile devam edildi.</a:t>
            </a:r>
          </a:p>
          <a:p>
            <a:pPr marL="0" indent="0">
              <a:buNone/>
            </a:pPr>
            <a:endParaRPr lang="tr-TR" sz="2000" dirty="0">
              <a:latin typeface="Comic Sans MS" panose="030F0902030302020204" pitchFamily="66" charset="0"/>
            </a:endParaRPr>
          </a:p>
        </p:txBody>
      </p:sp>
      <p:pic>
        <p:nvPicPr>
          <p:cNvPr id="5" name="Picture 4">
            <a:extLst>
              <a:ext uri="{FF2B5EF4-FFF2-40B4-BE49-F238E27FC236}">
                <a16:creationId xmlns:a16="http://schemas.microsoft.com/office/drawing/2014/main" id="{BB31E0A6-7B43-6149-9262-B8BF3125F0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5081838" y="3802228"/>
            <a:ext cx="3871161" cy="2903371"/>
          </a:xfrm>
          <a:prstGeom prst="rect">
            <a:avLst/>
          </a:prstGeom>
          <a:ln>
            <a:noFill/>
          </a:ln>
          <a:effectLst>
            <a:outerShdw blurRad="292100" dist="139700" dir="2700000" algn="tl" rotWithShape="0">
              <a:srgbClr val="333333">
                <a:alpha val="65000"/>
              </a:srgbClr>
            </a:outerShdw>
          </a:effectLst>
        </p:spPr>
      </p:pic>
      <p:pic>
        <p:nvPicPr>
          <p:cNvPr id="6" name="Picture 2" descr="C:\Users\mehmet\Desktop\Kıbrıs\IMG_2049 (1).jpg">
            <a:extLst>
              <a:ext uri="{FF2B5EF4-FFF2-40B4-BE49-F238E27FC236}">
                <a16:creationId xmlns:a16="http://schemas.microsoft.com/office/drawing/2014/main" id="{F3504D54-7970-3444-82E8-93351F4C853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7354" y="3889314"/>
            <a:ext cx="3755046" cy="28162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6668437"/>
      </p:ext>
    </p:extLst>
  </p:cSld>
  <p:clrMapOvr>
    <a:masterClrMapping/>
  </p:clrMapOvr>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Content Placeholder 21">
            <a:extLst>
              <a:ext uri="{FF2B5EF4-FFF2-40B4-BE49-F238E27FC236}">
                <a16:creationId xmlns:a16="http://schemas.microsoft.com/office/drawing/2014/main" id="{CE1D7B34-5B26-D943-9003-CD1D5B713507}"/>
              </a:ext>
            </a:extLst>
          </p:cNvPr>
          <p:cNvPicPr>
            <a:picLocks noGrp="1" noChangeAspect="1"/>
          </p:cNvPicPr>
          <p:nvPr>
            <p:ph idx="1"/>
          </p:nvPr>
        </p:nvPicPr>
        <p:blipFill>
          <a:blip r:embed="rId2"/>
          <a:stretch>
            <a:fillRect/>
          </a:stretch>
        </p:blipFill>
        <p:spPr>
          <a:xfrm rot="5400000">
            <a:off x="1559178" y="1134008"/>
            <a:ext cx="6024057" cy="4518042"/>
          </a:xfrm>
        </p:spPr>
      </p:pic>
    </p:spTree>
    <p:extLst>
      <p:ext uri="{BB962C8B-B14F-4D97-AF65-F5344CB8AC3E}">
        <p14:creationId xmlns:p14="http://schemas.microsoft.com/office/powerpoint/2010/main" val="338897151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54AF01-B718-DB4C-A0C8-CDB42AF37939}"/>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D4B408A2-1C28-614E-9D2B-8B2D24EA1A64}"/>
              </a:ext>
            </a:extLst>
          </p:cNvPr>
          <p:cNvPicPr>
            <a:picLocks noGrp="1" noChangeAspect="1"/>
          </p:cNvPicPr>
          <p:nvPr>
            <p:ph idx="1"/>
          </p:nvPr>
        </p:nvPicPr>
        <p:blipFill>
          <a:blip r:embed="rId2"/>
          <a:stretch>
            <a:fillRect/>
          </a:stretch>
        </p:blipFill>
        <p:spPr>
          <a:xfrm>
            <a:off x="921056" y="762000"/>
            <a:ext cx="7301887" cy="5476415"/>
          </a:xfrm>
        </p:spPr>
      </p:pic>
    </p:spTree>
    <p:extLst>
      <p:ext uri="{BB962C8B-B14F-4D97-AF65-F5344CB8AC3E}">
        <p14:creationId xmlns:p14="http://schemas.microsoft.com/office/powerpoint/2010/main" val="133353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39E97-0205-244C-8AFA-13CB5AA63A8E}"/>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729F1AE3-1EFF-6240-957B-C9835EBFA6A3}"/>
              </a:ext>
            </a:extLst>
          </p:cNvPr>
          <p:cNvPicPr>
            <a:picLocks noGrp="1" noChangeAspect="1"/>
          </p:cNvPicPr>
          <p:nvPr>
            <p:ph idx="1"/>
          </p:nvPr>
        </p:nvPicPr>
        <p:blipFill>
          <a:blip r:embed="rId2"/>
          <a:stretch>
            <a:fillRect/>
          </a:stretch>
        </p:blipFill>
        <p:spPr>
          <a:xfrm>
            <a:off x="1003913" y="1124974"/>
            <a:ext cx="7301887" cy="5476415"/>
          </a:xfrm>
        </p:spPr>
      </p:pic>
    </p:spTree>
    <p:extLst>
      <p:ext uri="{BB962C8B-B14F-4D97-AF65-F5344CB8AC3E}">
        <p14:creationId xmlns:p14="http://schemas.microsoft.com/office/powerpoint/2010/main" val="16416581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FD791-4D92-FC42-85C6-BB34FF13A200}"/>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9A38A896-AB38-E441-BA31-967B1BBCC1F9}"/>
              </a:ext>
            </a:extLst>
          </p:cNvPr>
          <p:cNvPicPr>
            <a:picLocks noGrp="1" noChangeAspect="1"/>
          </p:cNvPicPr>
          <p:nvPr>
            <p:ph idx="1"/>
          </p:nvPr>
        </p:nvPicPr>
        <p:blipFill>
          <a:blip r:embed="rId2"/>
          <a:stretch>
            <a:fillRect/>
          </a:stretch>
        </p:blipFill>
        <p:spPr>
          <a:xfrm>
            <a:off x="2385434" y="533400"/>
            <a:ext cx="4518042" cy="6024057"/>
          </a:xfrm>
        </p:spPr>
      </p:pic>
    </p:spTree>
    <p:extLst>
      <p:ext uri="{BB962C8B-B14F-4D97-AF65-F5344CB8AC3E}">
        <p14:creationId xmlns:p14="http://schemas.microsoft.com/office/powerpoint/2010/main" val="15990872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3C02C0-E588-3842-9C2D-26BB02A42736}"/>
              </a:ext>
            </a:extLst>
          </p:cNvPr>
          <p:cNvSpPr txBox="1">
            <a:spLocks/>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3900" kern="1200">
                <a:solidFill>
                  <a:schemeClr val="tx2"/>
                </a:solidFill>
                <a:latin typeface="+mj-lt"/>
                <a:ea typeface="ＭＳ Ｐゴシック" charset="0"/>
                <a:cs typeface="+mj-cs"/>
              </a:defRPr>
            </a:lvl1pPr>
            <a:lvl2pPr algn="ctr" rtl="0" eaLnBrk="0" fontAlgn="base" hangingPunct="0">
              <a:spcBef>
                <a:spcPct val="0"/>
              </a:spcBef>
              <a:spcAft>
                <a:spcPct val="0"/>
              </a:spcAft>
              <a:defRPr sz="39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39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39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3900">
                <a:solidFill>
                  <a:schemeClr val="tx2"/>
                </a:solidFill>
                <a:latin typeface="Arial" charset="0"/>
                <a:ea typeface="ＭＳ Ｐゴシック" charset="0"/>
                <a:cs typeface="Arial" charset="0"/>
              </a:defRPr>
            </a:lvl5pPr>
            <a:lvl6pPr marL="406405" algn="ctr" rtl="0" fontAlgn="base">
              <a:spcBef>
                <a:spcPct val="0"/>
              </a:spcBef>
              <a:spcAft>
                <a:spcPct val="0"/>
              </a:spcAft>
              <a:defRPr sz="3911">
                <a:solidFill>
                  <a:schemeClr val="tx2"/>
                </a:solidFill>
                <a:latin typeface="Arial" charset="0"/>
                <a:ea typeface="Arial" charset="0"/>
                <a:cs typeface="Arial" charset="0"/>
              </a:defRPr>
            </a:lvl6pPr>
            <a:lvl7pPr marL="812810" algn="ctr" rtl="0" fontAlgn="base">
              <a:spcBef>
                <a:spcPct val="0"/>
              </a:spcBef>
              <a:spcAft>
                <a:spcPct val="0"/>
              </a:spcAft>
              <a:defRPr sz="3911">
                <a:solidFill>
                  <a:schemeClr val="tx2"/>
                </a:solidFill>
                <a:latin typeface="Arial" charset="0"/>
                <a:ea typeface="Arial" charset="0"/>
                <a:cs typeface="Arial" charset="0"/>
              </a:defRPr>
            </a:lvl7pPr>
            <a:lvl8pPr marL="1219215" algn="ctr" rtl="0" fontAlgn="base">
              <a:spcBef>
                <a:spcPct val="0"/>
              </a:spcBef>
              <a:spcAft>
                <a:spcPct val="0"/>
              </a:spcAft>
              <a:defRPr sz="3911">
                <a:solidFill>
                  <a:schemeClr val="tx2"/>
                </a:solidFill>
                <a:latin typeface="Arial" charset="0"/>
                <a:ea typeface="Arial" charset="0"/>
                <a:cs typeface="Arial" charset="0"/>
              </a:defRPr>
            </a:lvl8pPr>
            <a:lvl9pPr marL="1625620" algn="ctr" rtl="0" fontAlgn="base">
              <a:spcBef>
                <a:spcPct val="0"/>
              </a:spcBef>
              <a:spcAft>
                <a:spcPct val="0"/>
              </a:spcAft>
              <a:defRPr sz="3911">
                <a:solidFill>
                  <a:schemeClr val="tx2"/>
                </a:solidFill>
                <a:latin typeface="Arial" charset="0"/>
                <a:ea typeface="Arial" charset="0"/>
                <a:cs typeface="Arial" charset="0"/>
              </a:defRPr>
            </a:lvl9pPr>
          </a:lstStyle>
          <a:p>
            <a:r>
              <a:rPr lang="tr-TR" sz="3200" b="1" dirty="0" err="1">
                <a:latin typeface="Comic Sans MS" panose="030F0902030302020204" pitchFamily="66" charset="0"/>
              </a:rPr>
              <a:t>Poşit</a:t>
            </a:r>
            <a:r>
              <a:rPr lang="tr-TR" sz="3200" b="1" dirty="0">
                <a:latin typeface="Comic Sans MS" panose="030F0902030302020204" pitchFamily="66" charset="0"/>
              </a:rPr>
              <a:t> </a:t>
            </a:r>
          </a:p>
        </p:txBody>
      </p:sp>
      <p:cxnSp>
        <p:nvCxnSpPr>
          <p:cNvPr id="5" name="Straight Connector 4">
            <a:extLst>
              <a:ext uri="{FF2B5EF4-FFF2-40B4-BE49-F238E27FC236}">
                <a16:creationId xmlns:a16="http://schemas.microsoft.com/office/drawing/2014/main" id="{11E0A7B2-4648-4145-9667-8E75194D9F15}"/>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BC7A80F-F436-8B4D-AF6F-BAF09F1CB906}"/>
              </a:ext>
            </a:extLst>
          </p:cNvPr>
          <p:cNvPicPr>
            <a:picLocks noChangeAspect="1"/>
          </p:cNvPicPr>
          <p:nvPr/>
        </p:nvPicPr>
        <p:blipFill>
          <a:blip r:embed="rId3"/>
          <a:stretch>
            <a:fillRect/>
          </a:stretch>
        </p:blipFill>
        <p:spPr>
          <a:xfrm>
            <a:off x="1219200" y="1435097"/>
            <a:ext cx="6743700" cy="5118103"/>
          </a:xfrm>
          <a:prstGeom prst="rect">
            <a:avLst/>
          </a:prstGeom>
        </p:spPr>
      </p:pic>
    </p:spTree>
    <p:extLst>
      <p:ext uri="{BB962C8B-B14F-4D97-AF65-F5344CB8AC3E}">
        <p14:creationId xmlns:p14="http://schemas.microsoft.com/office/powerpoint/2010/main" val="4078665405"/>
      </p:ext>
    </p:extLst>
  </p:cSld>
  <p:clrMapOvr>
    <a:masterClrMapping/>
  </p:clrMapOvr>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3C02C0-E588-3842-9C2D-26BB02A42736}"/>
              </a:ext>
            </a:extLst>
          </p:cNvPr>
          <p:cNvSpPr txBox="1">
            <a:spLocks/>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3900" kern="1200">
                <a:solidFill>
                  <a:schemeClr val="tx2"/>
                </a:solidFill>
                <a:latin typeface="+mj-lt"/>
                <a:ea typeface="ＭＳ Ｐゴシック" charset="0"/>
                <a:cs typeface="+mj-cs"/>
              </a:defRPr>
            </a:lvl1pPr>
            <a:lvl2pPr algn="ctr" rtl="0" eaLnBrk="0" fontAlgn="base" hangingPunct="0">
              <a:spcBef>
                <a:spcPct val="0"/>
              </a:spcBef>
              <a:spcAft>
                <a:spcPct val="0"/>
              </a:spcAft>
              <a:defRPr sz="39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39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39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3900">
                <a:solidFill>
                  <a:schemeClr val="tx2"/>
                </a:solidFill>
                <a:latin typeface="Arial" charset="0"/>
                <a:ea typeface="ＭＳ Ｐゴシック" charset="0"/>
                <a:cs typeface="Arial" charset="0"/>
              </a:defRPr>
            </a:lvl5pPr>
            <a:lvl6pPr marL="406405" algn="ctr" rtl="0" fontAlgn="base">
              <a:spcBef>
                <a:spcPct val="0"/>
              </a:spcBef>
              <a:spcAft>
                <a:spcPct val="0"/>
              </a:spcAft>
              <a:defRPr sz="3911">
                <a:solidFill>
                  <a:schemeClr val="tx2"/>
                </a:solidFill>
                <a:latin typeface="Arial" charset="0"/>
                <a:ea typeface="Arial" charset="0"/>
                <a:cs typeface="Arial" charset="0"/>
              </a:defRPr>
            </a:lvl6pPr>
            <a:lvl7pPr marL="812810" algn="ctr" rtl="0" fontAlgn="base">
              <a:spcBef>
                <a:spcPct val="0"/>
              </a:spcBef>
              <a:spcAft>
                <a:spcPct val="0"/>
              </a:spcAft>
              <a:defRPr sz="3911">
                <a:solidFill>
                  <a:schemeClr val="tx2"/>
                </a:solidFill>
                <a:latin typeface="Arial" charset="0"/>
                <a:ea typeface="Arial" charset="0"/>
                <a:cs typeface="Arial" charset="0"/>
              </a:defRPr>
            </a:lvl7pPr>
            <a:lvl8pPr marL="1219215" algn="ctr" rtl="0" fontAlgn="base">
              <a:spcBef>
                <a:spcPct val="0"/>
              </a:spcBef>
              <a:spcAft>
                <a:spcPct val="0"/>
              </a:spcAft>
              <a:defRPr sz="3911">
                <a:solidFill>
                  <a:schemeClr val="tx2"/>
                </a:solidFill>
                <a:latin typeface="Arial" charset="0"/>
                <a:ea typeface="Arial" charset="0"/>
                <a:cs typeface="Arial" charset="0"/>
              </a:defRPr>
            </a:lvl8pPr>
            <a:lvl9pPr marL="1625620" algn="ctr" rtl="0" fontAlgn="base">
              <a:spcBef>
                <a:spcPct val="0"/>
              </a:spcBef>
              <a:spcAft>
                <a:spcPct val="0"/>
              </a:spcAft>
              <a:defRPr sz="3911">
                <a:solidFill>
                  <a:schemeClr val="tx2"/>
                </a:solidFill>
                <a:latin typeface="Arial" charset="0"/>
                <a:ea typeface="Arial" charset="0"/>
                <a:cs typeface="Arial" charset="0"/>
              </a:defRPr>
            </a:lvl9pPr>
          </a:lstStyle>
          <a:p>
            <a:r>
              <a:rPr lang="tr-TR" sz="3200" b="1" dirty="0" err="1">
                <a:latin typeface="Comic Sans MS" panose="030F0902030302020204" pitchFamily="66" charset="0"/>
              </a:rPr>
              <a:t>Poşit</a:t>
            </a:r>
            <a:r>
              <a:rPr lang="tr-TR" sz="3200" b="1" dirty="0">
                <a:latin typeface="Comic Sans MS" panose="030F0902030302020204" pitchFamily="66" charset="0"/>
              </a:rPr>
              <a:t> </a:t>
            </a:r>
          </a:p>
        </p:txBody>
      </p:sp>
      <p:cxnSp>
        <p:nvCxnSpPr>
          <p:cNvPr id="5" name="Straight Connector 4">
            <a:extLst>
              <a:ext uri="{FF2B5EF4-FFF2-40B4-BE49-F238E27FC236}">
                <a16:creationId xmlns:a16="http://schemas.microsoft.com/office/drawing/2014/main" id="{11E0A7B2-4648-4145-9667-8E75194D9F15}"/>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5A847C2D-66D6-0643-94BE-6D288274D069}"/>
              </a:ext>
            </a:extLst>
          </p:cNvPr>
          <p:cNvSpPr txBox="1">
            <a:spLocks/>
          </p:cNvSpPr>
          <p:nvPr/>
        </p:nvSpPr>
        <p:spPr>
          <a:xfrm>
            <a:off x="228600" y="990600"/>
            <a:ext cx="8915400" cy="4525963"/>
          </a:xfrm>
          <a:prstGeom prst="rect">
            <a:avLst/>
          </a:prstGeom>
        </p:spPr>
        <p:txBody>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400" b="1" u="sng" dirty="0" err="1">
                <a:latin typeface="Comic Sans MS" panose="030F0902030302020204" pitchFamily="66" charset="0"/>
              </a:rPr>
              <a:t>İnflamasyon</a:t>
            </a:r>
            <a:r>
              <a:rPr lang="tr-TR" sz="2400" b="1" u="sng" dirty="0">
                <a:latin typeface="Comic Sans MS" panose="030F0902030302020204" pitchFamily="66" charset="0"/>
              </a:rPr>
              <a:t>:</a:t>
            </a:r>
          </a:p>
          <a:p>
            <a:pPr lvl="1">
              <a:lnSpc>
                <a:spcPct val="150000"/>
              </a:lnSpc>
            </a:pPr>
            <a:r>
              <a:rPr lang="tr-TR" sz="2000" dirty="0">
                <a:latin typeface="Comic Sans MS" panose="030F0902030302020204" pitchFamily="66" charset="0"/>
              </a:rPr>
              <a:t>Barsak </a:t>
            </a:r>
            <a:r>
              <a:rPr lang="tr-TR" sz="2000" dirty="0" err="1">
                <a:latin typeface="Comic Sans MS" panose="030F0902030302020204" pitchFamily="66" charset="0"/>
              </a:rPr>
              <a:t>ph’da</a:t>
            </a:r>
            <a:r>
              <a:rPr lang="tr-TR" sz="2000" dirty="0">
                <a:latin typeface="Comic Sans MS" panose="030F0902030302020204" pitchFamily="66" charset="0"/>
              </a:rPr>
              <a:t> artış</a:t>
            </a:r>
          </a:p>
          <a:p>
            <a:pPr lvl="1">
              <a:lnSpc>
                <a:spcPct val="150000"/>
              </a:lnSpc>
            </a:pPr>
            <a:r>
              <a:rPr lang="tr-TR" sz="2000" dirty="0" err="1">
                <a:latin typeface="Comic Sans MS" panose="030F0902030302020204" pitchFamily="66" charset="0"/>
              </a:rPr>
              <a:t>Fekal</a:t>
            </a:r>
            <a:r>
              <a:rPr lang="tr-TR" sz="2000" dirty="0">
                <a:latin typeface="Comic Sans MS" panose="030F0902030302020204" pitchFamily="66" charset="0"/>
              </a:rPr>
              <a:t> </a:t>
            </a:r>
            <a:r>
              <a:rPr lang="tr-TR" sz="2000" dirty="0" err="1">
                <a:latin typeface="Comic Sans MS" panose="030F0902030302020204" pitchFamily="66" charset="0"/>
              </a:rPr>
              <a:t>butirat</a:t>
            </a:r>
            <a:r>
              <a:rPr lang="tr-TR" sz="2000" dirty="0">
                <a:latin typeface="Comic Sans MS" panose="030F0902030302020204" pitchFamily="66" charset="0"/>
              </a:rPr>
              <a:t> düzeyinde azalma (sindirime dirençli nişasta) </a:t>
            </a:r>
          </a:p>
          <a:p>
            <a:pPr lvl="1">
              <a:lnSpc>
                <a:spcPct val="150000"/>
              </a:lnSpc>
            </a:pPr>
            <a:r>
              <a:rPr lang="tr-TR" sz="2000" dirty="0" err="1">
                <a:latin typeface="Comic Sans MS" panose="030F0902030302020204" pitchFamily="66" charset="0"/>
              </a:rPr>
              <a:t>Fekal</a:t>
            </a:r>
            <a:r>
              <a:rPr lang="tr-TR" sz="2000" dirty="0">
                <a:latin typeface="Comic Sans MS" panose="030F0902030302020204" pitchFamily="66" charset="0"/>
              </a:rPr>
              <a:t> florada </a:t>
            </a:r>
            <a:r>
              <a:rPr lang="tr-TR" sz="2000" dirty="0" err="1">
                <a:latin typeface="Comic Sans MS" panose="030F0902030302020204" pitchFamily="66" charset="0"/>
              </a:rPr>
              <a:t>degisim</a:t>
            </a:r>
            <a:endParaRPr lang="tr-TR" sz="2000" dirty="0">
              <a:latin typeface="Comic Sans MS" panose="030F0902030302020204" pitchFamily="66" charset="0"/>
            </a:endParaRPr>
          </a:p>
          <a:p>
            <a:pPr lvl="1">
              <a:lnSpc>
                <a:spcPct val="150000"/>
              </a:lnSpc>
            </a:pPr>
            <a:r>
              <a:rPr lang="tr-TR" sz="2000" dirty="0">
                <a:latin typeface="Comic Sans MS" panose="030F0902030302020204" pitchFamily="66" charset="0"/>
              </a:rPr>
              <a:t>Safra asit konsantrasyonunda artış</a:t>
            </a:r>
          </a:p>
          <a:p>
            <a:pPr>
              <a:lnSpc>
                <a:spcPct val="150000"/>
              </a:lnSpc>
            </a:pPr>
            <a:r>
              <a:rPr lang="tr-TR" sz="2400" dirty="0">
                <a:latin typeface="Comic Sans MS" panose="030F0902030302020204" pitchFamily="66" charset="0"/>
              </a:rPr>
              <a:t>  </a:t>
            </a:r>
            <a:r>
              <a:rPr lang="tr-TR" sz="2400" b="1" dirty="0" err="1">
                <a:latin typeface="Comic Sans MS" panose="030F0902030302020204" pitchFamily="66" charset="0"/>
              </a:rPr>
              <a:t>inulin</a:t>
            </a:r>
            <a:r>
              <a:rPr lang="tr-TR" sz="2400" dirty="0">
                <a:latin typeface="Comic Sans MS" panose="030F0902030302020204" pitchFamily="66" charset="0"/>
              </a:rPr>
              <a:t>-----kısa zincirli yağ asitleri </a:t>
            </a:r>
          </a:p>
          <a:p>
            <a:pPr lvl="1">
              <a:lnSpc>
                <a:spcPct val="150000"/>
              </a:lnSpc>
            </a:pPr>
            <a:r>
              <a:rPr lang="tr-TR" sz="2000" dirty="0">
                <a:latin typeface="Comic Sans MS" panose="030F0902030302020204" pitchFamily="66" charset="0"/>
              </a:rPr>
              <a:t>Endoskopik ve klinik iyileşme</a:t>
            </a:r>
          </a:p>
          <a:p>
            <a:pPr>
              <a:lnSpc>
                <a:spcPct val="150000"/>
              </a:lnSpc>
            </a:pPr>
            <a:r>
              <a:rPr lang="tr-TR" sz="2400" b="1" dirty="0" err="1">
                <a:latin typeface="Comic Sans MS" panose="030F0902030302020204" pitchFamily="66" charset="0"/>
              </a:rPr>
              <a:t>Probiyotik</a:t>
            </a:r>
            <a:r>
              <a:rPr lang="tr-TR" sz="2400" b="1" dirty="0">
                <a:latin typeface="Comic Sans MS" panose="030F0902030302020204" pitchFamily="66" charset="0"/>
              </a:rPr>
              <a:t>: VSL#3</a:t>
            </a:r>
          </a:p>
          <a:p>
            <a:pPr lvl="1">
              <a:lnSpc>
                <a:spcPct val="150000"/>
              </a:lnSpc>
            </a:pPr>
            <a:r>
              <a:rPr lang="tr-TR" sz="2000" dirty="0" err="1">
                <a:latin typeface="Comic Sans MS" panose="030F0902030302020204" pitchFamily="66" charset="0"/>
              </a:rPr>
              <a:t>Streptococcus</a:t>
            </a:r>
            <a:r>
              <a:rPr lang="tr-TR" sz="2000" dirty="0">
                <a:latin typeface="Comic Sans MS" panose="030F0902030302020204" pitchFamily="66" charset="0"/>
              </a:rPr>
              <a:t> </a:t>
            </a:r>
            <a:r>
              <a:rPr lang="tr-TR" sz="2000" dirty="0" err="1">
                <a:latin typeface="Comic Sans MS" panose="030F0902030302020204" pitchFamily="66" charset="0"/>
              </a:rPr>
              <a:t>salivarius</a:t>
            </a:r>
            <a:r>
              <a:rPr lang="tr-TR" sz="2000" dirty="0">
                <a:latin typeface="Comic Sans MS" panose="030F0902030302020204" pitchFamily="66" charset="0"/>
              </a:rPr>
              <a:t>, L </a:t>
            </a:r>
            <a:r>
              <a:rPr lang="tr-TR" sz="2000" dirty="0" err="1">
                <a:latin typeface="Comic Sans MS" panose="030F0902030302020204" pitchFamily="66" charset="0"/>
              </a:rPr>
              <a:t>casei</a:t>
            </a:r>
            <a:r>
              <a:rPr lang="tr-TR" sz="2000" dirty="0">
                <a:latin typeface="Comic Sans MS" panose="030F0902030302020204" pitchFamily="66" charset="0"/>
              </a:rPr>
              <a:t>, </a:t>
            </a:r>
            <a:r>
              <a:rPr lang="tr-TR" sz="2000" dirty="0" err="1">
                <a:latin typeface="Comic Sans MS" panose="030F0902030302020204" pitchFamily="66" charset="0"/>
              </a:rPr>
              <a:t>Lactobacillus</a:t>
            </a:r>
            <a:r>
              <a:rPr lang="tr-TR" sz="2000" dirty="0">
                <a:latin typeface="Comic Sans MS" panose="030F0902030302020204" pitchFamily="66" charset="0"/>
              </a:rPr>
              <a:t> </a:t>
            </a:r>
            <a:r>
              <a:rPr lang="tr-TR" sz="2000" dirty="0" err="1">
                <a:latin typeface="Comic Sans MS" panose="030F0902030302020204" pitchFamily="66" charset="0"/>
              </a:rPr>
              <a:t>plantarum</a:t>
            </a:r>
            <a:r>
              <a:rPr lang="tr-TR" sz="2000" dirty="0">
                <a:latin typeface="Comic Sans MS" panose="030F0902030302020204" pitchFamily="66" charset="0"/>
              </a:rPr>
              <a:t>, </a:t>
            </a:r>
            <a:r>
              <a:rPr lang="tr-TR" sz="2000" dirty="0" err="1">
                <a:latin typeface="Comic Sans MS" panose="030F0902030302020204" pitchFamily="66" charset="0"/>
              </a:rPr>
              <a:t>Lactobacillus</a:t>
            </a:r>
            <a:r>
              <a:rPr lang="tr-TR" sz="2000" dirty="0">
                <a:latin typeface="Comic Sans MS" panose="030F0902030302020204" pitchFamily="66" charset="0"/>
              </a:rPr>
              <a:t> </a:t>
            </a:r>
            <a:r>
              <a:rPr lang="tr-TR" sz="2000" dirty="0" err="1">
                <a:latin typeface="Comic Sans MS" panose="030F0902030302020204" pitchFamily="66" charset="0"/>
              </a:rPr>
              <a:t>acidophilus</a:t>
            </a:r>
            <a:r>
              <a:rPr lang="tr-TR" sz="2000" dirty="0">
                <a:latin typeface="Comic Sans MS" panose="030F0902030302020204" pitchFamily="66" charset="0"/>
              </a:rPr>
              <a:t>, </a:t>
            </a:r>
            <a:r>
              <a:rPr lang="tr-TR" sz="2000" dirty="0" err="1">
                <a:latin typeface="Comic Sans MS" panose="030F0902030302020204" pitchFamily="66" charset="0"/>
              </a:rPr>
              <a:t>Lactobacillus</a:t>
            </a:r>
            <a:r>
              <a:rPr lang="tr-TR" sz="2000" dirty="0">
                <a:latin typeface="Comic Sans MS" panose="030F0902030302020204" pitchFamily="66" charset="0"/>
              </a:rPr>
              <a:t> </a:t>
            </a:r>
            <a:r>
              <a:rPr lang="tr-TR" sz="2000" dirty="0" err="1">
                <a:latin typeface="Comic Sans MS" panose="030F0902030302020204" pitchFamily="66" charset="0"/>
              </a:rPr>
              <a:t>delbrueckii</a:t>
            </a:r>
            <a:r>
              <a:rPr lang="tr-TR" sz="2000" dirty="0">
                <a:latin typeface="Comic Sans MS" panose="030F0902030302020204" pitchFamily="66" charset="0"/>
              </a:rPr>
              <a:t>, </a:t>
            </a:r>
            <a:r>
              <a:rPr lang="tr-TR" sz="2000" dirty="0" err="1">
                <a:latin typeface="Comic Sans MS" panose="030F0902030302020204" pitchFamily="66" charset="0"/>
              </a:rPr>
              <a:t>Bifidobacterium</a:t>
            </a:r>
            <a:r>
              <a:rPr lang="tr-TR" sz="2000" dirty="0">
                <a:latin typeface="Comic Sans MS" panose="030F0902030302020204" pitchFamily="66" charset="0"/>
              </a:rPr>
              <a:t> </a:t>
            </a:r>
            <a:r>
              <a:rPr lang="tr-TR" sz="2000" dirty="0" err="1">
                <a:latin typeface="Comic Sans MS" panose="030F0902030302020204" pitchFamily="66" charset="0"/>
              </a:rPr>
              <a:t>longum</a:t>
            </a:r>
            <a:r>
              <a:rPr lang="tr-TR" sz="2000" dirty="0">
                <a:latin typeface="Comic Sans MS" panose="030F0902030302020204" pitchFamily="66" charset="0"/>
              </a:rPr>
              <a:t>, </a:t>
            </a:r>
            <a:r>
              <a:rPr lang="tr-TR" sz="2000" dirty="0" err="1">
                <a:latin typeface="Comic Sans MS" panose="030F0902030302020204" pitchFamily="66" charset="0"/>
              </a:rPr>
              <a:t>Bifidobacterium</a:t>
            </a:r>
            <a:r>
              <a:rPr lang="tr-TR" sz="2000" dirty="0">
                <a:latin typeface="Comic Sans MS" panose="030F0902030302020204" pitchFamily="66" charset="0"/>
              </a:rPr>
              <a:t> </a:t>
            </a:r>
            <a:r>
              <a:rPr lang="tr-TR" sz="2000" dirty="0" err="1">
                <a:latin typeface="Comic Sans MS" panose="030F0902030302020204" pitchFamily="66" charset="0"/>
              </a:rPr>
              <a:t>infantis</a:t>
            </a:r>
            <a:r>
              <a:rPr lang="tr-TR" sz="2000" dirty="0">
                <a:latin typeface="Comic Sans MS" panose="030F0902030302020204" pitchFamily="66" charset="0"/>
              </a:rPr>
              <a:t>, </a:t>
            </a:r>
            <a:r>
              <a:rPr lang="tr-TR" sz="2000" dirty="0" err="1">
                <a:latin typeface="Comic Sans MS" panose="030F0902030302020204" pitchFamily="66" charset="0"/>
              </a:rPr>
              <a:t>and</a:t>
            </a:r>
            <a:r>
              <a:rPr lang="tr-TR" sz="2000" dirty="0">
                <a:latin typeface="Comic Sans MS" panose="030F0902030302020204" pitchFamily="66" charset="0"/>
              </a:rPr>
              <a:t> </a:t>
            </a:r>
            <a:r>
              <a:rPr lang="tr-TR" sz="2000" dirty="0" err="1">
                <a:latin typeface="Comic Sans MS" panose="030F0902030302020204" pitchFamily="66" charset="0"/>
              </a:rPr>
              <a:t>Bifidobacterium</a:t>
            </a:r>
            <a:r>
              <a:rPr lang="tr-TR" sz="2000" dirty="0">
                <a:latin typeface="Comic Sans MS" panose="030F0902030302020204" pitchFamily="66" charset="0"/>
              </a:rPr>
              <a:t> </a:t>
            </a:r>
            <a:r>
              <a:rPr lang="tr-TR" sz="2000" dirty="0" err="1">
                <a:latin typeface="Comic Sans MS" panose="030F0902030302020204" pitchFamily="66" charset="0"/>
              </a:rPr>
              <a:t>breve</a:t>
            </a:r>
            <a:endParaRPr lang="tr-TR" sz="2000" dirty="0">
              <a:latin typeface="Comic Sans MS" panose="030F0902030302020204" pitchFamily="66" charset="0"/>
            </a:endParaRPr>
          </a:p>
        </p:txBody>
      </p:sp>
    </p:spTree>
    <p:extLst>
      <p:ext uri="{BB962C8B-B14F-4D97-AF65-F5344CB8AC3E}">
        <p14:creationId xmlns:p14="http://schemas.microsoft.com/office/powerpoint/2010/main" val="2927270801"/>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7A6A9B5-C79A-A445-B4D5-2FED0D3665DE}"/>
              </a:ext>
            </a:extLst>
          </p:cNvPr>
          <p:cNvSpPr>
            <a:spLocks noGrp="1"/>
          </p:cNvSpPr>
          <p:nvPr>
            <p:ph type="title"/>
          </p:nvPr>
        </p:nvSpPr>
        <p:spPr>
          <a:xfrm>
            <a:off x="457200" y="274638"/>
            <a:ext cx="8229600" cy="1143000"/>
          </a:xfrm>
        </p:spPr>
        <p:txBody>
          <a:bodyPr/>
          <a:lstStyle/>
          <a:p>
            <a:r>
              <a:rPr lang="tr-TR" sz="3200" b="1" dirty="0" err="1">
                <a:latin typeface="Comic Sans MS" panose="030F0902030302020204" pitchFamily="66" charset="0"/>
              </a:rPr>
              <a:t>Probiyotik</a:t>
            </a:r>
            <a:r>
              <a:rPr lang="tr-TR" sz="3200" b="1" dirty="0">
                <a:latin typeface="Comic Sans MS" panose="030F0902030302020204" pitchFamily="66" charset="0"/>
              </a:rPr>
              <a:t> etki mekanizması </a:t>
            </a:r>
          </a:p>
        </p:txBody>
      </p:sp>
      <p:cxnSp>
        <p:nvCxnSpPr>
          <p:cNvPr id="7" name="Straight Connector 6">
            <a:extLst>
              <a:ext uri="{FF2B5EF4-FFF2-40B4-BE49-F238E27FC236}">
                <a16:creationId xmlns:a16="http://schemas.microsoft.com/office/drawing/2014/main" id="{1F3698B7-E942-7342-8FD4-59681BC9F9F3}"/>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734ED09C-D2B7-9040-A811-7B3AEA45FE79}"/>
              </a:ext>
            </a:extLst>
          </p:cNvPr>
          <p:cNvPicPr>
            <a:picLocks noChangeAspect="1"/>
          </p:cNvPicPr>
          <p:nvPr/>
        </p:nvPicPr>
        <p:blipFill>
          <a:blip r:embed="rId3"/>
          <a:stretch>
            <a:fillRect/>
          </a:stretch>
        </p:blipFill>
        <p:spPr>
          <a:xfrm>
            <a:off x="914400" y="1295400"/>
            <a:ext cx="7467600" cy="52907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8672625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A209A-FE18-5F46-AECD-357C333691FF}"/>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E7664BFE-050D-354F-82C6-E67F1E458FB4}"/>
              </a:ext>
            </a:extLst>
          </p:cNvPr>
          <p:cNvPicPr>
            <a:picLocks noGrp="1" noChangeAspect="1"/>
          </p:cNvPicPr>
          <p:nvPr>
            <p:ph idx="1"/>
          </p:nvPr>
        </p:nvPicPr>
        <p:blipFill>
          <a:blip r:embed="rId2"/>
          <a:stretch>
            <a:fillRect/>
          </a:stretch>
        </p:blipFill>
        <p:spPr>
          <a:xfrm rot="5400000">
            <a:off x="1258768" y="1054403"/>
            <a:ext cx="6626463" cy="4969846"/>
          </a:xfrm>
        </p:spPr>
      </p:pic>
    </p:spTree>
    <p:extLst>
      <p:ext uri="{BB962C8B-B14F-4D97-AF65-F5344CB8AC3E}">
        <p14:creationId xmlns:p14="http://schemas.microsoft.com/office/powerpoint/2010/main" val="354540315"/>
      </p:ext>
    </p:extLst>
  </p:cSld>
  <p:clrMapOvr>
    <a:masterClrMapping/>
  </p:clrMapOvr>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113C02C0-E588-3842-9C2D-26BB02A42736}"/>
              </a:ext>
            </a:extLst>
          </p:cNvPr>
          <p:cNvSpPr txBox="1">
            <a:spLocks/>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3900" kern="1200">
                <a:solidFill>
                  <a:schemeClr val="tx2"/>
                </a:solidFill>
                <a:latin typeface="+mj-lt"/>
                <a:ea typeface="ＭＳ Ｐゴシック" charset="0"/>
                <a:cs typeface="+mj-cs"/>
              </a:defRPr>
            </a:lvl1pPr>
            <a:lvl2pPr algn="ctr" rtl="0" eaLnBrk="0" fontAlgn="base" hangingPunct="0">
              <a:spcBef>
                <a:spcPct val="0"/>
              </a:spcBef>
              <a:spcAft>
                <a:spcPct val="0"/>
              </a:spcAft>
              <a:defRPr sz="39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39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39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3900">
                <a:solidFill>
                  <a:schemeClr val="tx2"/>
                </a:solidFill>
                <a:latin typeface="Arial" charset="0"/>
                <a:ea typeface="ＭＳ Ｐゴシック" charset="0"/>
                <a:cs typeface="Arial" charset="0"/>
              </a:defRPr>
            </a:lvl5pPr>
            <a:lvl6pPr marL="406405" algn="ctr" rtl="0" fontAlgn="base">
              <a:spcBef>
                <a:spcPct val="0"/>
              </a:spcBef>
              <a:spcAft>
                <a:spcPct val="0"/>
              </a:spcAft>
              <a:defRPr sz="3911">
                <a:solidFill>
                  <a:schemeClr val="tx2"/>
                </a:solidFill>
                <a:latin typeface="Arial" charset="0"/>
                <a:ea typeface="Arial" charset="0"/>
                <a:cs typeface="Arial" charset="0"/>
              </a:defRPr>
            </a:lvl6pPr>
            <a:lvl7pPr marL="812810" algn="ctr" rtl="0" fontAlgn="base">
              <a:spcBef>
                <a:spcPct val="0"/>
              </a:spcBef>
              <a:spcAft>
                <a:spcPct val="0"/>
              </a:spcAft>
              <a:defRPr sz="3911">
                <a:solidFill>
                  <a:schemeClr val="tx2"/>
                </a:solidFill>
                <a:latin typeface="Arial" charset="0"/>
                <a:ea typeface="Arial" charset="0"/>
                <a:cs typeface="Arial" charset="0"/>
              </a:defRPr>
            </a:lvl7pPr>
            <a:lvl8pPr marL="1219215" algn="ctr" rtl="0" fontAlgn="base">
              <a:spcBef>
                <a:spcPct val="0"/>
              </a:spcBef>
              <a:spcAft>
                <a:spcPct val="0"/>
              </a:spcAft>
              <a:defRPr sz="3911">
                <a:solidFill>
                  <a:schemeClr val="tx2"/>
                </a:solidFill>
                <a:latin typeface="Arial" charset="0"/>
                <a:ea typeface="Arial" charset="0"/>
                <a:cs typeface="Arial" charset="0"/>
              </a:defRPr>
            </a:lvl8pPr>
            <a:lvl9pPr marL="1625620" algn="ctr" rtl="0" fontAlgn="base">
              <a:spcBef>
                <a:spcPct val="0"/>
              </a:spcBef>
              <a:spcAft>
                <a:spcPct val="0"/>
              </a:spcAft>
              <a:defRPr sz="3911">
                <a:solidFill>
                  <a:schemeClr val="tx2"/>
                </a:solidFill>
                <a:latin typeface="Arial" charset="0"/>
                <a:ea typeface="Arial" charset="0"/>
                <a:cs typeface="Arial" charset="0"/>
              </a:defRPr>
            </a:lvl9pPr>
          </a:lstStyle>
          <a:p>
            <a:r>
              <a:rPr lang="tr-TR" sz="3200" b="1" dirty="0" err="1">
                <a:latin typeface="Comic Sans MS" panose="030F0902030302020204" pitchFamily="66" charset="0"/>
              </a:rPr>
              <a:t>Probiyotik</a:t>
            </a:r>
            <a:r>
              <a:rPr lang="tr-TR" sz="3200" b="1" dirty="0">
                <a:latin typeface="Comic Sans MS" panose="030F0902030302020204" pitchFamily="66" charset="0"/>
              </a:rPr>
              <a:t> </a:t>
            </a:r>
          </a:p>
        </p:txBody>
      </p:sp>
      <p:cxnSp>
        <p:nvCxnSpPr>
          <p:cNvPr id="5" name="Straight Connector 4">
            <a:extLst>
              <a:ext uri="{FF2B5EF4-FFF2-40B4-BE49-F238E27FC236}">
                <a16:creationId xmlns:a16="http://schemas.microsoft.com/office/drawing/2014/main" id="{11E0A7B2-4648-4145-9667-8E75194D9F15}"/>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6" name="Content Placeholder 2">
            <a:extLst>
              <a:ext uri="{FF2B5EF4-FFF2-40B4-BE49-F238E27FC236}">
                <a16:creationId xmlns:a16="http://schemas.microsoft.com/office/drawing/2014/main" id="{A7C162F7-CB6C-C440-BAA7-160945DD5AEC}"/>
              </a:ext>
            </a:extLst>
          </p:cNvPr>
          <p:cNvSpPr txBox="1">
            <a:spLocks/>
          </p:cNvSpPr>
          <p:nvPr/>
        </p:nvSpPr>
        <p:spPr>
          <a:xfrm>
            <a:off x="457200" y="1600200"/>
            <a:ext cx="8001000" cy="4525963"/>
          </a:xfrm>
          <a:prstGeom prst="rect">
            <a:avLst/>
          </a:prstGeom>
        </p:spPr>
        <p:txBody>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400" b="1" dirty="0" err="1">
                <a:latin typeface="Comic Sans MS" panose="030F0902030302020204" pitchFamily="66" charset="0"/>
              </a:rPr>
              <a:t>Ülsertatif</a:t>
            </a:r>
            <a:r>
              <a:rPr lang="tr-TR" sz="2400" b="1" dirty="0">
                <a:latin typeface="Comic Sans MS" panose="030F0902030302020204" pitchFamily="66" charset="0"/>
              </a:rPr>
              <a:t> kolit: </a:t>
            </a:r>
            <a:r>
              <a:rPr lang="tr-TR" sz="2400" dirty="0">
                <a:latin typeface="Comic Sans MS" panose="030F0902030302020204" pitchFamily="66" charset="0"/>
              </a:rPr>
              <a:t>bazı </a:t>
            </a:r>
            <a:r>
              <a:rPr lang="tr-TR" sz="2400" dirty="0" err="1">
                <a:latin typeface="Comic Sans MS" panose="030F0902030302020204" pitchFamily="66" charset="0"/>
              </a:rPr>
              <a:t>probiyotikler</a:t>
            </a:r>
            <a:r>
              <a:rPr lang="tr-TR" sz="2400" dirty="0">
                <a:latin typeface="Comic Sans MS" panose="030F0902030302020204" pitchFamily="66" charset="0"/>
              </a:rPr>
              <a:t> (</a:t>
            </a:r>
            <a:r>
              <a:rPr lang="tr-TR" sz="2400" i="1" dirty="0">
                <a:latin typeface="Arial" charset="0"/>
                <a:cs typeface="Arial" charset="0"/>
              </a:rPr>
              <a:t>E. </a:t>
            </a:r>
            <a:r>
              <a:rPr lang="tr-TR" sz="2400" i="1" dirty="0" err="1">
                <a:latin typeface="Arial" charset="0"/>
                <a:cs typeface="Arial" charset="0"/>
              </a:rPr>
              <a:t>coli</a:t>
            </a:r>
            <a:r>
              <a:rPr lang="tr-TR" sz="2400" i="1" dirty="0">
                <a:latin typeface="Arial" charset="0"/>
                <a:cs typeface="Arial" charset="0"/>
              </a:rPr>
              <a:t> </a:t>
            </a:r>
            <a:r>
              <a:rPr lang="tr-TR" sz="2400" dirty="0" err="1">
                <a:latin typeface="Arial" charset="0"/>
                <a:cs typeface="Arial" charset="0"/>
              </a:rPr>
              <a:t>Nissle</a:t>
            </a:r>
            <a:r>
              <a:rPr lang="tr-TR" sz="2400" dirty="0">
                <a:latin typeface="Arial" charset="0"/>
                <a:cs typeface="Arial" charset="0"/>
              </a:rPr>
              <a:t> 1917)</a:t>
            </a:r>
            <a:r>
              <a:rPr lang="tr-TR" sz="2400" dirty="0">
                <a:latin typeface="Comic Sans MS" panose="030F0902030302020204" pitchFamily="66" charset="0"/>
              </a:rPr>
              <a:t> klinik kullanım için uygun </a:t>
            </a:r>
          </a:p>
          <a:p>
            <a:pPr>
              <a:lnSpc>
                <a:spcPct val="150000"/>
              </a:lnSpc>
            </a:pPr>
            <a:endParaRPr lang="tr-TR" sz="2400" dirty="0">
              <a:latin typeface="Comic Sans MS" panose="030F0902030302020204" pitchFamily="66" charset="0"/>
            </a:endParaRPr>
          </a:p>
          <a:p>
            <a:pPr>
              <a:lnSpc>
                <a:spcPct val="150000"/>
              </a:lnSpc>
            </a:pPr>
            <a:r>
              <a:rPr lang="tr-TR" sz="2400" b="1" dirty="0" err="1">
                <a:latin typeface="Comic Sans MS" panose="030F0902030302020204" pitchFamily="66" charset="0"/>
              </a:rPr>
              <a:t>Crohn</a:t>
            </a:r>
            <a:r>
              <a:rPr lang="tr-TR" sz="2400" b="1" dirty="0">
                <a:latin typeface="Comic Sans MS" panose="030F0902030302020204" pitchFamily="66" charset="0"/>
              </a:rPr>
              <a:t>:</a:t>
            </a:r>
            <a:r>
              <a:rPr lang="tr-TR" sz="2400" dirty="0">
                <a:latin typeface="Comic Sans MS" panose="030F0902030302020204" pitchFamily="66" charset="0"/>
              </a:rPr>
              <a:t> destekleyen data yok </a:t>
            </a:r>
          </a:p>
        </p:txBody>
      </p:sp>
      <p:pic>
        <p:nvPicPr>
          <p:cNvPr id="7" name="Content Placeholder 4">
            <a:extLst>
              <a:ext uri="{FF2B5EF4-FFF2-40B4-BE49-F238E27FC236}">
                <a16:creationId xmlns:a16="http://schemas.microsoft.com/office/drawing/2014/main" id="{3711231D-99F3-6F4E-B73B-B603238CC3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3623" y="4648200"/>
            <a:ext cx="5620928" cy="2028223"/>
          </a:xfrm>
          <a:prstGeom prst="rect">
            <a:avLst/>
          </a:prstGeom>
        </p:spPr>
      </p:pic>
    </p:spTree>
    <p:extLst>
      <p:ext uri="{BB962C8B-B14F-4D97-AF65-F5344CB8AC3E}">
        <p14:creationId xmlns:p14="http://schemas.microsoft.com/office/powerpoint/2010/main" val="3944536175"/>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42A2ED26-0C63-7C4C-9383-97EB028A21DA}"/>
              </a:ext>
            </a:extLst>
          </p:cNvPr>
          <p:cNvSpPr>
            <a:spLocks noGrp="1"/>
          </p:cNvSpPr>
          <p:nvPr>
            <p:ph type="title"/>
          </p:nvPr>
        </p:nvSpPr>
        <p:spPr>
          <a:xfrm>
            <a:off x="381000" y="2133600"/>
            <a:ext cx="8229600" cy="1143000"/>
          </a:xfrm>
        </p:spPr>
        <p:txBody>
          <a:bodyPr/>
          <a:lstStyle/>
          <a:p>
            <a:r>
              <a:rPr lang="tr-TR" sz="3200" b="1" dirty="0">
                <a:latin typeface="Comic Sans MS" panose="030F0902030302020204" pitchFamily="66" charset="0"/>
              </a:rPr>
              <a:t>Yüksek riskli/</a:t>
            </a:r>
            <a:r>
              <a:rPr lang="tr-TR" sz="3200" b="1" dirty="0" err="1">
                <a:latin typeface="Comic Sans MS" panose="030F0902030302020204" pitchFamily="66" charset="0"/>
              </a:rPr>
              <a:t>malnutre</a:t>
            </a:r>
            <a:r>
              <a:rPr lang="tr-TR" sz="3200" b="1" dirty="0">
                <a:latin typeface="Comic Sans MS" panose="030F0902030302020204" pitchFamily="66" charset="0"/>
              </a:rPr>
              <a:t> ÜK hastalarında </a:t>
            </a:r>
            <a:br>
              <a:rPr lang="tr-TR" sz="3200" b="1" dirty="0">
                <a:latin typeface="Comic Sans MS" panose="030F0902030302020204" pitchFamily="66" charset="0"/>
              </a:rPr>
            </a:br>
            <a:r>
              <a:rPr lang="tr-TR" sz="3200" b="1" dirty="0">
                <a:latin typeface="Comic Sans MS" panose="030F0902030302020204" pitchFamily="66" charset="0"/>
              </a:rPr>
              <a:t>cerrahi strateji </a:t>
            </a:r>
          </a:p>
        </p:txBody>
      </p:sp>
    </p:spTree>
    <p:extLst>
      <p:ext uri="{BB962C8B-B14F-4D97-AF65-F5344CB8AC3E}">
        <p14:creationId xmlns:p14="http://schemas.microsoft.com/office/powerpoint/2010/main" val="755742455"/>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9EB6CE-B0C9-AC48-97D6-B1CD1C08EDE5}"/>
              </a:ext>
            </a:extLst>
          </p:cNvPr>
          <p:cNvSpPr>
            <a:spLocks noGrp="1"/>
          </p:cNvSpPr>
          <p:nvPr>
            <p:ph type="title"/>
          </p:nvPr>
        </p:nvSpPr>
        <p:spPr/>
        <p:txBody>
          <a:bodyPr/>
          <a:lstStyle/>
          <a:p>
            <a:r>
              <a:rPr lang="tr-TR" sz="3200" b="1" dirty="0">
                <a:latin typeface="Comic Sans MS" panose="030F0902030302020204" pitchFamily="66" charset="0"/>
              </a:rPr>
              <a:t>Evreli cerrahi sonuçları </a:t>
            </a:r>
          </a:p>
        </p:txBody>
      </p:sp>
      <p:pic>
        <p:nvPicPr>
          <p:cNvPr id="4" name="Picture 3">
            <a:extLst>
              <a:ext uri="{FF2B5EF4-FFF2-40B4-BE49-F238E27FC236}">
                <a16:creationId xmlns:a16="http://schemas.microsoft.com/office/drawing/2014/main" id="{63FCA474-104B-9A42-97FA-2E74F4351344}"/>
              </a:ext>
            </a:extLst>
          </p:cNvPr>
          <p:cNvPicPr>
            <a:picLocks noChangeAspect="1"/>
          </p:cNvPicPr>
          <p:nvPr/>
        </p:nvPicPr>
        <p:blipFill>
          <a:blip r:embed="rId3"/>
          <a:stretch>
            <a:fillRect/>
          </a:stretch>
        </p:blipFill>
        <p:spPr>
          <a:xfrm>
            <a:off x="4672461" y="2490751"/>
            <a:ext cx="4395339" cy="2848324"/>
          </a:xfrm>
          <a:prstGeom prst="rect">
            <a:avLst/>
          </a:prstGeom>
        </p:spPr>
      </p:pic>
      <p:pic>
        <p:nvPicPr>
          <p:cNvPr id="6" name="Picture 5">
            <a:extLst>
              <a:ext uri="{FF2B5EF4-FFF2-40B4-BE49-F238E27FC236}">
                <a16:creationId xmlns:a16="http://schemas.microsoft.com/office/drawing/2014/main" id="{136F924E-296D-6D4C-A975-BB261B19FDD5}"/>
              </a:ext>
            </a:extLst>
          </p:cNvPr>
          <p:cNvPicPr>
            <a:picLocks noChangeAspect="1"/>
          </p:cNvPicPr>
          <p:nvPr/>
        </p:nvPicPr>
        <p:blipFill rotWithShape="1">
          <a:blip r:embed="rId4"/>
          <a:srcRect b="16230"/>
          <a:stretch/>
        </p:blipFill>
        <p:spPr>
          <a:xfrm>
            <a:off x="0" y="2504605"/>
            <a:ext cx="4888113" cy="2834470"/>
          </a:xfrm>
          <a:prstGeom prst="rect">
            <a:avLst/>
          </a:prstGeom>
        </p:spPr>
      </p:pic>
      <p:sp>
        <p:nvSpPr>
          <p:cNvPr id="10" name="Rectangle 9">
            <a:extLst>
              <a:ext uri="{FF2B5EF4-FFF2-40B4-BE49-F238E27FC236}">
                <a16:creationId xmlns:a16="http://schemas.microsoft.com/office/drawing/2014/main" id="{807B2C72-9AC2-3149-B81C-5052AADFFD33}"/>
              </a:ext>
            </a:extLst>
          </p:cNvPr>
          <p:cNvSpPr/>
          <p:nvPr/>
        </p:nvSpPr>
        <p:spPr>
          <a:xfrm>
            <a:off x="1776474" y="1723265"/>
            <a:ext cx="1287532" cy="461858"/>
          </a:xfrm>
          <a:prstGeom prst="rect">
            <a:avLst/>
          </a:prstGeom>
        </p:spPr>
        <p:txBody>
          <a:bodyPr wrap="none">
            <a:spAutoFit/>
          </a:bodyPr>
          <a:lstStyle/>
          <a:p>
            <a:pPr algn="ctr">
              <a:lnSpc>
                <a:spcPct val="150000"/>
              </a:lnSpc>
            </a:pPr>
            <a:r>
              <a:rPr lang="tr-TR" b="1" u="sng" dirty="0">
                <a:latin typeface="Comic Sans MS" panose="030F0902030302020204" pitchFamily="66" charset="0"/>
              </a:rPr>
              <a:t>TPC-IPAA</a:t>
            </a:r>
          </a:p>
        </p:txBody>
      </p:sp>
      <p:sp>
        <p:nvSpPr>
          <p:cNvPr id="11" name="Rectangle 10">
            <a:extLst>
              <a:ext uri="{FF2B5EF4-FFF2-40B4-BE49-F238E27FC236}">
                <a16:creationId xmlns:a16="http://schemas.microsoft.com/office/drawing/2014/main" id="{4B3CAA44-6C89-524C-906F-D340E57F9AE6}"/>
              </a:ext>
            </a:extLst>
          </p:cNvPr>
          <p:cNvSpPr/>
          <p:nvPr/>
        </p:nvSpPr>
        <p:spPr>
          <a:xfrm>
            <a:off x="5500662" y="1702483"/>
            <a:ext cx="2983510" cy="461858"/>
          </a:xfrm>
          <a:prstGeom prst="rect">
            <a:avLst/>
          </a:prstGeom>
        </p:spPr>
        <p:txBody>
          <a:bodyPr wrap="none">
            <a:spAutoFit/>
          </a:bodyPr>
          <a:lstStyle/>
          <a:p>
            <a:pPr algn="ctr">
              <a:lnSpc>
                <a:spcPct val="150000"/>
              </a:lnSpc>
            </a:pPr>
            <a:r>
              <a:rPr lang="tr-TR" b="1" u="sng" dirty="0">
                <a:latin typeface="Comic Sans MS" panose="030F0902030302020204" pitchFamily="66" charset="0"/>
              </a:rPr>
              <a:t>Tamamlama </a:t>
            </a:r>
            <a:r>
              <a:rPr lang="tr-TR" b="1" u="sng" dirty="0" err="1">
                <a:latin typeface="Comic Sans MS" panose="030F0902030302020204" pitchFamily="66" charset="0"/>
              </a:rPr>
              <a:t>proktektomisi</a:t>
            </a:r>
            <a:endParaRPr lang="tr-TR" b="1" u="sng" dirty="0">
              <a:latin typeface="Comic Sans MS" panose="030F0902030302020204" pitchFamily="66" charset="0"/>
            </a:endParaRPr>
          </a:p>
        </p:txBody>
      </p:sp>
      <p:sp>
        <p:nvSpPr>
          <p:cNvPr id="12" name="TextBox 11">
            <a:extLst>
              <a:ext uri="{FF2B5EF4-FFF2-40B4-BE49-F238E27FC236}">
                <a16:creationId xmlns:a16="http://schemas.microsoft.com/office/drawing/2014/main" id="{AF592254-0BA2-EC47-9144-20A4FDFDBB38}"/>
              </a:ext>
            </a:extLst>
          </p:cNvPr>
          <p:cNvSpPr txBox="1"/>
          <p:nvPr/>
        </p:nvSpPr>
        <p:spPr>
          <a:xfrm>
            <a:off x="1706745" y="6056710"/>
            <a:ext cx="6096541" cy="369332"/>
          </a:xfrm>
          <a:prstGeom prst="rect">
            <a:avLst/>
          </a:prstGeom>
          <a:noFill/>
        </p:spPr>
        <p:txBody>
          <a:bodyPr wrap="none" rtlCol="0">
            <a:spAutoFit/>
          </a:bodyPr>
          <a:lstStyle/>
          <a:p>
            <a:r>
              <a:rPr lang="tr-TR" dirty="0">
                <a:latin typeface="Comic Sans MS" panose="030F0902030302020204" pitchFamily="66" charset="0"/>
              </a:rPr>
              <a:t>Yüksek riskli hastalarda </a:t>
            </a:r>
            <a:r>
              <a:rPr lang="tr-TR" dirty="0" err="1">
                <a:latin typeface="Comic Sans MS" panose="030F0902030302020204" pitchFamily="66" charset="0"/>
              </a:rPr>
              <a:t>evrelendirilmiş</a:t>
            </a:r>
            <a:r>
              <a:rPr lang="tr-TR" dirty="0">
                <a:latin typeface="Comic Sans MS" panose="030F0902030302020204" pitchFamily="66" charset="0"/>
              </a:rPr>
              <a:t> cerrahi önerisi!</a:t>
            </a:r>
          </a:p>
        </p:txBody>
      </p:sp>
    </p:spTree>
    <p:extLst>
      <p:ext uri="{BB962C8B-B14F-4D97-AF65-F5344CB8AC3E}">
        <p14:creationId xmlns:p14="http://schemas.microsoft.com/office/powerpoint/2010/main" val="325159634"/>
      </p:ext>
    </p:extLst>
  </p:cSld>
  <p:clrMapOvr>
    <a:masterClrMapping/>
  </p:clrMapOvr>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idx="4294967295"/>
          </p:nvPr>
        </p:nvSpPr>
        <p:spPr>
          <a:xfrm>
            <a:off x="1336552" y="688769"/>
            <a:ext cx="6639048" cy="589293"/>
          </a:xfrm>
        </p:spPr>
        <p:txBody>
          <a:bodyPr anchor="b">
            <a:normAutofit/>
          </a:bodyPr>
          <a:lstStyle/>
          <a:p>
            <a:pPr algn="ctr" eaLnBrk="1" hangingPunct="1">
              <a:buSzPct val="60000"/>
            </a:pPr>
            <a:r>
              <a:rPr lang="en-US" altLang="en-US" sz="3200" dirty="0">
                <a:latin typeface="Comic Sans MS" charset="0"/>
                <a:ea typeface="Comic Sans MS" charset="0"/>
                <a:cs typeface="Comic Sans MS" charset="0"/>
              </a:rPr>
              <a:t>TAK </a:t>
            </a:r>
            <a:r>
              <a:rPr lang="en-US" altLang="en-US" sz="3200" dirty="0" err="1">
                <a:latin typeface="Comic Sans MS" charset="0"/>
                <a:ea typeface="Comic Sans MS" charset="0"/>
                <a:cs typeface="Comic Sans MS" charset="0"/>
              </a:rPr>
              <a:t>ve</a:t>
            </a:r>
            <a:r>
              <a:rPr lang="en-US" altLang="en-US" sz="3200" dirty="0">
                <a:latin typeface="Comic Sans MS" charset="0"/>
                <a:ea typeface="Comic Sans MS" charset="0"/>
                <a:cs typeface="Comic Sans MS" charset="0"/>
              </a:rPr>
              <a:t> </a:t>
            </a:r>
            <a:r>
              <a:rPr lang="en-US" altLang="en-US" sz="3200" dirty="0" err="1">
                <a:latin typeface="Comic Sans MS" charset="0"/>
                <a:ea typeface="Comic Sans MS" charset="0"/>
                <a:cs typeface="Comic Sans MS" charset="0"/>
              </a:rPr>
              <a:t>Uç</a:t>
            </a:r>
            <a:r>
              <a:rPr lang="en-US" altLang="en-US" sz="3200" dirty="0">
                <a:latin typeface="Comic Sans MS" charset="0"/>
                <a:ea typeface="Comic Sans MS" charset="0"/>
                <a:cs typeface="Comic Sans MS" charset="0"/>
              </a:rPr>
              <a:t> </a:t>
            </a:r>
            <a:r>
              <a:rPr lang="en-US" altLang="en-US" sz="3200" dirty="0" err="1">
                <a:latin typeface="Comic Sans MS" charset="0"/>
                <a:ea typeface="Comic Sans MS" charset="0"/>
                <a:cs typeface="Comic Sans MS" charset="0"/>
              </a:rPr>
              <a:t>Ileostomi</a:t>
            </a:r>
            <a:endParaRPr lang="en-US" altLang="en-US" sz="3200" dirty="0">
              <a:latin typeface="Comic Sans MS" charset="0"/>
              <a:ea typeface="Comic Sans MS" charset="0"/>
              <a:cs typeface="Comic Sans MS" charset="0"/>
            </a:endParaRPr>
          </a:p>
        </p:txBody>
      </p:sp>
      <p:sp>
        <p:nvSpPr>
          <p:cNvPr id="7171" name="Rectangle 3"/>
          <p:cNvSpPr>
            <a:spLocks noGrp="1" noChangeArrowheads="1"/>
          </p:cNvSpPr>
          <p:nvPr>
            <p:ph type="body" idx="4294967295"/>
          </p:nvPr>
        </p:nvSpPr>
        <p:spPr>
          <a:xfrm>
            <a:off x="1066800" y="1828800"/>
            <a:ext cx="6908800" cy="4114800"/>
          </a:xfrm>
        </p:spPr>
        <p:txBody>
          <a:bodyPr>
            <a:normAutofit fontScale="92500" lnSpcReduction="10000"/>
          </a:bodyPr>
          <a:lstStyle/>
          <a:p>
            <a:pPr eaLnBrk="1" hangingPunct="1">
              <a:buSzPct val="60000"/>
              <a:buFontTx/>
              <a:buNone/>
            </a:pPr>
            <a:r>
              <a:rPr lang="en-US" altLang="en-US" sz="2400" b="1" dirty="0" err="1">
                <a:latin typeface="Comic Sans MS" charset="0"/>
                <a:ea typeface="Comic Sans MS" charset="0"/>
                <a:cs typeface="Comic Sans MS" charset="0"/>
              </a:rPr>
              <a:t>Endikasyonlar</a:t>
            </a:r>
            <a:endParaRPr lang="en-US" altLang="en-US" sz="2400" b="1" dirty="0">
              <a:latin typeface="Comic Sans MS" charset="0"/>
              <a:ea typeface="Comic Sans MS" charset="0"/>
              <a:cs typeface="Comic Sans MS" charset="0"/>
            </a:endParaRPr>
          </a:p>
          <a:p>
            <a:pPr lvl="1">
              <a:lnSpc>
                <a:spcPct val="150000"/>
              </a:lnSpc>
              <a:buSzPct val="60000"/>
              <a:buFont typeface="Wingdings" charset="2"/>
              <a:buChar char="Ø"/>
            </a:pPr>
            <a:r>
              <a:rPr lang="en-US" altLang="en-US" sz="2400" b="0" dirty="0" err="1">
                <a:solidFill>
                  <a:srgbClr val="FF0000"/>
                </a:solidFill>
                <a:latin typeface="Comic Sans MS" charset="0"/>
                <a:ea typeface="Comic Sans MS" charset="0"/>
                <a:cs typeface="Comic Sans MS" charset="0"/>
                <a:sym typeface="Times New Roman Special G2" charset="0"/>
              </a:rPr>
              <a:t>Malnutrisyon</a:t>
            </a:r>
            <a:endParaRPr lang="en-US" altLang="en-US" sz="2400" b="0" dirty="0">
              <a:solidFill>
                <a:srgbClr val="FF0000"/>
              </a:solidFill>
              <a:latin typeface="Comic Sans MS" charset="0"/>
              <a:ea typeface="Comic Sans MS" charset="0"/>
              <a:cs typeface="Comic Sans MS" charset="0"/>
              <a:sym typeface="Times New Roman Special G2" charset="0"/>
            </a:endParaRPr>
          </a:p>
          <a:p>
            <a:pPr lvl="1">
              <a:lnSpc>
                <a:spcPct val="150000"/>
              </a:lnSpc>
              <a:buSzPct val="60000"/>
              <a:buFont typeface="Wingdings" charset="2"/>
              <a:buChar char="Ø"/>
            </a:pPr>
            <a:r>
              <a:rPr lang="en-US" altLang="en-US" sz="2400" b="0" dirty="0" err="1">
                <a:latin typeface="Comic Sans MS" charset="0"/>
                <a:ea typeface="Comic Sans MS" charset="0"/>
                <a:cs typeface="Comic Sans MS" charset="0"/>
                <a:sym typeface="Times New Roman Special G2" charset="0"/>
              </a:rPr>
              <a:t>Komorbiditeler</a:t>
            </a:r>
            <a:endParaRPr lang="en-US" altLang="en-US" sz="2400" b="0" dirty="0">
              <a:latin typeface="Comic Sans MS" charset="0"/>
              <a:ea typeface="Comic Sans MS" charset="0"/>
              <a:cs typeface="Comic Sans MS" charset="0"/>
            </a:endParaRPr>
          </a:p>
          <a:p>
            <a:pPr lvl="1">
              <a:lnSpc>
                <a:spcPct val="150000"/>
              </a:lnSpc>
              <a:buSzPct val="60000"/>
              <a:buFont typeface="Wingdings" charset="2"/>
              <a:buChar char="Ø"/>
            </a:pPr>
            <a:r>
              <a:rPr lang="en-US" altLang="en-US" sz="2400" b="0" dirty="0" err="1">
                <a:latin typeface="Comic Sans MS" charset="0"/>
                <a:ea typeface="Comic Sans MS" charset="0"/>
                <a:cs typeface="Comic Sans MS" charset="0"/>
              </a:rPr>
              <a:t>Obezite</a:t>
            </a:r>
            <a:endParaRPr lang="en-US" altLang="en-US" sz="2400" b="0" dirty="0">
              <a:latin typeface="Comic Sans MS" charset="0"/>
              <a:ea typeface="Comic Sans MS" charset="0"/>
              <a:cs typeface="Comic Sans MS" charset="0"/>
            </a:endParaRPr>
          </a:p>
          <a:p>
            <a:pPr lvl="1">
              <a:lnSpc>
                <a:spcPct val="150000"/>
              </a:lnSpc>
              <a:buSzPct val="60000"/>
              <a:buFont typeface="Wingdings" charset="2"/>
              <a:buChar char="Ø"/>
            </a:pPr>
            <a:r>
              <a:rPr lang="en-US" altLang="en-US" sz="2400" b="0" dirty="0">
                <a:latin typeface="Comic Sans MS" charset="0"/>
                <a:ea typeface="Comic Sans MS" charset="0"/>
                <a:cs typeface="Comic Sans MS" charset="0"/>
              </a:rPr>
              <a:t>Immune-module </a:t>
            </a:r>
            <a:r>
              <a:rPr lang="en-US" altLang="en-US" sz="2400" b="0" dirty="0" err="1">
                <a:latin typeface="Comic Sans MS" charset="0"/>
                <a:ea typeface="Comic Sans MS" charset="0"/>
                <a:cs typeface="Comic Sans MS" charset="0"/>
              </a:rPr>
              <a:t>edici</a:t>
            </a:r>
            <a:r>
              <a:rPr lang="en-US" altLang="en-US" sz="2400" b="0" dirty="0">
                <a:latin typeface="Comic Sans MS" charset="0"/>
                <a:ea typeface="Comic Sans MS" charset="0"/>
                <a:cs typeface="Comic Sans MS" charset="0"/>
              </a:rPr>
              <a:t> </a:t>
            </a:r>
            <a:r>
              <a:rPr lang="en-US" altLang="en-US" sz="2400" b="0" dirty="0" err="1">
                <a:latin typeface="Comic Sans MS" charset="0"/>
                <a:ea typeface="Comic Sans MS" charset="0"/>
                <a:cs typeface="Comic Sans MS" charset="0"/>
              </a:rPr>
              <a:t>ajanlar</a:t>
            </a:r>
            <a:endParaRPr lang="en-US" altLang="en-US" sz="2400" b="0" dirty="0">
              <a:latin typeface="Comic Sans MS" charset="0"/>
              <a:ea typeface="Comic Sans MS" charset="0"/>
              <a:cs typeface="Comic Sans MS" charset="0"/>
            </a:endParaRPr>
          </a:p>
          <a:p>
            <a:pPr lvl="1">
              <a:lnSpc>
                <a:spcPct val="150000"/>
              </a:lnSpc>
              <a:buSzPct val="60000"/>
              <a:buFont typeface="Wingdings" charset="2"/>
              <a:buChar char="Ø"/>
            </a:pPr>
            <a:r>
              <a:rPr lang="en-US" altLang="en-US" sz="2400" b="0" dirty="0" err="1">
                <a:latin typeface="Comic Sans MS" charset="0"/>
                <a:ea typeface="Comic Sans MS" charset="0"/>
                <a:cs typeface="Comic Sans MS" charset="0"/>
              </a:rPr>
              <a:t>Yüksek</a:t>
            </a:r>
            <a:r>
              <a:rPr lang="en-US" altLang="en-US" sz="2400" b="0" dirty="0">
                <a:latin typeface="Comic Sans MS" charset="0"/>
                <a:ea typeface="Comic Sans MS" charset="0"/>
                <a:cs typeface="Comic Sans MS" charset="0"/>
              </a:rPr>
              <a:t> </a:t>
            </a:r>
            <a:r>
              <a:rPr lang="en-US" altLang="en-US" sz="2400" b="0" dirty="0" err="1">
                <a:latin typeface="Comic Sans MS" charset="0"/>
                <a:ea typeface="Comic Sans MS" charset="0"/>
                <a:cs typeface="Comic Sans MS" charset="0"/>
              </a:rPr>
              <a:t>doz</a:t>
            </a:r>
            <a:r>
              <a:rPr lang="en-US" altLang="en-US" sz="2400" b="0" dirty="0">
                <a:latin typeface="Comic Sans MS" charset="0"/>
                <a:ea typeface="Comic Sans MS" charset="0"/>
                <a:cs typeface="Comic Sans MS" charset="0"/>
              </a:rPr>
              <a:t> prednisone (</a:t>
            </a:r>
            <a:r>
              <a:rPr lang="en-US" altLang="en-US" sz="2400" b="0" dirty="0">
                <a:latin typeface="Comic Sans MS" charset="0"/>
                <a:ea typeface="Comic Sans MS" charset="0"/>
                <a:cs typeface="Comic Sans MS" charset="0"/>
                <a:sym typeface="Times New Roman Special G2" charset="0"/>
              </a:rPr>
              <a:t>&gt;30 mg/</a:t>
            </a:r>
            <a:r>
              <a:rPr lang="en-US" altLang="en-US" sz="2400" b="0" dirty="0" err="1">
                <a:latin typeface="Comic Sans MS" charset="0"/>
                <a:ea typeface="Comic Sans MS" charset="0"/>
                <a:cs typeface="Comic Sans MS" charset="0"/>
                <a:sym typeface="Times New Roman Special G2" charset="0"/>
              </a:rPr>
              <a:t>gün</a:t>
            </a:r>
            <a:r>
              <a:rPr lang="en-US" altLang="en-US" sz="2400" b="0" dirty="0">
                <a:latin typeface="Comic Sans MS" charset="0"/>
                <a:ea typeface="Comic Sans MS" charset="0"/>
                <a:cs typeface="Comic Sans MS" charset="0"/>
                <a:sym typeface="Times New Roman Special G2" charset="0"/>
              </a:rPr>
              <a:t>)</a:t>
            </a:r>
          </a:p>
          <a:p>
            <a:pPr lvl="1">
              <a:lnSpc>
                <a:spcPct val="150000"/>
              </a:lnSpc>
              <a:buSzPct val="60000"/>
              <a:buFont typeface="Wingdings" charset="2"/>
              <a:buChar char="Ø"/>
            </a:pPr>
            <a:r>
              <a:rPr lang="en-US" altLang="en-US" sz="2400" b="0" dirty="0" err="1">
                <a:latin typeface="Comic Sans MS" charset="0"/>
                <a:ea typeface="Comic Sans MS" charset="0"/>
                <a:cs typeface="Comic Sans MS" charset="0"/>
                <a:sym typeface="Times New Roman Special G2" charset="0"/>
              </a:rPr>
              <a:t>Ciddi</a:t>
            </a:r>
            <a:r>
              <a:rPr lang="en-US" altLang="en-US" sz="2400" b="0" dirty="0">
                <a:latin typeface="Comic Sans MS" charset="0"/>
                <a:ea typeface="Comic Sans MS" charset="0"/>
                <a:cs typeface="Comic Sans MS" charset="0"/>
                <a:sym typeface="Times New Roman Special G2" charset="0"/>
              </a:rPr>
              <a:t> </a:t>
            </a:r>
            <a:r>
              <a:rPr lang="en-US" altLang="en-US" sz="2400" b="0" dirty="0" err="1">
                <a:latin typeface="Comic Sans MS" charset="0"/>
                <a:ea typeface="Comic Sans MS" charset="0"/>
                <a:cs typeface="Comic Sans MS" charset="0"/>
                <a:sym typeface="Times New Roman Special G2" charset="0"/>
              </a:rPr>
              <a:t>hipoalbuminemi</a:t>
            </a:r>
            <a:endParaRPr lang="en-US" altLang="en-US" sz="2400" b="0" dirty="0">
              <a:latin typeface="Comic Sans MS" charset="0"/>
              <a:ea typeface="Comic Sans MS" charset="0"/>
              <a:cs typeface="Comic Sans MS" charset="0"/>
              <a:sym typeface="Times New Roman Special G2" charset="0"/>
            </a:endParaRPr>
          </a:p>
          <a:p>
            <a:pPr lvl="1">
              <a:lnSpc>
                <a:spcPct val="150000"/>
              </a:lnSpc>
              <a:buSzPct val="60000"/>
              <a:buFont typeface="Wingdings" charset="2"/>
              <a:buChar char="Ø"/>
            </a:pPr>
            <a:r>
              <a:rPr lang="en-US" altLang="en-US" sz="2400" dirty="0" err="1">
                <a:latin typeface="Comic Sans MS" charset="0"/>
                <a:ea typeface="Comic Sans MS" charset="0"/>
                <a:cs typeface="Comic Sans MS" charset="0"/>
                <a:sym typeface="Times New Roman Special G2" charset="0"/>
              </a:rPr>
              <a:t>Derin</a:t>
            </a:r>
            <a:r>
              <a:rPr lang="en-US" altLang="en-US" sz="2400" dirty="0">
                <a:latin typeface="Comic Sans MS" charset="0"/>
                <a:ea typeface="Comic Sans MS" charset="0"/>
                <a:cs typeface="Comic Sans MS" charset="0"/>
                <a:sym typeface="Times New Roman Special G2" charset="0"/>
              </a:rPr>
              <a:t> </a:t>
            </a:r>
            <a:r>
              <a:rPr lang="en-US" altLang="en-US" sz="2400" b="0" dirty="0" err="1">
                <a:latin typeface="Comic Sans MS" charset="0"/>
                <a:ea typeface="Comic Sans MS" charset="0"/>
                <a:cs typeface="Comic Sans MS" charset="0"/>
                <a:sym typeface="Times New Roman Special G2" charset="0"/>
              </a:rPr>
              <a:t>anemi</a:t>
            </a:r>
            <a:endParaRPr lang="en-US" altLang="en-US" sz="2400" b="0" dirty="0">
              <a:latin typeface="Comic Sans MS" charset="0"/>
              <a:ea typeface="Comic Sans MS" charset="0"/>
              <a:cs typeface="Comic Sans MS" charset="0"/>
              <a:sym typeface="Times New Roman Special G2" charset="0"/>
            </a:endParaRPr>
          </a:p>
        </p:txBody>
      </p:sp>
    </p:spTree>
    <p:extLst>
      <p:ext uri="{BB962C8B-B14F-4D97-AF65-F5344CB8AC3E}">
        <p14:creationId xmlns:p14="http://schemas.microsoft.com/office/powerpoint/2010/main" val="193302401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15DA4F9-A6B6-7443-986C-7E7A6276801B}"/>
              </a:ext>
            </a:extLst>
          </p:cNvPr>
          <p:cNvPicPr>
            <a:picLocks noGrp="1" noChangeAspect="1"/>
          </p:cNvPicPr>
          <p:nvPr>
            <p:ph idx="1"/>
          </p:nvPr>
        </p:nvPicPr>
        <p:blipFill>
          <a:blip r:embed="rId3"/>
          <a:stretch>
            <a:fillRect/>
          </a:stretch>
        </p:blipFill>
        <p:spPr>
          <a:xfrm>
            <a:off x="457200" y="868662"/>
            <a:ext cx="8229600" cy="1097951"/>
          </a:xfrm>
        </p:spPr>
      </p:pic>
      <p:sp>
        <p:nvSpPr>
          <p:cNvPr id="6" name="TextBox 5">
            <a:extLst>
              <a:ext uri="{FF2B5EF4-FFF2-40B4-BE49-F238E27FC236}">
                <a16:creationId xmlns:a16="http://schemas.microsoft.com/office/drawing/2014/main" id="{E7FB147A-4DC7-1A43-84C7-D10167A8BBC1}"/>
              </a:ext>
            </a:extLst>
          </p:cNvPr>
          <p:cNvSpPr txBox="1"/>
          <p:nvPr/>
        </p:nvSpPr>
        <p:spPr>
          <a:xfrm>
            <a:off x="533400" y="2362200"/>
            <a:ext cx="3746538" cy="2227726"/>
          </a:xfrm>
          <a:prstGeom prst="rect">
            <a:avLst/>
          </a:prstGeom>
          <a:noFill/>
        </p:spPr>
        <p:txBody>
          <a:bodyPr wrap="none" rtlCol="0">
            <a:spAutoFit/>
          </a:bodyPr>
          <a:lstStyle/>
          <a:p>
            <a:pPr>
              <a:lnSpc>
                <a:spcPct val="200000"/>
              </a:lnSpc>
            </a:pPr>
            <a:r>
              <a:rPr lang="tr-TR" dirty="0">
                <a:latin typeface="Comic Sans MS" panose="030F0902030302020204" pitchFamily="66" charset="0"/>
              </a:rPr>
              <a:t>N=6225 </a:t>
            </a:r>
            <a:r>
              <a:rPr lang="tr-TR" dirty="0" err="1">
                <a:latin typeface="Comic Sans MS" panose="030F0902030302020204" pitchFamily="66" charset="0"/>
              </a:rPr>
              <a:t>ülseratif</a:t>
            </a:r>
            <a:r>
              <a:rPr lang="tr-TR" dirty="0">
                <a:latin typeface="Comic Sans MS" panose="030F0902030302020204" pitchFamily="66" charset="0"/>
              </a:rPr>
              <a:t> kolit hastası</a:t>
            </a:r>
          </a:p>
          <a:p>
            <a:pPr>
              <a:lnSpc>
                <a:spcPct val="200000"/>
              </a:lnSpc>
            </a:pPr>
            <a:r>
              <a:rPr lang="tr-TR" dirty="0">
                <a:latin typeface="Comic Sans MS" panose="030F0902030302020204" pitchFamily="66" charset="0"/>
              </a:rPr>
              <a:t>N=753 anti-TNF kullanımı</a:t>
            </a:r>
          </a:p>
          <a:p>
            <a:pPr>
              <a:lnSpc>
                <a:spcPct val="200000"/>
              </a:lnSpc>
            </a:pPr>
            <a:r>
              <a:rPr lang="tr-TR" dirty="0">
                <a:latin typeface="Comic Sans MS" panose="030F0902030302020204" pitchFamily="66" charset="0"/>
              </a:rPr>
              <a:t>Prosedür:  </a:t>
            </a:r>
            <a:r>
              <a:rPr lang="tr-TR" dirty="0" err="1">
                <a:latin typeface="Comic Sans MS" panose="030F0902030302020204" pitchFamily="66" charset="0"/>
              </a:rPr>
              <a:t>Subtotal</a:t>
            </a:r>
            <a:r>
              <a:rPr lang="tr-TR" dirty="0">
                <a:latin typeface="Comic Sans MS" panose="030F0902030302020204" pitchFamily="66" charset="0"/>
              </a:rPr>
              <a:t> </a:t>
            </a:r>
            <a:r>
              <a:rPr lang="tr-TR" dirty="0" err="1">
                <a:latin typeface="Comic Sans MS" panose="030F0902030302020204" pitchFamily="66" charset="0"/>
              </a:rPr>
              <a:t>kolektomi</a:t>
            </a:r>
            <a:r>
              <a:rPr lang="tr-TR" dirty="0">
                <a:latin typeface="Comic Sans MS" panose="030F0902030302020204" pitchFamily="66" charset="0"/>
              </a:rPr>
              <a:t> </a:t>
            </a:r>
          </a:p>
          <a:p>
            <a:pPr>
              <a:lnSpc>
                <a:spcPct val="200000"/>
              </a:lnSpc>
            </a:pPr>
            <a:r>
              <a:rPr lang="tr-TR" dirty="0">
                <a:latin typeface="Comic Sans MS" panose="030F0902030302020204" pitchFamily="66" charset="0"/>
              </a:rPr>
              <a:t>Komplikasyonlar üzerine etki yok </a:t>
            </a:r>
          </a:p>
        </p:txBody>
      </p:sp>
    </p:spTree>
    <p:extLst>
      <p:ext uri="{BB962C8B-B14F-4D97-AF65-F5344CB8AC3E}">
        <p14:creationId xmlns:p14="http://schemas.microsoft.com/office/powerpoint/2010/main" val="4233860381"/>
      </p:ext>
    </p:extLst>
  </p:cSld>
  <p:clrMapOvr>
    <a:masterClrMapping/>
  </p:clrMapOv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image_1"/>
          <p:cNvPicPr>
            <a:picLocks noChangeAspect="1" noChangeArrowheads="1"/>
          </p:cNvPicPr>
          <p:nvPr/>
        </p:nvPicPr>
        <p:blipFill rotWithShape="1">
          <a:blip r:embed="rId2">
            <a:extLst>
              <a:ext uri="{28A0092B-C50C-407E-A947-70E740481C1C}">
                <a14:useLocalDpi xmlns:a14="http://schemas.microsoft.com/office/drawing/2010/main" val="0"/>
              </a:ext>
            </a:extLst>
          </a:blip>
          <a:srcRect l="16843" r="20060"/>
          <a:stretch/>
        </p:blipFill>
        <p:spPr bwMode="auto">
          <a:xfrm>
            <a:off x="368136" y="909820"/>
            <a:ext cx="4037610" cy="4799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4" descr="28909055_DG_07-06-09_0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5400000">
            <a:off x="4680939" y="1743126"/>
            <a:ext cx="4769759" cy="3193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txBox="1">
            <a:spLocks noChangeArrowheads="1"/>
          </p:cNvSpPr>
          <p:nvPr/>
        </p:nvSpPr>
        <p:spPr>
          <a:xfrm>
            <a:off x="1372178" y="191576"/>
            <a:ext cx="6639048" cy="589293"/>
          </a:xfrm>
          <a:prstGeom prst="rect">
            <a:avLst/>
          </a:prstGeom>
        </p:spPr>
        <p:txBody>
          <a:bodyPr vert="horz" lIns="91440" tIns="45720" rIns="91440" bIns="45720" rtlCol="0" anchor="b">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buSzPct val="60000"/>
            </a:pPr>
            <a:r>
              <a:rPr lang="en-US" altLang="en-US" sz="3200">
                <a:latin typeface="Comic Sans MS" charset="0"/>
                <a:ea typeface="Comic Sans MS" charset="0"/>
                <a:cs typeface="Comic Sans MS" charset="0"/>
              </a:rPr>
              <a:t>TAK ve Uç Ileostomi</a:t>
            </a:r>
            <a:endParaRPr lang="en-US" altLang="en-US" sz="3200" dirty="0">
              <a:latin typeface="Comic Sans MS" charset="0"/>
              <a:ea typeface="Comic Sans MS" charset="0"/>
              <a:cs typeface="Comic Sans MS" charset="0"/>
            </a:endParaRPr>
          </a:p>
        </p:txBody>
      </p:sp>
    </p:spTree>
    <p:extLst>
      <p:ext uri="{BB962C8B-B14F-4D97-AF65-F5344CB8AC3E}">
        <p14:creationId xmlns:p14="http://schemas.microsoft.com/office/powerpoint/2010/main" val="35142541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_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609600"/>
            <a:ext cx="6705600" cy="529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942038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EC3E5F-6447-B542-B682-A5F1E54D3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3623" y="76200"/>
            <a:ext cx="5620928" cy="2028223"/>
          </a:xfrm>
        </p:spPr>
      </p:pic>
      <p:sp>
        <p:nvSpPr>
          <p:cNvPr id="6" name="Content Placeholder 2">
            <a:extLst>
              <a:ext uri="{FF2B5EF4-FFF2-40B4-BE49-F238E27FC236}">
                <a16:creationId xmlns:a16="http://schemas.microsoft.com/office/drawing/2014/main" id="{8B92666B-FDCA-7A49-AC9B-DB86625B11E4}"/>
              </a:ext>
            </a:extLst>
          </p:cNvPr>
          <p:cNvSpPr txBox="1">
            <a:spLocks/>
          </p:cNvSpPr>
          <p:nvPr/>
        </p:nvSpPr>
        <p:spPr bwMode="auto">
          <a:xfrm>
            <a:off x="344805" y="2286000"/>
            <a:ext cx="8454390" cy="12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a:latin typeface="Comic Sans MS" panose="030F0902030302020204" pitchFamily="66" charset="0"/>
              </a:rPr>
              <a:t>Sebze/meyve/omega-3 yağ asidinden zengin diyet CH ve UK gelişim riskini azaltır.</a:t>
            </a:r>
          </a:p>
          <a:p>
            <a:pPr>
              <a:lnSpc>
                <a:spcPct val="150000"/>
              </a:lnSpc>
            </a:pPr>
            <a:endParaRPr lang="tr-TR" sz="2000" dirty="0">
              <a:latin typeface="Comic Sans MS" panose="030F0902030302020204" pitchFamily="66" charset="0"/>
            </a:endParaRPr>
          </a:p>
          <a:p>
            <a:pPr>
              <a:lnSpc>
                <a:spcPct val="150000"/>
              </a:lnSpc>
            </a:pPr>
            <a:r>
              <a:rPr lang="tr-TR" sz="2000" dirty="0">
                <a:latin typeface="Comic Sans MS" panose="030F0902030302020204" pitchFamily="66" charset="0"/>
              </a:rPr>
              <a:t>Enerji gereksinimi sağlıklı popülasyonda aynı</a:t>
            </a:r>
          </a:p>
          <a:p>
            <a:pPr marL="0" indent="0">
              <a:lnSpc>
                <a:spcPct val="150000"/>
              </a:lnSpc>
              <a:buNone/>
            </a:pPr>
            <a:endParaRPr lang="tr-TR" sz="2000" dirty="0">
              <a:latin typeface="Comic Sans MS" panose="030F0902030302020204" pitchFamily="66" charset="0"/>
            </a:endParaRPr>
          </a:p>
          <a:p>
            <a:pPr>
              <a:lnSpc>
                <a:spcPct val="150000"/>
              </a:lnSpc>
            </a:pPr>
            <a:r>
              <a:rPr lang="tr-TR" sz="2000" dirty="0">
                <a:latin typeface="Comic Sans MS" panose="030F0902030302020204" pitchFamily="66" charset="0"/>
              </a:rPr>
              <a:t>Protein gereksinimi aktif </a:t>
            </a:r>
            <a:r>
              <a:rPr lang="tr-TR" sz="2000" dirty="0" err="1">
                <a:latin typeface="Comic Sans MS" panose="030F0902030302020204" pitchFamily="66" charset="0"/>
              </a:rPr>
              <a:t>IBH’da</a:t>
            </a:r>
            <a:r>
              <a:rPr lang="tr-TR" sz="2000" dirty="0">
                <a:latin typeface="Comic Sans MS" panose="030F0902030302020204" pitchFamily="66" charset="0"/>
              </a:rPr>
              <a:t> artmakta (1.2-1.5 g/kg/</a:t>
            </a:r>
            <a:r>
              <a:rPr lang="tr-TR" sz="2000" dirty="0" err="1">
                <a:latin typeface="Comic Sans MS" panose="030F0902030302020204" pitchFamily="66" charset="0"/>
              </a:rPr>
              <a:t>gun</a:t>
            </a:r>
            <a:r>
              <a:rPr lang="tr-TR" sz="2000" dirty="0">
                <a:latin typeface="Comic Sans MS" panose="030F0902030302020204" pitchFamily="66" charset="0"/>
              </a:rPr>
              <a:t>)</a:t>
            </a:r>
          </a:p>
          <a:p>
            <a:pPr>
              <a:lnSpc>
                <a:spcPct val="150000"/>
              </a:lnSpc>
            </a:pPr>
            <a:r>
              <a:rPr lang="tr-TR" sz="2000" dirty="0" err="1">
                <a:latin typeface="Comic Sans MS" panose="030F0902030302020204" pitchFamily="66" charset="0"/>
              </a:rPr>
              <a:t>Remisyonda</a:t>
            </a:r>
            <a:r>
              <a:rPr lang="tr-TR" sz="2000" dirty="0">
                <a:latin typeface="Comic Sans MS" panose="030F0902030302020204" pitchFamily="66" charset="0"/>
              </a:rPr>
              <a:t> ise protein gereksinimi genel popülasyonla ayni </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p:txBody>
      </p:sp>
      <p:pic>
        <p:nvPicPr>
          <p:cNvPr id="7" name="Picture 6">
            <a:extLst>
              <a:ext uri="{FF2B5EF4-FFF2-40B4-BE49-F238E27FC236}">
                <a16:creationId xmlns:a16="http://schemas.microsoft.com/office/drawing/2014/main" id="{E6786327-67FE-0E43-AF77-7687D48A43A5}"/>
              </a:ext>
            </a:extLst>
          </p:cNvPr>
          <p:cNvPicPr>
            <a:picLocks noChangeAspect="1"/>
          </p:cNvPicPr>
          <p:nvPr/>
        </p:nvPicPr>
        <p:blipFill>
          <a:blip r:embed="rId4"/>
          <a:stretch>
            <a:fillRect/>
          </a:stretch>
        </p:blipFill>
        <p:spPr>
          <a:xfrm>
            <a:off x="2792476" y="2928041"/>
            <a:ext cx="5785449" cy="609600"/>
          </a:xfrm>
          <a:prstGeom prst="rect">
            <a:avLst/>
          </a:prstGeom>
        </p:spPr>
      </p:pic>
      <p:pic>
        <p:nvPicPr>
          <p:cNvPr id="9" name="Picture 8">
            <a:extLst>
              <a:ext uri="{FF2B5EF4-FFF2-40B4-BE49-F238E27FC236}">
                <a16:creationId xmlns:a16="http://schemas.microsoft.com/office/drawing/2014/main" id="{DCD6A764-1FEC-FB49-BD3A-682ED3345250}"/>
              </a:ext>
            </a:extLst>
          </p:cNvPr>
          <p:cNvPicPr>
            <a:picLocks noChangeAspect="1"/>
          </p:cNvPicPr>
          <p:nvPr/>
        </p:nvPicPr>
        <p:blipFill>
          <a:blip r:embed="rId5"/>
          <a:stretch>
            <a:fillRect/>
          </a:stretch>
        </p:blipFill>
        <p:spPr>
          <a:xfrm>
            <a:off x="2522900" y="4419600"/>
            <a:ext cx="6324600" cy="533400"/>
          </a:xfrm>
          <a:prstGeom prst="rect">
            <a:avLst/>
          </a:prstGeom>
        </p:spPr>
      </p:pic>
      <p:pic>
        <p:nvPicPr>
          <p:cNvPr id="11" name="Picture 10">
            <a:extLst>
              <a:ext uri="{FF2B5EF4-FFF2-40B4-BE49-F238E27FC236}">
                <a16:creationId xmlns:a16="http://schemas.microsoft.com/office/drawing/2014/main" id="{FF34FC99-49BE-3046-AB2D-CDB8458540CF}"/>
              </a:ext>
            </a:extLst>
          </p:cNvPr>
          <p:cNvPicPr>
            <a:picLocks noChangeAspect="1"/>
          </p:cNvPicPr>
          <p:nvPr/>
        </p:nvPicPr>
        <p:blipFill>
          <a:blip r:embed="rId6"/>
          <a:stretch>
            <a:fillRect/>
          </a:stretch>
        </p:blipFill>
        <p:spPr>
          <a:xfrm>
            <a:off x="2803455" y="6096000"/>
            <a:ext cx="6044045" cy="484909"/>
          </a:xfrm>
          <a:prstGeom prst="rect">
            <a:avLst/>
          </a:prstGeom>
        </p:spPr>
      </p:pic>
      <p:cxnSp>
        <p:nvCxnSpPr>
          <p:cNvPr id="12" name="Straight Connector 11">
            <a:extLst>
              <a:ext uri="{FF2B5EF4-FFF2-40B4-BE49-F238E27FC236}">
                <a16:creationId xmlns:a16="http://schemas.microsoft.com/office/drawing/2014/main" id="{50D5E9FC-EDB3-E745-8482-5E9D371554BB}"/>
              </a:ext>
            </a:extLst>
          </p:cNvPr>
          <p:cNvCxnSpPr/>
          <p:nvPr/>
        </p:nvCxnSpPr>
        <p:spPr>
          <a:xfrm>
            <a:off x="152400" y="37338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6B17D25-1678-424B-8299-C3E705BC2E88}"/>
              </a:ext>
            </a:extLst>
          </p:cNvPr>
          <p:cNvCxnSpPr/>
          <p:nvPr/>
        </p:nvCxnSpPr>
        <p:spPr>
          <a:xfrm>
            <a:off x="152400" y="495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0910465"/>
      </p:ext>
    </p:extLst>
  </p:cSld>
  <p:clrMapOvr>
    <a:masterClrMapping/>
  </p:clrMapOvr>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EC3E5F-6447-B542-B682-A5F1E54D3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3623" y="76200"/>
            <a:ext cx="5620928" cy="2028223"/>
          </a:xfrm>
        </p:spPr>
      </p:pic>
      <p:sp>
        <p:nvSpPr>
          <p:cNvPr id="6" name="Content Placeholder 2">
            <a:extLst>
              <a:ext uri="{FF2B5EF4-FFF2-40B4-BE49-F238E27FC236}">
                <a16:creationId xmlns:a16="http://schemas.microsoft.com/office/drawing/2014/main" id="{8B92666B-FDCA-7A49-AC9B-DB86625B11E4}"/>
              </a:ext>
            </a:extLst>
          </p:cNvPr>
          <p:cNvSpPr txBox="1">
            <a:spLocks/>
          </p:cNvSpPr>
          <p:nvPr/>
        </p:nvSpPr>
        <p:spPr bwMode="auto">
          <a:xfrm>
            <a:off x="344805" y="2286000"/>
            <a:ext cx="8454390" cy="12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err="1">
                <a:latin typeface="Comic Sans MS" panose="030F0902030302020204" pitchFamily="66" charset="0"/>
              </a:rPr>
              <a:t>İmmunonutrisyon</a:t>
            </a:r>
            <a:r>
              <a:rPr lang="tr-TR" sz="2000" dirty="0">
                <a:latin typeface="Comic Sans MS" panose="030F0902030302020204" pitchFamily="66" charset="0"/>
              </a:rPr>
              <a:t> </a:t>
            </a:r>
            <a:r>
              <a:rPr lang="tr-TR" sz="2000" dirty="0" err="1">
                <a:latin typeface="Comic Sans MS" panose="030F0902030302020204" pitchFamily="66" charset="0"/>
              </a:rPr>
              <a:t>IBH’da</a:t>
            </a:r>
            <a:r>
              <a:rPr lang="tr-TR" sz="2000" dirty="0">
                <a:latin typeface="Comic Sans MS" panose="030F0902030302020204" pitchFamily="66" charset="0"/>
              </a:rPr>
              <a:t> önerilmemektedir. </a:t>
            </a:r>
          </a:p>
          <a:p>
            <a:pPr marL="0" indent="0">
              <a:lnSpc>
                <a:spcPct val="150000"/>
              </a:lnSpc>
              <a:buNone/>
            </a:pPr>
            <a:endParaRPr lang="tr-TR" sz="2000" dirty="0">
              <a:latin typeface="Comic Sans MS" panose="030F0902030302020204" pitchFamily="66" charset="0"/>
            </a:endParaRPr>
          </a:p>
          <a:p>
            <a:pPr marL="0" indent="0">
              <a:lnSpc>
                <a:spcPct val="150000"/>
              </a:lnSpc>
              <a:buNone/>
            </a:pPr>
            <a:endParaRPr lang="tr-TR" sz="2000" dirty="0">
              <a:latin typeface="Comic Sans MS" panose="030F0902030302020204" pitchFamily="66" charset="0"/>
            </a:endParaRPr>
          </a:p>
          <a:p>
            <a:pPr>
              <a:lnSpc>
                <a:spcPct val="150000"/>
              </a:lnSpc>
            </a:pPr>
            <a:r>
              <a:rPr lang="tr-TR" sz="2000" dirty="0" err="1">
                <a:latin typeface="Comic Sans MS" panose="030F0902030302020204" pitchFamily="66" charset="0"/>
              </a:rPr>
              <a:t>Crohn</a:t>
            </a:r>
            <a:r>
              <a:rPr lang="tr-TR" sz="2000" dirty="0">
                <a:latin typeface="Comic Sans MS" panose="030F0902030302020204" pitchFamily="66" charset="0"/>
              </a:rPr>
              <a:t> hastalığında </a:t>
            </a:r>
            <a:r>
              <a:rPr lang="tr-TR" sz="2000" dirty="0" err="1">
                <a:latin typeface="Comic Sans MS" panose="030F0902030302020204" pitchFamily="66" charset="0"/>
              </a:rPr>
              <a:t>distal</a:t>
            </a:r>
            <a:r>
              <a:rPr lang="tr-TR" sz="2000" dirty="0">
                <a:latin typeface="Comic Sans MS" panose="030F0902030302020204" pitchFamily="66" charset="0"/>
              </a:rPr>
              <a:t> (alt </a:t>
            </a:r>
            <a:r>
              <a:rPr lang="tr-TR" sz="2000" dirty="0" err="1">
                <a:latin typeface="Comic Sans MS" panose="030F0902030302020204" pitchFamily="66" charset="0"/>
              </a:rPr>
              <a:t>ieal</a:t>
            </a:r>
            <a:r>
              <a:rPr lang="tr-TR" sz="2000" dirty="0">
                <a:latin typeface="Comic Sans MS" panose="030F0902030302020204" pitchFamily="66" charset="0"/>
              </a:rPr>
              <a:t>/</a:t>
            </a:r>
            <a:r>
              <a:rPr lang="tr-TR" sz="2000" dirty="0" err="1">
                <a:latin typeface="Comic Sans MS" panose="030F0902030302020204" pitchFamily="66" charset="0"/>
              </a:rPr>
              <a:t>kolonik</a:t>
            </a:r>
            <a:r>
              <a:rPr lang="tr-TR" sz="2000" dirty="0">
                <a:latin typeface="Comic Sans MS" panose="030F0902030302020204" pitchFamily="66" charset="0"/>
              </a:rPr>
              <a:t>) ve düşük volümlü fistüller </a:t>
            </a:r>
            <a:r>
              <a:rPr lang="tr-TR" sz="2000" dirty="0" err="1">
                <a:latin typeface="Comic Sans MS" panose="030F0902030302020204" pitchFamily="66" charset="0"/>
              </a:rPr>
              <a:t>nutrisyonel</a:t>
            </a:r>
            <a:r>
              <a:rPr lang="tr-TR" sz="2000" dirty="0">
                <a:latin typeface="Comic Sans MS" panose="030F0902030302020204" pitchFamily="66" charset="0"/>
              </a:rPr>
              <a:t> destek </a:t>
            </a:r>
            <a:r>
              <a:rPr lang="tr-TR" sz="2000" dirty="0" err="1">
                <a:latin typeface="Comic Sans MS" panose="030F0902030302020204" pitchFamily="66" charset="0"/>
              </a:rPr>
              <a:t>enteral</a:t>
            </a:r>
            <a:r>
              <a:rPr lang="tr-TR" sz="2000" dirty="0">
                <a:latin typeface="Comic Sans MS" panose="030F0902030302020204" pitchFamily="66" charset="0"/>
              </a:rPr>
              <a:t> yolla, </a:t>
            </a:r>
            <a:r>
              <a:rPr lang="tr-TR" sz="2000" dirty="0" err="1">
                <a:latin typeface="Comic Sans MS" panose="030F0902030302020204" pitchFamily="66" charset="0"/>
              </a:rPr>
              <a:t>proksimal</a:t>
            </a:r>
            <a:r>
              <a:rPr lang="tr-TR" sz="2000" dirty="0">
                <a:latin typeface="Comic Sans MS" panose="030F0902030302020204" pitchFamily="66" charset="0"/>
              </a:rPr>
              <a:t>/yüksek volümlü fistüllerde PN verilmelidir. </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p:txBody>
      </p:sp>
      <p:cxnSp>
        <p:nvCxnSpPr>
          <p:cNvPr id="8" name="Straight Connector 7">
            <a:extLst>
              <a:ext uri="{FF2B5EF4-FFF2-40B4-BE49-F238E27FC236}">
                <a16:creationId xmlns:a16="http://schemas.microsoft.com/office/drawing/2014/main" id="{2A909E33-53FE-E74F-AD70-692AE6C9D03F}"/>
              </a:ext>
            </a:extLst>
          </p:cNvPr>
          <p:cNvCxnSpPr/>
          <p:nvPr/>
        </p:nvCxnSpPr>
        <p:spPr>
          <a:xfrm>
            <a:off x="156210" y="36576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3124714C-2B2A-484B-8731-DCEFF04A2206}"/>
              </a:ext>
            </a:extLst>
          </p:cNvPr>
          <p:cNvPicPr>
            <a:picLocks noChangeAspect="1"/>
          </p:cNvPicPr>
          <p:nvPr/>
        </p:nvPicPr>
        <p:blipFill>
          <a:blip r:embed="rId4"/>
          <a:stretch>
            <a:fillRect/>
          </a:stretch>
        </p:blipFill>
        <p:spPr>
          <a:xfrm>
            <a:off x="4876800" y="3048000"/>
            <a:ext cx="4128164" cy="331200"/>
          </a:xfrm>
          <a:prstGeom prst="rect">
            <a:avLst/>
          </a:prstGeom>
        </p:spPr>
      </p:pic>
    </p:spTree>
    <p:extLst>
      <p:ext uri="{BB962C8B-B14F-4D97-AF65-F5344CB8AC3E}">
        <p14:creationId xmlns:p14="http://schemas.microsoft.com/office/powerpoint/2010/main" val="1258626818"/>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140E1-6BFF-BF4F-A6EC-486B765B3071}"/>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15EC3E5F-6447-B542-B682-A5F1E54D32B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13" y="0"/>
            <a:ext cx="8229600" cy="2969520"/>
          </a:xfrm>
        </p:spPr>
      </p:pic>
      <p:pic>
        <p:nvPicPr>
          <p:cNvPr id="10" name="Picture 9">
            <a:extLst>
              <a:ext uri="{FF2B5EF4-FFF2-40B4-BE49-F238E27FC236}">
                <a16:creationId xmlns:a16="http://schemas.microsoft.com/office/drawing/2014/main" id="{AC3F8C60-9DDD-C14A-9B31-6B97F92E187A}"/>
              </a:ext>
            </a:extLst>
          </p:cNvPr>
          <p:cNvPicPr>
            <a:picLocks noChangeAspect="1"/>
          </p:cNvPicPr>
          <p:nvPr/>
        </p:nvPicPr>
        <p:blipFill rotWithShape="1">
          <a:blip r:embed="rId3">
            <a:extLst>
              <a:ext uri="{28A0092B-C50C-407E-A947-70E740481C1C}">
                <a14:useLocalDpi xmlns:a14="http://schemas.microsoft.com/office/drawing/2010/main" val="0"/>
              </a:ext>
            </a:extLst>
          </a:blip>
          <a:srcRect t="11795"/>
          <a:stretch/>
        </p:blipFill>
        <p:spPr>
          <a:xfrm>
            <a:off x="346075" y="3645024"/>
            <a:ext cx="8451850" cy="1152128"/>
          </a:xfrm>
          <a:prstGeom prst="rect">
            <a:avLst/>
          </a:prstGeom>
        </p:spPr>
      </p:pic>
    </p:spTree>
    <p:extLst>
      <p:ext uri="{BB962C8B-B14F-4D97-AF65-F5344CB8AC3E}">
        <p14:creationId xmlns:p14="http://schemas.microsoft.com/office/powerpoint/2010/main" val="338179234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AA209A-FE18-5F46-AECD-357C333691FF}"/>
              </a:ext>
            </a:extLst>
          </p:cNvPr>
          <p:cNvSpPr>
            <a:spLocks noGrp="1"/>
          </p:cNvSpPr>
          <p:nvPr>
            <p:ph type="title"/>
          </p:nvPr>
        </p:nvSpPr>
        <p:spPr/>
        <p:txBody>
          <a:bodyPr/>
          <a:lstStyle/>
          <a:p>
            <a:endParaRPr lang="tr-TR"/>
          </a:p>
        </p:txBody>
      </p:sp>
      <p:pic>
        <p:nvPicPr>
          <p:cNvPr id="5" name="Content Placeholder 4">
            <a:extLst>
              <a:ext uri="{FF2B5EF4-FFF2-40B4-BE49-F238E27FC236}">
                <a16:creationId xmlns:a16="http://schemas.microsoft.com/office/drawing/2014/main" id="{E7664BFE-050D-354F-82C6-E67F1E458FB4}"/>
              </a:ext>
            </a:extLst>
          </p:cNvPr>
          <p:cNvPicPr>
            <a:picLocks noGrp="1" noChangeAspect="1"/>
          </p:cNvPicPr>
          <p:nvPr>
            <p:ph idx="1"/>
          </p:nvPr>
        </p:nvPicPr>
        <p:blipFill>
          <a:blip r:embed="rId2"/>
          <a:stretch>
            <a:fillRect/>
          </a:stretch>
        </p:blipFill>
        <p:spPr>
          <a:xfrm rot="5400000">
            <a:off x="2308225" y="2166739"/>
            <a:ext cx="4525963" cy="3394472"/>
          </a:xfrm>
        </p:spPr>
      </p:pic>
      <p:pic>
        <p:nvPicPr>
          <p:cNvPr id="7" name="Picture 6">
            <a:extLst>
              <a:ext uri="{FF2B5EF4-FFF2-40B4-BE49-F238E27FC236}">
                <a16:creationId xmlns:a16="http://schemas.microsoft.com/office/drawing/2014/main" id="{9F73B3DA-0720-E14E-8B69-4AB028BE5ED6}"/>
              </a:ext>
            </a:extLst>
          </p:cNvPr>
          <p:cNvPicPr>
            <a:picLocks noChangeAspect="1"/>
          </p:cNvPicPr>
          <p:nvPr/>
        </p:nvPicPr>
        <p:blipFill>
          <a:blip r:embed="rId3"/>
          <a:stretch>
            <a:fillRect/>
          </a:stretch>
        </p:blipFill>
        <p:spPr>
          <a:xfrm>
            <a:off x="-1" y="-61716"/>
            <a:ext cx="9144001" cy="6858000"/>
          </a:xfrm>
          <a:prstGeom prst="rect">
            <a:avLst/>
          </a:prstGeom>
        </p:spPr>
      </p:pic>
    </p:spTree>
    <p:extLst>
      <p:ext uri="{BB962C8B-B14F-4D97-AF65-F5344CB8AC3E}">
        <p14:creationId xmlns:p14="http://schemas.microsoft.com/office/powerpoint/2010/main" val="3836422259"/>
      </p:ext>
    </p:extLst>
  </p:cSld>
  <p:clrMapOvr>
    <a:masterClrMapping/>
  </p:clrMapOvr>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EC3E5F-6447-B542-B682-A5F1E54D3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3623" y="76200"/>
            <a:ext cx="5620928" cy="2028223"/>
          </a:xfrm>
        </p:spPr>
      </p:pic>
      <p:sp>
        <p:nvSpPr>
          <p:cNvPr id="6" name="Content Placeholder 2">
            <a:extLst>
              <a:ext uri="{FF2B5EF4-FFF2-40B4-BE49-F238E27FC236}">
                <a16:creationId xmlns:a16="http://schemas.microsoft.com/office/drawing/2014/main" id="{8B92666B-FDCA-7A49-AC9B-DB86625B11E4}"/>
              </a:ext>
            </a:extLst>
          </p:cNvPr>
          <p:cNvSpPr txBox="1">
            <a:spLocks/>
          </p:cNvSpPr>
          <p:nvPr/>
        </p:nvSpPr>
        <p:spPr bwMode="auto">
          <a:xfrm>
            <a:off x="344805" y="2286000"/>
            <a:ext cx="8454390" cy="12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err="1">
                <a:latin typeface="Comic Sans MS" panose="030F0902030302020204" pitchFamily="66" charset="0"/>
              </a:rPr>
              <a:t>Mikrobesin</a:t>
            </a:r>
            <a:r>
              <a:rPr lang="tr-TR" sz="2000" dirty="0">
                <a:latin typeface="Comic Sans MS" panose="030F0902030302020204" pitchFamily="66" charset="0"/>
              </a:rPr>
              <a:t> eksikliği yönünden değerlendirilmeli ve eksikler yerine konulmalıdır. </a:t>
            </a:r>
          </a:p>
          <a:p>
            <a:pPr>
              <a:lnSpc>
                <a:spcPct val="150000"/>
              </a:lnSpc>
            </a:pPr>
            <a:endParaRPr lang="tr-TR" sz="2000" dirty="0">
              <a:latin typeface="Comic Sans MS" panose="030F0902030302020204" pitchFamily="66" charset="0"/>
            </a:endParaRPr>
          </a:p>
          <a:p>
            <a:pPr>
              <a:lnSpc>
                <a:spcPct val="150000"/>
              </a:lnSpc>
            </a:pPr>
            <a:r>
              <a:rPr lang="tr-TR" sz="2000" dirty="0">
                <a:latin typeface="Comic Sans MS" panose="030F0902030302020204" pitchFamily="66" charset="0"/>
              </a:rPr>
              <a:t>Aktif hastalıkta genel olarak önerilebilecek spesifik ‘IBH diyeti’ yoktur. </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p:txBody>
      </p:sp>
      <p:cxnSp>
        <p:nvCxnSpPr>
          <p:cNvPr id="12" name="Straight Connector 11">
            <a:extLst>
              <a:ext uri="{FF2B5EF4-FFF2-40B4-BE49-F238E27FC236}">
                <a16:creationId xmlns:a16="http://schemas.microsoft.com/office/drawing/2014/main" id="{50D5E9FC-EDB3-E745-8482-5E9D371554BB}"/>
              </a:ext>
            </a:extLst>
          </p:cNvPr>
          <p:cNvCxnSpPr/>
          <p:nvPr/>
        </p:nvCxnSpPr>
        <p:spPr>
          <a:xfrm>
            <a:off x="152400" y="37338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8813578D-EF25-7A4B-827E-724A0C652187}"/>
              </a:ext>
            </a:extLst>
          </p:cNvPr>
          <p:cNvPicPr>
            <a:picLocks noChangeAspect="1"/>
          </p:cNvPicPr>
          <p:nvPr/>
        </p:nvPicPr>
        <p:blipFill>
          <a:blip r:embed="rId4"/>
          <a:stretch>
            <a:fillRect/>
          </a:stretch>
        </p:blipFill>
        <p:spPr>
          <a:xfrm>
            <a:off x="4292600" y="3124200"/>
            <a:ext cx="4394200" cy="368300"/>
          </a:xfrm>
          <a:prstGeom prst="rect">
            <a:avLst/>
          </a:prstGeom>
        </p:spPr>
      </p:pic>
      <p:pic>
        <p:nvPicPr>
          <p:cNvPr id="14" name="Picture 13">
            <a:extLst>
              <a:ext uri="{FF2B5EF4-FFF2-40B4-BE49-F238E27FC236}">
                <a16:creationId xmlns:a16="http://schemas.microsoft.com/office/drawing/2014/main" id="{E4304AC5-C9B6-624A-8D8C-E1ACF9837659}"/>
              </a:ext>
            </a:extLst>
          </p:cNvPr>
          <p:cNvPicPr>
            <a:picLocks noChangeAspect="1"/>
          </p:cNvPicPr>
          <p:nvPr/>
        </p:nvPicPr>
        <p:blipFill>
          <a:blip r:embed="rId5"/>
          <a:stretch>
            <a:fillRect/>
          </a:stretch>
        </p:blipFill>
        <p:spPr>
          <a:xfrm>
            <a:off x="4374420" y="4453339"/>
            <a:ext cx="4540980" cy="364319"/>
          </a:xfrm>
          <a:prstGeom prst="rect">
            <a:avLst/>
          </a:prstGeom>
        </p:spPr>
      </p:pic>
      <p:pic>
        <p:nvPicPr>
          <p:cNvPr id="8" name="Picture 7">
            <a:extLst>
              <a:ext uri="{FF2B5EF4-FFF2-40B4-BE49-F238E27FC236}">
                <a16:creationId xmlns:a16="http://schemas.microsoft.com/office/drawing/2014/main" id="{A551E18D-AE72-CC43-9DA3-2DEBE2558237}"/>
              </a:ext>
            </a:extLst>
          </p:cNvPr>
          <p:cNvPicPr>
            <a:picLocks noChangeAspect="1"/>
          </p:cNvPicPr>
          <p:nvPr/>
        </p:nvPicPr>
        <p:blipFill>
          <a:blip r:embed="rId6"/>
          <a:stretch>
            <a:fillRect/>
          </a:stretch>
        </p:blipFill>
        <p:spPr>
          <a:xfrm>
            <a:off x="562877" y="5046039"/>
            <a:ext cx="5161550" cy="1583361"/>
          </a:xfrm>
          <a:prstGeom prst="rect">
            <a:avLst/>
          </a:prstGeom>
        </p:spPr>
      </p:pic>
      <p:pic>
        <p:nvPicPr>
          <p:cNvPr id="15" name="Picture 14">
            <a:extLst>
              <a:ext uri="{FF2B5EF4-FFF2-40B4-BE49-F238E27FC236}">
                <a16:creationId xmlns:a16="http://schemas.microsoft.com/office/drawing/2014/main" id="{D6457BE0-B27C-FD43-AC74-3918B828361C}"/>
              </a:ext>
            </a:extLst>
          </p:cNvPr>
          <p:cNvPicPr>
            <a:picLocks noChangeAspect="1"/>
          </p:cNvPicPr>
          <p:nvPr/>
        </p:nvPicPr>
        <p:blipFill>
          <a:blip r:embed="rId7"/>
          <a:stretch>
            <a:fillRect/>
          </a:stretch>
        </p:blipFill>
        <p:spPr>
          <a:xfrm>
            <a:off x="6134905" y="5638800"/>
            <a:ext cx="2783652" cy="1017255"/>
          </a:xfrm>
          <a:prstGeom prst="rect">
            <a:avLst/>
          </a:prstGeom>
        </p:spPr>
      </p:pic>
    </p:spTree>
    <p:extLst>
      <p:ext uri="{BB962C8B-B14F-4D97-AF65-F5344CB8AC3E}">
        <p14:creationId xmlns:p14="http://schemas.microsoft.com/office/powerpoint/2010/main" val="3391420584"/>
      </p:ext>
    </p:extLst>
  </p:cSld>
  <p:clrMapOvr>
    <a:masterClrMapping/>
  </p:clrMapOvr>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D08505C7-83EE-D041-893B-E5EFE6A3D59B}"/>
              </a:ext>
            </a:extLst>
          </p:cNvPr>
          <p:cNvPicPr>
            <a:picLocks noGrp="1" noChangeAspect="1"/>
          </p:cNvPicPr>
          <p:nvPr>
            <p:ph idx="1"/>
          </p:nvPr>
        </p:nvPicPr>
        <p:blipFill>
          <a:blip r:embed="rId2"/>
          <a:stretch>
            <a:fillRect/>
          </a:stretch>
        </p:blipFill>
        <p:spPr>
          <a:xfrm>
            <a:off x="54864" y="2286000"/>
            <a:ext cx="9052561" cy="3367189"/>
          </a:xfrm>
        </p:spPr>
      </p:pic>
      <p:sp>
        <p:nvSpPr>
          <p:cNvPr id="6" name="Title 1">
            <a:extLst>
              <a:ext uri="{FF2B5EF4-FFF2-40B4-BE49-F238E27FC236}">
                <a16:creationId xmlns:a16="http://schemas.microsoft.com/office/drawing/2014/main" id="{8FC6AD43-89A3-1044-B08F-B36C93A50B29}"/>
              </a:ext>
            </a:extLst>
          </p:cNvPr>
          <p:cNvSpPr txBox="1">
            <a:spLocks/>
          </p:cNvSpPr>
          <p:nvPr/>
        </p:nvSpPr>
        <p:spPr>
          <a:xfrm>
            <a:off x="457200" y="274638"/>
            <a:ext cx="8229600" cy="1143000"/>
          </a:xfrm>
          <a:prstGeom prst="rect">
            <a:avLst/>
          </a:prstGeom>
        </p:spPr>
        <p:txBody>
          <a:bodyPr/>
          <a:lstStyle>
            <a:lvl1pPr algn="ctr" rtl="0" eaLnBrk="0" fontAlgn="base" hangingPunct="0">
              <a:spcBef>
                <a:spcPct val="0"/>
              </a:spcBef>
              <a:spcAft>
                <a:spcPct val="0"/>
              </a:spcAft>
              <a:defRPr sz="3900" kern="1200">
                <a:solidFill>
                  <a:schemeClr val="tx2"/>
                </a:solidFill>
                <a:latin typeface="+mj-lt"/>
                <a:ea typeface="ＭＳ Ｐゴシック" charset="0"/>
                <a:cs typeface="+mj-cs"/>
              </a:defRPr>
            </a:lvl1pPr>
            <a:lvl2pPr algn="ctr" rtl="0" eaLnBrk="0" fontAlgn="base" hangingPunct="0">
              <a:spcBef>
                <a:spcPct val="0"/>
              </a:spcBef>
              <a:spcAft>
                <a:spcPct val="0"/>
              </a:spcAft>
              <a:defRPr sz="3900">
                <a:solidFill>
                  <a:schemeClr val="tx2"/>
                </a:solidFill>
                <a:latin typeface="Arial" charset="0"/>
                <a:ea typeface="ＭＳ Ｐゴシック" charset="0"/>
                <a:cs typeface="Arial" charset="0"/>
              </a:defRPr>
            </a:lvl2pPr>
            <a:lvl3pPr algn="ctr" rtl="0" eaLnBrk="0" fontAlgn="base" hangingPunct="0">
              <a:spcBef>
                <a:spcPct val="0"/>
              </a:spcBef>
              <a:spcAft>
                <a:spcPct val="0"/>
              </a:spcAft>
              <a:defRPr sz="3900">
                <a:solidFill>
                  <a:schemeClr val="tx2"/>
                </a:solidFill>
                <a:latin typeface="Arial" charset="0"/>
                <a:ea typeface="ＭＳ Ｐゴシック" charset="0"/>
                <a:cs typeface="Arial" charset="0"/>
              </a:defRPr>
            </a:lvl3pPr>
            <a:lvl4pPr algn="ctr" rtl="0" eaLnBrk="0" fontAlgn="base" hangingPunct="0">
              <a:spcBef>
                <a:spcPct val="0"/>
              </a:spcBef>
              <a:spcAft>
                <a:spcPct val="0"/>
              </a:spcAft>
              <a:defRPr sz="3900">
                <a:solidFill>
                  <a:schemeClr val="tx2"/>
                </a:solidFill>
                <a:latin typeface="Arial" charset="0"/>
                <a:ea typeface="ＭＳ Ｐゴシック" charset="0"/>
                <a:cs typeface="Arial" charset="0"/>
              </a:defRPr>
            </a:lvl4pPr>
            <a:lvl5pPr algn="ctr" rtl="0" eaLnBrk="0" fontAlgn="base" hangingPunct="0">
              <a:spcBef>
                <a:spcPct val="0"/>
              </a:spcBef>
              <a:spcAft>
                <a:spcPct val="0"/>
              </a:spcAft>
              <a:defRPr sz="3900">
                <a:solidFill>
                  <a:schemeClr val="tx2"/>
                </a:solidFill>
                <a:latin typeface="Arial" charset="0"/>
                <a:ea typeface="ＭＳ Ｐゴシック" charset="0"/>
                <a:cs typeface="Arial" charset="0"/>
              </a:defRPr>
            </a:lvl5pPr>
            <a:lvl6pPr marL="406405" algn="ctr" rtl="0" fontAlgn="base">
              <a:spcBef>
                <a:spcPct val="0"/>
              </a:spcBef>
              <a:spcAft>
                <a:spcPct val="0"/>
              </a:spcAft>
              <a:defRPr sz="3911">
                <a:solidFill>
                  <a:schemeClr val="tx2"/>
                </a:solidFill>
                <a:latin typeface="Arial" charset="0"/>
                <a:ea typeface="Arial" charset="0"/>
                <a:cs typeface="Arial" charset="0"/>
              </a:defRPr>
            </a:lvl6pPr>
            <a:lvl7pPr marL="812810" algn="ctr" rtl="0" fontAlgn="base">
              <a:spcBef>
                <a:spcPct val="0"/>
              </a:spcBef>
              <a:spcAft>
                <a:spcPct val="0"/>
              </a:spcAft>
              <a:defRPr sz="3911">
                <a:solidFill>
                  <a:schemeClr val="tx2"/>
                </a:solidFill>
                <a:latin typeface="Arial" charset="0"/>
                <a:ea typeface="Arial" charset="0"/>
                <a:cs typeface="Arial" charset="0"/>
              </a:defRPr>
            </a:lvl7pPr>
            <a:lvl8pPr marL="1219215" algn="ctr" rtl="0" fontAlgn="base">
              <a:spcBef>
                <a:spcPct val="0"/>
              </a:spcBef>
              <a:spcAft>
                <a:spcPct val="0"/>
              </a:spcAft>
              <a:defRPr sz="3911">
                <a:solidFill>
                  <a:schemeClr val="tx2"/>
                </a:solidFill>
                <a:latin typeface="Arial" charset="0"/>
                <a:ea typeface="Arial" charset="0"/>
                <a:cs typeface="Arial" charset="0"/>
              </a:defRPr>
            </a:lvl8pPr>
            <a:lvl9pPr marL="1625620" algn="ctr" rtl="0" fontAlgn="base">
              <a:spcBef>
                <a:spcPct val="0"/>
              </a:spcBef>
              <a:spcAft>
                <a:spcPct val="0"/>
              </a:spcAft>
              <a:defRPr sz="3911">
                <a:solidFill>
                  <a:schemeClr val="tx2"/>
                </a:solidFill>
                <a:latin typeface="Arial" charset="0"/>
                <a:ea typeface="Arial" charset="0"/>
                <a:cs typeface="Arial" charset="0"/>
              </a:defRPr>
            </a:lvl9pPr>
          </a:lstStyle>
          <a:p>
            <a:r>
              <a:rPr lang="tr-TR" sz="3200" b="1" dirty="0" err="1">
                <a:latin typeface="Comic Sans MS" panose="030F0902030302020204" pitchFamily="66" charset="0"/>
              </a:rPr>
              <a:t>Mikrobesin</a:t>
            </a:r>
            <a:r>
              <a:rPr lang="tr-TR" sz="3200" b="1" dirty="0">
                <a:latin typeface="Comic Sans MS" panose="030F0902030302020204" pitchFamily="66" charset="0"/>
              </a:rPr>
              <a:t> Eksikliği </a:t>
            </a:r>
          </a:p>
        </p:txBody>
      </p:sp>
      <p:cxnSp>
        <p:nvCxnSpPr>
          <p:cNvPr id="7" name="Straight Connector 6">
            <a:extLst>
              <a:ext uri="{FF2B5EF4-FFF2-40B4-BE49-F238E27FC236}">
                <a16:creationId xmlns:a16="http://schemas.microsoft.com/office/drawing/2014/main" id="{AEF41898-ED59-274F-A0B1-7154FDABF947}"/>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4930538"/>
      </p:ext>
    </p:extLst>
  </p:cSld>
  <p:clrMapOvr>
    <a:masterClrMapping/>
  </p:clrMapOvr>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EC3E5F-6447-B542-B682-A5F1E54D3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3623" y="76200"/>
            <a:ext cx="5620928" cy="2028223"/>
          </a:xfrm>
        </p:spPr>
      </p:pic>
      <p:sp>
        <p:nvSpPr>
          <p:cNvPr id="6" name="Content Placeholder 2">
            <a:extLst>
              <a:ext uri="{FF2B5EF4-FFF2-40B4-BE49-F238E27FC236}">
                <a16:creationId xmlns:a16="http://schemas.microsoft.com/office/drawing/2014/main" id="{8B92666B-FDCA-7A49-AC9B-DB86625B11E4}"/>
              </a:ext>
            </a:extLst>
          </p:cNvPr>
          <p:cNvSpPr txBox="1">
            <a:spLocks/>
          </p:cNvSpPr>
          <p:nvPr/>
        </p:nvSpPr>
        <p:spPr bwMode="auto">
          <a:xfrm>
            <a:off x="344805" y="2286000"/>
            <a:ext cx="8454390" cy="12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err="1">
                <a:latin typeface="Comic Sans MS" panose="030F0902030302020204" pitchFamily="66" charset="0"/>
              </a:rPr>
              <a:t>Intestinal</a:t>
            </a:r>
            <a:r>
              <a:rPr lang="tr-TR" sz="2000" dirty="0">
                <a:latin typeface="Comic Sans MS" panose="030F0902030302020204" pitchFamily="66" charset="0"/>
              </a:rPr>
              <a:t> </a:t>
            </a:r>
            <a:r>
              <a:rPr lang="tr-TR" sz="2000" dirty="0" err="1">
                <a:latin typeface="Comic Sans MS" panose="030F0902030302020204" pitchFamily="66" charset="0"/>
              </a:rPr>
              <a:t>striktur</a:t>
            </a:r>
            <a:r>
              <a:rPr lang="tr-TR" sz="2000" dirty="0">
                <a:latin typeface="Comic Sans MS" panose="030F0902030302020204" pitchFamily="66" charset="0"/>
              </a:rPr>
              <a:t>/</a:t>
            </a:r>
            <a:r>
              <a:rPr lang="tr-TR" sz="2000" dirty="0" err="1">
                <a:latin typeface="Comic Sans MS" panose="030F0902030302020204" pitchFamily="66" charset="0"/>
              </a:rPr>
              <a:t>stenozu</a:t>
            </a:r>
            <a:r>
              <a:rPr lang="tr-TR" sz="2000" dirty="0">
                <a:latin typeface="Comic Sans MS" panose="030F0902030302020204" pitchFamily="66" charset="0"/>
              </a:rPr>
              <a:t> olan </a:t>
            </a:r>
            <a:r>
              <a:rPr lang="tr-TR" sz="2000" dirty="0" err="1">
                <a:latin typeface="Comic Sans MS" panose="030F0902030302020204" pitchFamily="66" charset="0"/>
              </a:rPr>
              <a:t>Crohn</a:t>
            </a:r>
            <a:r>
              <a:rPr lang="tr-TR" sz="2000" dirty="0">
                <a:latin typeface="Comic Sans MS" panose="030F0902030302020204" pitchFamily="66" charset="0"/>
              </a:rPr>
              <a:t> </a:t>
            </a:r>
            <a:r>
              <a:rPr lang="tr-TR" sz="2000" dirty="0" err="1">
                <a:latin typeface="Comic Sans MS" panose="030F0902030302020204" pitchFamily="66" charset="0"/>
              </a:rPr>
              <a:t>hastalarinda</a:t>
            </a:r>
            <a:r>
              <a:rPr lang="tr-TR" sz="2000" dirty="0">
                <a:latin typeface="Comic Sans MS" panose="030F0902030302020204" pitchFamily="66" charset="0"/>
              </a:rPr>
              <a:t> düşük miktarda  (çözülemeyen) fiber </a:t>
            </a:r>
            <a:r>
              <a:rPr lang="tr-TR" sz="2000" dirty="0" err="1">
                <a:latin typeface="Comic Sans MS" panose="030F0902030302020204" pitchFamily="66" charset="0"/>
              </a:rPr>
              <a:t>iceren</a:t>
            </a:r>
            <a:r>
              <a:rPr lang="tr-TR" sz="2000" dirty="0">
                <a:latin typeface="Comic Sans MS" panose="030F0902030302020204" pitchFamily="66" charset="0"/>
              </a:rPr>
              <a:t> diyet önerilmelidir. </a:t>
            </a:r>
          </a:p>
          <a:p>
            <a:pPr>
              <a:lnSpc>
                <a:spcPct val="150000"/>
              </a:lnSpc>
            </a:pPr>
            <a:endParaRPr lang="tr-TR" sz="2000" dirty="0">
              <a:latin typeface="Comic Sans MS" panose="030F0902030302020204" pitchFamily="66" charset="0"/>
            </a:endParaRPr>
          </a:p>
          <a:p>
            <a:pPr>
              <a:lnSpc>
                <a:spcPct val="150000"/>
              </a:lnSpc>
            </a:pPr>
            <a:r>
              <a:rPr lang="tr-TR" sz="2000" dirty="0">
                <a:latin typeface="Comic Sans MS" panose="030F0902030302020204" pitchFamily="66" charset="0"/>
              </a:rPr>
              <a:t>Aktif hastalığı olan ve </a:t>
            </a:r>
            <a:r>
              <a:rPr lang="tr-TR" sz="2000" dirty="0" err="1">
                <a:latin typeface="Comic Sans MS" panose="030F0902030302020204" pitchFamily="66" charset="0"/>
              </a:rPr>
              <a:t>steroid</a:t>
            </a:r>
            <a:r>
              <a:rPr lang="tr-TR" sz="2000" dirty="0">
                <a:latin typeface="Comic Sans MS" panose="030F0902030302020204" pitchFamily="66" charset="0"/>
              </a:rPr>
              <a:t> tedavisi alan IBH </a:t>
            </a:r>
            <a:r>
              <a:rPr lang="tr-TR" sz="2000" dirty="0" err="1">
                <a:latin typeface="Comic Sans MS" panose="030F0902030302020204" pitchFamily="66" charset="0"/>
              </a:rPr>
              <a:t>hastalarinda</a:t>
            </a:r>
            <a:r>
              <a:rPr lang="tr-TR" sz="2000" dirty="0">
                <a:latin typeface="Comic Sans MS" panose="030F0902030302020204" pitchFamily="66" charset="0"/>
              </a:rPr>
              <a:t> serum </a:t>
            </a:r>
            <a:r>
              <a:rPr lang="tr-TR" sz="2000" dirty="0" err="1">
                <a:latin typeface="Comic Sans MS" panose="030F0902030302020204" pitchFamily="66" charset="0"/>
              </a:rPr>
              <a:t>Ca</a:t>
            </a:r>
            <a:r>
              <a:rPr lang="tr-TR" sz="2000" dirty="0">
                <a:latin typeface="Comic Sans MS" panose="030F0902030302020204" pitchFamily="66" charset="0"/>
              </a:rPr>
              <a:t> ve 25(OH) </a:t>
            </a:r>
            <a:r>
              <a:rPr lang="tr-TR" sz="2000" dirty="0" err="1">
                <a:latin typeface="Comic Sans MS" panose="030F0902030302020204" pitchFamily="66" charset="0"/>
              </a:rPr>
              <a:t>vit</a:t>
            </a:r>
            <a:r>
              <a:rPr lang="tr-TR" sz="2000" dirty="0">
                <a:latin typeface="Comic Sans MS" panose="030F0902030302020204" pitchFamily="66" charset="0"/>
              </a:rPr>
              <a:t> D düzeylerine bakılmalı ve eksikliği giderilmelidir. </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p:txBody>
      </p:sp>
      <p:cxnSp>
        <p:nvCxnSpPr>
          <p:cNvPr id="12" name="Straight Connector 11">
            <a:extLst>
              <a:ext uri="{FF2B5EF4-FFF2-40B4-BE49-F238E27FC236}">
                <a16:creationId xmlns:a16="http://schemas.microsoft.com/office/drawing/2014/main" id="{50D5E9FC-EDB3-E745-8482-5E9D371554BB}"/>
              </a:ext>
            </a:extLst>
          </p:cNvPr>
          <p:cNvCxnSpPr/>
          <p:nvPr/>
        </p:nvCxnSpPr>
        <p:spPr>
          <a:xfrm>
            <a:off x="152400" y="37338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E4304AC5-C9B6-624A-8D8C-E1ACF9837659}"/>
              </a:ext>
            </a:extLst>
          </p:cNvPr>
          <p:cNvPicPr>
            <a:picLocks noChangeAspect="1"/>
          </p:cNvPicPr>
          <p:nvPr/>
        </p:nvPicPr>
        <p:blipFill>
          <a:blip r:embed="rId4"/>
          <a:stretch>
            <a:fillRect/>
          </a:stretch>
        </p:blipFill>
        <p:spPr>
          <a:xfrm>
            <a:off x="4374420" y="4969681"/>
            <a:ext cx="4540980" cy="364319"/>
          </a:xfrm>
          <a:prstGeom prst="rect">
            <a:avLst/>
          </a:prstGeom>
        </p:spPr>
      </p:pic>
      <p:pic>
        <p:nvPicPr>
          <p:cNvPr id="9" name="Picture 8">
            <a:extLst>
              <a:ext uri="{FF2B5EF4-FFF2-40B4-BE49-F238E27FC236}">
                <a16:creationId xmlns:a16="http://schemas.microsoft.com/office/drawing/2014/main" id="{EE7A4F4F-D501-E94E-AD62-CDA258C6F126}"/>
              </a:ext>
            </a:extLst>
          </p:cNvPr>
          <p:cNvPicPr>
            <a:picLocks noChangeAspect="1"/>
          </p:cNvPicPr>
          <p:nvPr/>
        </p:nvPicPr>
        <p:blipFill>
          <a:blip r:embed="rId5"/>
          <a:stretch>
            <a:fillRect/>
          </a:stretch>
        </p:blipFill>
        <p:spPr>
          <a:xfrm>
            <a:off x="4483100" y="3263900"/>
            <a:ext cx="4432300" cy="330200"/>
          </a:xfrm>
          <a:prstGeom prst="rect">
            <a:avLst/>
          </a:prstGeom>
        </p:spPr>
      </p:pic>
    </p:spTree>
    <p:extLst>
      <p:ext uri="{BB962C8B-B14F-4D97-AF65-F5344CB8AC3E}">
        <p14:creationId xmlns:p14="http://schemas.microsoft.com/office/powerpoint/2010/main" val="2545241618"/>
      </p:ext>
    </p:extLst>
  </p:cSld>
  <p:clrMapOvr>
    <a:masterClrMapping/>
  </p:clrMapOvr>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EC3E5F-6447-B542-B682-A5F1E54D3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3623" y="76200"/>
            <a:ext cx="5620928" cy="2028223"/>
          </a:xfrm>
        </p:spPr>
      </p:pic>
      <p:sp>
        <p:nvSpPr>
          <p:cNvPr id="6" name="Content Placeholder 2">
            <a:extLst>
              <a:ext uri="{FF2B5EF4-FFF2-40B4-BE49-F238E27FC236}">
                <a16:creationId xmlns:a16="http://schemas.microsoft.com/office/drawing/2014/main" id="{8B92666B-FDCA-7A49-AC9B-DB86625B11E4}"/>
              </a:ext>
            </a:extLst>
          </p:cNvPr>
          <p:cNvSpPr txBox="1">
            <a:spLocks/>
          </p:cNvSpPr>
          <p:nvPr/>
        </p:nvSpPr>
        <p:spPr bwMode="auto">
          <a:xfrm>
            <a:off x="344805" y="2286000"/>
            <a:ext cx="8454390" cy="12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err="1">
                <a:latin typeface="Comic Sans MS" panose="030F0902030302020204" pitchFamily="66" charset="0"/>
              </a:rPr>
              <a:t>Kontrendike</a:t>
            </a:r>
            <a:r>
              <a:rPr lang="tr-TR" sz="2000" dirty="0">
                <a:latin typeface="Comic Sans MS" panose="030F0902030302020204" pitchFamily="66" charset="0"/>
              </a:rPr>
              <a:t> olmadığı sürece </a:t>
            </a:r>
            <a:r>
              <a:rPr lang="tr-TR" sz="2000" dirty="0" err="1">
                <a:latin typeface="Comic Sans MS" panose="030F0902030302020204" pitchFamily="66" charset="0"/>
              </a:rPr>
              <a:t>nutrisyonel</a:t>
            </a:r>
            <a:r>
              <a:rPr lang="tr-TR" sz="2000" dirty="0">
                <a:latin typeface="Comic Sans MS" panose="030F0902030302020204" pitchFamily="66" charset="0"/>
              </a:rPr>
              <a:t> destek </a:t>
            </a:r>
            <a:r>
              <a:rPr lang="tr-TR" sz="2000" dirty="0" err="1">
                <a:latin typeface="Comic Sans MS" panose="030F0902030302020204" pitchFamily="66" charset="0"/>
              </a:rPr>
              <a:t>enteral</a:t>
            </a:r>
            <a:r>
              <a:rPr lang="tr-TR" sz="2000" dirty="0">
                <a:latin typeface="Comic Sans MS" panose="030F0902030302020204" pitchFamily="66" charset="0"/>
              </a:rPr>
              <a:t> yolla verilmelidir.  </a:t>
            </a:r>
          </a:p>
          <a:p>
            <a:pPr>
              <a:lnSpc>
                <a:spcPct val="150000"/>
              </a:lnSpc>
            </a:pPr>
            <a:endParaRPr lang="tr-TR" sz="2000" dirty="0">
              <a:latin typeface="Comic Sans MS" panose="030F0902030302020204" pitchFamily="66" charset="0"/>
            </a:endParaRPr>
          </a:p>
          <a:p>
            <a:pPr>
              <a:lnSpc>
                <a:spcPct val="150000"/>
              </a:lnSpc>
            </a:pPr>
            <a:r>
              <a:rPr lang="tr-TR" sz="2000" dirty="0" err="1">
                <a:latin typeface="Comic Sans MS" panose="030F0902030302020204" pitchFamily="66" charset="0"/>
              </a:rPr>
              <a:t>Exclusive</a:t>
            </a:r>
            <a:r>
              <a:rPr lang="tr-TR" sz="2000" dirty="0">
                <a:latin typeface="Comic Sans MS" panose="030F0902030302020204" pitchFamily="66" charset="0"/>
              </a:rPr>
              <a:t> </a:t>
            </a:r>
            <a:r>
              <a:rPr lang="tr-TR" sz="2000" dirty="0" err="1">
                <a:latin typeface="Comic Sans MS" panose="030F0902030302020204" pitchFamily="66" charset="0"/>
              </a:rPr>
              <a:t>enteral</a:t>
            </a:r>
            <a:r>
              <a:rPr lang="tr-TR" sz="2000" dirty="0">
                <a:latin typeface="Comic Sans MS" panose="030F0902030302020204" pitchFamily="66" charset="0"/>
              </a:rPr>
              <a:t> </a:t>
            </a:r>
            <a:r>
              <a:rPr lang="tr-TR" sz="2000" dirty="0" err="1">
                <a:latin typeface="Comic Sans MS" panose="030F0902030302020204" pitchFamily="66" charset="0"/>
              </a:rPr>
              <a:t>nutrisyon</a:t>
            </a:r>
            <a:r>
              <a:rPr lang="tr-TR" sz="2000" dirty="0">
                <a:latin typeface="Comic Sans MS" panose="030F0902030302020204" pitchFamily="66" charset="0"/>
              </a:rPr>
              <a:t> </a:t>
            </a:r>
            <a:r>
              <a:rPr lang="tr-TR" sz="2000" dirty="0" err="1">
                <a:latin typeface="Comic Sans MS" panose="030F0902030302020204" pitchFamily="66" charset="0"/>
              </a:rPr>
              <a:t>efetif</a:t>
            </a:r>
            <a:r>
              <a:rPr lang="tr-TR" sz="2000" dirty="0">
                <a:latin typeface="Comic Sans MS" panose="030F0902030302020204" pitchFamily="66" charset="0"/>
              </a:rPr>
              <a:t> olup aktif CH </a:t>
            </a:r>
            <a:r>
              <a:rPr lang="tr-TR" sz="2000" dirty="0" err="1">
                <a:latin typeface="Comic Sans MS" panose="030F0902030302020204" pitchFamily="66" charset="0"/>
              </a:rPr>
              <a:t>remisyonun</a:t>
            </a:r>
            <a:r>
              <a:rPr lang="tr-TR" sz="2000" dirty="0">
                <a:latin typeface="Comic Sans MS" panose="030F0902030302020204" pitchFamily="66" charset="0"/>
              </a:rPr>
              <a:t> sağlamamasında birinci basamak tedavi olarak özellikle çocuklarda etkilidir. </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p:txBody>
      </p:sp>
      <p:cxnSp>
        <p:nvCxnSpPr>
          <p:cNvPr id="12" name="Straight Connector 11">
            <a:extLst>
              <a:ext uri="{FF2B5EF4-FFF2-40B4-BE49-F238E27FC236}">
                <a16:creationId xmlns:a16="http://schemas.microsoft.com/office/drawing/2014/main" id="{50D5E9FC-EDB3-E745-8482-5E9D371554BB}"/>
              </a:ext>
            </a:extLst>
          </p:cNvPr>
          <p:cNvCxnSpPr/>
          <p:nvPr/>
        </p:nvCxnSpPr>
        <p:spPr>
          <a:xfrm>
            <a:off x="152400" y="37338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CF85CF67-8B27-B84A-86F7-4CACE0564CF7}"/>
              </a:ext>
            </a:extLst>
          </p:cNvPr>
          <p:cNvPicPr>
            <a:picLocks noChangeAspect="1"/>
          </p:cNvPicPr>
          <p:nvPr/>
        </p:nvPicPr>
        <p:blipFill>
          <a:blip r:embed="rId4"/>
          <a:stretch>
            <a:fillRect/>
          </a:stretch>
        </p:blipFill>
        <p:spPr>
          <a:xfrm>
            <a:off x="5003800" y="3048000"/>
            <a:ext cx="3987800" cy="406400"/>
          </a:xfrm>
          <a:prstGeom prst="rect">
            <a:avLst/>
          </a:prstGeom>
        </p:spPr>
      </p:pic>
      <p:pic>
        <p:nvPicPr>
          <p:cNvPr id="16" name="Picture 15">
            <a:extLst>
              <a:ext uri="{FF2B5EF4-FFF2-40B4-BE49-F238E27FC236}">
                <a16:creationId xmlns:a16="http://schemas.microsoft.com/office/drawing/2014/main" id="{B7D4A39F-1A48-5346-BDD4-7CE399ADF88D}"/>
              </a:ext>
            </a:extLst>
          </p:cNvPr>
          <p:cNvPicPr>
            <a:picLocks noChangeAspect="1"/>
          </p:cNvPicPr>
          <p:nvPr/>
        </p:nvPicPr>
        <p:blipFill>
          <a:blip r:embed="rId5"/>
          <a:stretch>
            <a:fillRect/>
          </a:stretch>
        </p:blipFill>
        <p:spPr>
          <a:xfrm>
            <a:off x="4911090" y="5562600"/>
            <a:ext cx="4000500" cy="330200"/>
          </a:xfrm>
          <a:prstGeom prst="rect">
            <a:avLst/>
          </a:prstGeom>
        </p:spPr>
      </p:pic>
    </p:spTree>
    <p:extLst>
      <p:ext uri="{BB962C8B-B14F-4D97-AF65-F5344CB8AC3E}">
        <p14:creationId xmlns:p14="http://schemas.microsoft.com/office/powerpoint/2010/main" val="2461709040"/>
      </p:ext>
    </p:extLst>
  </p:cSld>
  <p:clrMapOvr>
    <a:masterClrMapping/>
  </p:clrMapOvr>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FFE280-5E84-9444-8E18-6A75E2F23A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40768"/>
            <a:ext cx="9144000" cy="3511879"/>
          </a:xfrm>
          <a:prstGeom prst="rect">
            <a:avLst/>
          </a:prstGeom>
        </p:spPr>
      </p:pic>
    </p:spTree>
    <p:extLst>
      <p:ext uri="{BB962C8B-B14F-4D97-AF65-F5344CB8AC3E}">
        <p14:creationId xmlns:p14="http://schemas.microsoft.com/office/powerpoint/2010/main" val="3884784801"/>
      </p:ext>
    </p:extLst>
  </p:cSld>
  <p:clrMapOvr>
    <a:masterClrMapping/>
  </p:clrMapOvr>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2FFE280-5E84-9444-8E18-6A75E2F23A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340768"/>
            <a:ext cx="9144000" cy="3511879"/>
          </a:xfrm>
          <a:prstGeom prst="rect">
            <a:avLst/>
          </a:prstGeom>
        </p:spPr>
      </p:pic>
      <p:pic>
        <p:nvPicPr>
          <p:cNvPr id="11" name="Picture 10">
            <a:extLst>
              <a:ext uri="{FF2B5EF4-FFF2-40B4-BE49-F238E27FC236}">
                <a16:creationId xmlns:a16="http://schemas.microsoft.com/office/drawing/2014/main" id="{04274EBA-0EBF-EB4F-ABC3-94627215919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12" y="1628800"/>
            <a:ext cx="9144000" cy="3464719"/>
          </a:xfrm>
          <a:prstGeom prst="rect">
            <a:avLst/>
          </a:prstGeom>
        </p:spPr>
      </p:pic>
    </p:spTree>
    <p:extLst>
      <p:ext uri="{BB962C8B-B14F-4D97-AF65-F5344CB8AC3E}">
        <p14:creationId xmlns:p14="http://schemas.microsoft.com/office/powerpoint/2010/main" val="3758971481"/>
      </p:ext>
    </p:extLst>
  </p:cSld>
  <p:clrMapOvr>
    <a:masterClrMapping/>
  </p:clrMapOvr>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EC3E5F-6447-B542-B682-A5F1E54D3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3623" y="76200"/>
            <a:ext cx="5620928" cy="2028223"/>
          </a:xfrm>
        </p:spPr>
      </p:pic>
      <p:sp>
        <p:nvSpPr>
          <p:cNvPr id="6" name="Content Placeholder 2">
            <a:extLst>
              <a:ext uri="{FF2B5EF4-FFF2-40B4-BE49-F238E27FC236}">
                <a16:creationId xmlns:a16="http://schemas.microsoft.com/office/drawing/2014/main" id="{8B92666B-FDCA-7A49-AC9B-DB86625B11E4}"/>
              </a:ext>
            </a:extLst>
          </p:cNvPr>
          <p:cNvSpPr txBox="1">
            <a:spLocks/>
          </p:cNvSpPr>
          <p:nvPr/>
        </p:nvSpPr>
        <p:spPr bwMode="auto">
          <a:xfrm>
            <a:off x="344805" y="2286000"/>
            <a:ext cx="8454390" cy="12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err="1">
                <a:latin typeface="Comic Sans MS" panose="030F0902030302020204" pitchFamily="66" charset="0"/>
              </a:rPr>
              <a:t>Elektif</a:t>
            </a:r>
            <a:r>
              <a:rPr lang="tr-TR" sz="2000" dirty="0">
                <a:latin typeface="Comic Sans MS" panose="030F0902030302020204" pitchFamily="66" charset="0"/>
              </a:rPr>
              <a:t> cerrahi IBH olgularında ERAS protokolleri kullanılabilir. </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r>
              <a:rPr lang="tr-TR" sz="2000" dirty="0">
                <a:latin typeface="Comic Sans MS" panose="030F0902030302020204" pitchFamily="66" charset="0"/>
              </a:rPr>
              <a:t>Acil cerrahi olgularda hasta </a:t>
            </a:r>
            <a:r>
              <a:rPr lang="tr-TR" sz="2000" dirty="0" err="1">
                <a:latin typeface="Comic Sans MS" panose="030F0902030302020204" pitchFamily="66" charset="0"/>
              </a:rPr>
              <a:t>malnutre</a:t>
            </a:r>
            <a:r>
              <a:rPr lang="tr-TR" sz="2000" dirty="0">
                <a:latin typeface="Comic Sans MS" panose="030F0902030302020204" pitchFamily="66" charset="0"/>
              </a:rPr>
              <a:t> ise yada oral alim </a:t>
            </a:r>
            <a:r>
              <a:rPr lang="tr-TR" sz="2000" dirty="0" err="1">
                <a:latin typeface="Comic Sans MS" panose="030F0902030302020204" pitchFamily="66" charset="0"/>
              </a:rPr>
              <a:t>postop</a:t>
            </a:r>
            <a:r>
              <a:rPr lang="tr-TR" sz="2000" dirty="0">
                <a:latin typeface="Comic Sans MS" panose="030F0902030302020204" pitchFamily="66" charset="0"/>
              </a:rPr>
              <a:t> 7 gün boyunca mümkün olmayacaksa </a:t>
            </a:r>
            <a:r>
              <a:rPr lang="tr-TR" sz="2000" dirty="0" err="1">
                <a:latin typeface="Comic Sans MS" panose="030F0902030302020204" pitchFamily="66" charset="0"/>
              </a:rPr>
              <a:t>nutrisyonel</a:t>
            </a:r>
            <a:r>
              <a:rPr lang="tr-TR" sz="2000" dirty="0">
                <a:latin typeface="Comic Sans MS" panose="030F0902030302020204" pitchFamily="66" charset="0"/>
              </a:rPr>
              <a:t> destek (EN, PN) verilmelidir. </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p:txBody>
      </p:sp>
      <p:cxnSp>
        <p:nvCxnSpPr>
          <p:cNvPr id="12" name="Straight Connector 11">
            <a:extLst>
              <a:ext uri="{FF2B5EF4-FFF2-40B4-BE49-F238E27FC236}">
                <a16:creationId xmlns:a16="http://schemas.microsoft.com/office/drawing/2014/main" id="{50D5E9FC-EDB3-E745-8482-5E9D371554BB}"/>
              </a:ext>
            </a:extLst>
          </p:cNvPr>
          <p:cNvCxnSpPr/>
          <p:nvPr/>
        </p:nvCxnSpPr>
        <p:spPr>
          <a:xfrm>
            <a:off x="152400" y="3810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CF85CF67-8B27-B84A-86F7-4CACE0564CF7}"/>
              </a:ext>
            </a:extLst>
          </p:cNvPr>
          <p:cNvPicPr>
            <a:picLocks noChangeAspect="1"/>
          </p:cNvPicPr>
          <p:nvPr/>
        </p:nvPicPr>
        <p:blipFill>
          <a:blip r:embed="rId4"/>
          <a:stretch>
            <a:fillRect/>
          </a:stretch>
        </p:blipFill>
        <p:spPr>
          <a:xfrm>
            <a:off x="5003800" y="3124200"/>
            <a:ext cx="3987800" cy="406400"/>
          </a:xfrm>
          <a:prstGeom prst="rect">
            <a:avLst/>
          </a:prstGeom>
        </p:spPr>
      </p:pic>
      <p:pic>
        <p:nvPicPr>
          <p:cNvPr id="3" name="Picture 2">
            <a:extLst>
              <a:ext uri="{FF2B5EF4-FFF2-40B4-BE49-F238E27FC236}">
                <a16:creationId xmlns:a16="http://schemas.microsoft.com/office/drawing/2014/main" id="{CD8B814A-F882-A24B-995D-6B95E795B08D}"/>
              </a:ext>
            </a:extLst>
          </p:cNvPr>
          <p:cNvPicPr>
            <a:picLocks noChangeAspect="1"/>
          </p:cNvPicPr>
          <p:nvPr/>
        </p:nvPicPr>
        <p:blipFill>
          <a:blip r:embed="rId5"/>
          <a:stretch>
            <a:fillRect/>
          </a:stretch>
        </p:blipFill>
        <p:spPr>
          <a:xfrm>
            <a:off x="5035550" y="5181600"/>
            <a:ext cx="3924300" cy="330200"/>
          </a:xfrm>
          <a:prstGeom prst="rect">
            <a:avLst/>
          </a:prstGeom>
        </p:spPr>
      </p:pic>
    </p:spTree>
    <p:extLst>
      <p:ext uri="{BB962C8B-B14F-4D97-AF65-F5344CB8AC3E}">
        <p14:creationId xmlns:p14="http://schemas.microsoft.com/office/powerpoint/2010/main" val="4059832548"/>
      </p:ext>
    </p:extLst>
  </p:cSld>
  <p:clrMapOvr>
    <a:masterClrMapping/>
  </p:clrMapOvr>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5EC3E5F-6447-B542-B682-A5F1E54D32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303623" y="76200"/>
            <a:ext cx="5620928" cy="2028223"/>
          </a:xfrm>
        </p:spPr>
      </p:pic>
      <p:sp>
        <p:nvSpPr>
          <p:cNvPr id="6" name="Content Placeholder 2">
            <a:extLst>
              <a:ext uri="{FF2B5EF4-FFF2-40B4-BE49-F238E27FC236}">
                <a16:creationId xmlns:a16="http://schemas.microsoft.com/office/drawing/2014/main" id="{8B92666B-FDCA-7A49-AC9B-DB86625B11E4}"/>
              </a:ext>
            </a:extLst>
          </p:cNvPr>
          <p:cNvSpPr txBox="1">
            <a:spLocks/>
          </p:cNvSpPr>
          <p:nvPr/>
        </p:nvSpPr>
        <p:spPr bwMode="auto">
          <a:xfrm>
            <a:off x="344805" y="2286000"/>
            <a:ext cx="8454390" cy="1251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dirty="0" err="1">
                <a:latin typeface="Comic Sans MS" panose="030F0902030302020204" pitchFamily="66" charset="0"/>
              </a:rPr>
              <a:t>Malnutriyon</a:t>
            </a:r>
            <a:r>
              <a:rPr lang="tr-TR" sz="2000" dirty="0">
                <a:latin typeface="Comic Sans MS" panose="030F0902030302020204" pitchFamily="66" charset="0"/>
              </a:rPr>
              <a:t> tanısı konulan IBH hastalarında mümkünse cerrahi 7-14 gün ertelenerek yoğun </a:t>
            </a:r>
            <a:r>
              <a:rPr lang="tr-TR" sz="2000" dirty="0" err="1">
                <a:latin typeface="Comic Sans MS" panose="030F0902030302020204" pitchFamily="66" charset="0"/>
              </a:rPr>
              <a:t>nutrisyonel</a:t>
            </a:r>
            <a:r>
              <a:rPr lang="tr-TR" sz="2000" dirty="0">
                <a:latin typeface="Comic Sans MS" panose="030F0902030302020204" pitchFamily="66" charset="0"/>
              </a:rPr>
              <a:t> destek verilmelidir. </a:t>
            </a:r>
          </a:p>
          <a:p>
            <a:pPr>
              <a:lnSpc>
                <a:spcPct val="150000"/>
              </a:lnSpc>
            </a:pPr>
            <a:endParaRPr lang="tr-TR" sz="2000" dirty="0">
              <a:latin typeface="Comic Sans MS" panose="030F0902030302020204" pitchFamily="66" charset="0"/>
            </a:endParaRPr>
          </a:p>
          <a:p>
            <a:pPr>
              <a:lnSpc>
                <a:spcPct val="150000"/>
              </a:lnSpc>
            </a:pPr>
            <a:r>
              <a:rPr lang="tr-TR" sz="2000" dirty="0">
                <a:latin typeface="Comic Sans MS" panose="030F0902030302020204" pitchFamily="66" charset="0"/>
              </a:rPr>
              <a:t>20 cm’den fazla </a:t>
            </a:r>
            <a:r>
              <a:rPr lang="tr-TR" sz="2000" dirty="0" err="1">
                <a:latin typeface="Comic Sans MS" panose="030F0902030302020204" pitchFamily="66" charset="0"/>
              </a:rPr>
              <a:t>distal</a:t>
            </a:r>
            <a:r>
              <a:rPr lang="tr-TR" sz="2000" dirty="0">
                <a:latin typeface="Comic Sans MS" panose="030F0902030302020204" pitchFamily="66" charset="0"/>
              </a:rPr>
              <a:t> </a:t>
            </a:r>
            <a:r>
              <a:rPr lang="tr-TR" sz="2000" dirty="0" err="1">
                <a:latin typeface="Comic Sans MS" panose="030F0902030302020204" pitchFamily="66" charset="0"/>
              </a:rPr>
              <a:t>ileum</a:t>
            </a:r>
            <a:r>
              <a:rPr lang="tr-TR" sz="2000" dirty="0">
                <a:latin typeface="Comic Sans MS" panose="030F0902030302020204" pitchFamily="66" charset="0"/>
              </a:rPr>
              <a:t> rezeksiyonu yapıldığında </a:t>
            </a:r>
            <a:r>
              <a:rPr lang="tr-TR" sz="2000" dirty="0" err="1">
                <a:latin typeface="Comic Sans MS" panose="030F0902030302020204" pitchFamily="66" charset="0"/>
              </a:rPr>
              <a:t>vit</a:t>
            </a:r>
            <a:r>
              <a:rPr lang="tr-TR" sz="2000" dirty="0">
                <a:latin typeface="Comic Sans MS" panose="030F0902030302020204" pitchFamily="66" charset="0"/>
              </a:rPr>
              <a:t> B12 desteği sağlanmalıdır. </a:t>
            </a:r>
          </a:p>
          <a:p>
            <a:pPr marL="0" indent="0">
              <a:lnSpc>
                <a:spcPct val="150000"/>
              </a:lnSpc>
              <a:buNone/>
            </a:pPr>
            <a:endParaRPr lang="tr-TR" sz="2000" dirty="0">
              <a:latin typeface="Comic Sans MS" panose="030F0902030302020204" pitchFamily="66" charset="0"/>
            </a:endParaRPr>
          </a:p>
          <a:p>
            <a:pPr>
              <a:lnSpc>
                <a:spcPct val="150000"/>
              </a:lnSpc>
            </a:pPr>
            <a:r>
              <a:rPr lang="tr-TR" sz="2000" dirty="0" err="1">
                <a:latin typeface="Comic Sans MS" panose="030F0902030302020204" pitchFamily="66" charset="0"/>
              </a:rPr>
              <a:t>Sulfsalazin</a:t>
            </a:r>
            <a:r>
              <a:rPr lang="tr-TR" sz="2000" dirty="0">
                <a:latin typeface="Comic Sans MS" panose="030F0902030302020204" pitchFamily="66" charset="0"/>
              </a:rPr>
              <a:t> ve </a:t>
            </a:r>
            <a:r>
              <a:rPr lang="tr-TR" sz="2000" dirty="0" err="1">
                <a:latin typeface="Comic Sans MS" panose="030F0902030302020204" pitchFamily="66" charset="0"/>
              </a:rPr>
              <a:t>metotreksat</a:t>
            </a:r>
            <a:r>
              <a:rPr lang="tr-TR" sz="2000" dirty="0">
                <a:latin typeface="Comic Sans MS" panose="030F0902030302020204" pitchFamily="66" charset="0"/>
              </a:rPr>
              <a:t> ile tedavi edilen IBH hastalarında </a:t>
            </a:r>
            <a:r>
              <a:rPr lang="tr-TR" sz="2000" dirty="0" err="1">
                <a:latin typeface="Comic Sans MS" panose="030F0902030302020204" pitchFamily="66" charset="0"/>
              </a:rPr>
              <a:t>folik</a:t>
            </a:r>
            <a:r>
              <a:rPr lang="tr-TR" sz="2000" dirty="0">
                <a:latin typeface="Comic Sans MS" panose="030F0902030302020204" pitchFamily="66" charset="0"/>
              </a:rPr>
              <a:t> asit desteği verilmelidir. </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p:txBody>
      </p:sp>
      <p:cxnSp>
        <p:nvCxnSpPr>
          <p:cNvPr id="12" name="Straight Connector 11">
            <a:extLst>
              <a:ext uri="{FF2B5EF4-FFF2-40B4-BE49-F238E27FC236}">
                <a16:creationId xmlns:a16="http://schemas.microsoft.com/office/drawing/2014/main" id="{50D5E9FC-EDB3-E745-8482-5E9D371554BB}"/>
              </a:ext>
            </a:extLst>
          </p:cNvPr>
          <p:cNvCxnSpPr/>
          <p:nvPr/>
        </p:nvCxnSpPr>
        <p:spPr>
          <a:xfrm>
            <a:off x="152400" y="3810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CF85CF67-8B27-B84A-86F7-4CACE0564CF7}"/>
              </a:ext>
            </a:extLst>
          </p:cNvPr>
          <p:cNvPicPr>
            <a:picLocks noChangeAspect="1"/>
          </p:cNvPicPr>
          <p:nvPr/>
        </p:nvPicPr>
        <p:blipFill>
          <a:blip r:embed="rId4"/>
          <a:stretch>
            <a:fillRect/>
          </a:stretch>
        </p:blipFill>
        <p:spPr>
          <a:xfrm>
            <a:off x="5003800" y="3327400"/>
            <a:ext cx="3987800" cy="406400"/>
          </a:xfrm>
          <a:prstGeom prst="rect">
            <a:avLst/>
          </a:prstGeom>
        </p:spPr>
      </p:pic>
      <p:pic>
        <p:nvPicPr>
          <p:cNvPr id="7" name="Picture 6">
            <a:extLst>
              <a:ext uri="{FF2B5EF4-FFF2-40B4-BE49-F238E27FC236}">
                <a16:creationId xmlns:a16="http://schemas.microsoft.com/office/drawing/2014/main" id="{E8DCD4E2-BDC9-974B-B207-386C15D13049}"/>
              </a:ext>
            </a:extLst>
          </p:cNvPr>
          <p:cNvPicPr>
            <a:picLocks noChangeAspect="1"/>
          </p:cNvPicPr>
          <p:nvPr/>
        </p:nvPicPr>
        <p:blipFill>
          <a:blip r:embed="rId4"/>
          <a:stretch>
            <a:fillRect/>
          </a:stretch>
        </p:blipFill>
        <p:spPr>
          <a:xfrm>
            <a:off x="5003800" y="4419600"/>
            <a:ext cx="3987800" cy="406400"/>
          </a:xfrm>
          <a:prstGeom prst="rect">
            <a:avLst/>
          </a:prstGeom>
        </p:spPr>
      </p:pic>
      <p:cxnSp>
        <p:nvCxnSpPr>
          <p:cNvPr id="8" name="Straight Connector 7">
            <a:extLst>
              <a:ext uri="{FF2B5EF4-FFF2-40B4-BE49-F238E27FC236}">
                <a16:creationId xmlns:a16="http://schemas.microsoft.com/office/drawing/2014/main" id="{A56D119E-3C9D-CC4F-AFC1-FAC49007E9EE}"/>
              </a:ext>
            </a:extLst>
          </p:cNvPr>
          <p:cNvCxnSpPr/>
          <p:nvPr/>
        </p:nvCxnSpPr>
        <p:spPr>
          <a:xfrm>
            <a:off x="152400" y="48768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5759911"/>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900DA27C-4A3D-944C-9D63-0051D626437E}"/>
              </a:ext>
            </a:extLst>
          </p:cNvPr>
          <p:cNvSpPr>
            <a:spLocks noGrp="1"/>
          </p:cNvSpPr>
          <p:nvPr>
            <p:ph type="title"/>
          </p:nvPr>
        </p:nvSpPr>
        <p:spPr>
          <a:xfrm>
            <a:off x="457200" y="274638"/>
            <a:ext cx="8229600" cy="1143000"/>
          </a:xfrm>
        </p:spPr>
        <p:txBody>
          <a:bodyPr/>
          <a:lstStyle/>
          <a:p>
            <a:r>
              <a:rPr lang="tr-TR" sz="3200" b="1" dirty="0">
                <a:latin typeface="Comic Sans MS" panose="030F0902030302020204" pitchFamily="66" charset="0"/>
              </a:rPr>
              <a:t>Özetle</a:t>
            </a:r>
          </a:p>
        </p:txBody>
      </p:sp>
      <p:cxnSp>
        <p:nvCxnSpPr>
          <p:cNvPr id="8" name="Straight Connector 7">
            <a:extLst>
              <a:ext uri="{FF2B5EF4-FFF2-40B4-BE49-F238E27FC236}">
                <a16:creationId xmlns:a16="http://schemas.microsoft.com/office/drawing/2014/main" id="{2A57362F-F751-FC41-BE4A-B0FD74ED2204}"/>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2">
            <a:extLst>
              <a:ext uri="{FF2B5EF4-FFF2-40B4-BE49-F238E27FC236}">
                <a16:creationId xmlns:a16="http://schemas.microsoft.com/office/drawing/2014/main" id="{85EFBC09-58D1-9D4F-8974-ECBC19C663FB}"/>
              </a:ext>
            </a:extLst>
          </p:cNvPr>
          <p:cNvSpPr txBox="1">
            <a:spLocks/>
          </p:cNvSpPr>
          <p:nvPr/>
        </p:nvSpPr>
        <p:spPr bwMode="auto">
          <a:xfrm>
            <a:off x="457200" y="1646237"/>
            <a:ext cx="845439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pPr>
              <a:lnSpc>
                <a:spcPct val="150000"/>
              </a:lnSpc>
            </a:pPr>
            <a:r>
              <a:rPr lang="tr-TR" sz="2000" b="1" dirty="0">
                <a:latin typeface="Comic Sans MS" panose="030F0902030302020204" pitchFamily="66" charset="0"/>
              </a:rPr>
              <a:t>Her</a:t>
            </a:r>
            <a:r>
              <a:rPr lang="tr-TR" sz="2000" dirty="0">
                <a:latin typeface="Comic Sans MS" panose="030F0902030302020204" pitchFamily="66" charset="0"/>
              </a:rPr>
              <a:t> İBH hastası  </a:t>
            </a:r>
            <a:r>
              <a:rPr lang="tr-TR" sz="2000" dirty="0" err="1">
                <a:latin typeface="Comic Sans MS" panose="030F0902030302020204" pitchFamily="66" charset="0"/>
              </a:rPr>
              <a:t>nutrisyonel</a:t>
            </a:r>
            <a:r>
              <a:rPr lang="tr-TR" sz="2000" dirty="0">
                <a:latin typeface="Comic Sans MS" panose="030F0902030302020204" pitchFamily="66" charset="0"/>
              </a:rPr>
              <a:t> acıdan taranmalı/değerlendirilmeli/müdahale edilmeli</a:t>
            </a:r>
          </a:p>
          <a:p>
            <a:pPr>
              <a:lnSpc>
                <a:spcPct val="150000"/>
              </a:lnSpc>
            </a:pPr>
            <a:r>
              <a:rPr lang="tr-TR" sz="2000" b="1" dirty="0" err="1">
                <a:latin typeface="Comic Sans MS" panose="030F0902030302020204" pitchFamily="66" charset="0"/>
              </a:rPr>
              <a:t>İnflamasyon</a:t>
            </a:r>
            <a:r>
              <a:rPr lang="tr-TR" sz="2000" dirty="0">
                <a:latin typeface="Comic Sans MS" panose="030F0902030302020204" pitchFamily="66" charset="0"/>
              </a:rPr>
              <a:t> aracılı </a:t>
            </a:r>
            <a:r>
              <a:rPr lang="tr-TR" sz="2000" dirty="0" err="1">
                <a:latin typeface="Comic Sans MS" panose="030F0902030302020204" pitchFamily="66" charset="0"/>
              </a:rPr>
              <a:t>etiyopategenez</a:t>
            </a:r>
            <a:r>
              <a:rPr lang="tr-TR" sz="2000" dirty="0">
                <a:latin typeface="Comic Sans MS" panose="030F0902030302020204" pitchFamily="66" charset="0"/>
              </a:rPr>
              <a:t>  (GLIM </a:t>
            </a:r>
            <a:r>
              <a:rPr lang="tr-TR" sz="2000" dirty="0" err="1">
                <a:latin typeface="Comic Sans MS" panose="030F0902030302020204" pitchFamily="66" charset="0"/>
              </a:rPr>
              <a:t>malnutraisyon</a:t>
            </a:r>
            <a:r>
              <a:rPr lang="tr-TR" sz="2000" dirty="0">
                <a:latin typeface="Comic Sans MS" panose="030F0902030302020204" pitchFamily="66" charset="0"/>
              </a:rPr>
              <a:t> kriterleri)</a:t>
            </a:r>
          </a:p>
          <a:p>
            <a:pPr>
              <a:lnSpc>
                <a:spcPct val="150000"/>
              </a:lnSpc>
            </a:pPr>
            <a:r>
              <a:rPr lang="tr-TR" sz="2000" dirty="0" err="1">
                <a:latin typeface="Comic Sans MS" panose="030F0902030302020204" pitchFamily="66" charset="0"/>
              </a:rPr>
              <a:t>İBH’de</a:t>
            </a:r>
            <a:r>
              <a:rPr lang="tr-TR" sz="2000" dirty="0">
                <a:latin typeface="Comic Sans MS" panose="030F0902030302020204" pitchFamily="66" charset="0"/>
              </a:rPr>
              <a:t> </a:t>
            </a:r>
            <a:r>
              <a:rPr lang="tr-TR" sz="2000" dirty="0" err="1">
                <a:latin typeface="Comic Sans MS" panose="030F0902030302020204" pitchFamily="66" charset="0"/>
              </a:rPr>
              <a:t>primer</a:t>
            </a:r>
            <a:r>
              <a:rPr lang="tr-TR" sz="2000" dirty="0">
                <a:latin typeface="Comic Sans MS" panose="030F0902030302020204" pitchFamily="66" charset="0"/>
              </a:rPr>
              <a:t> ve destek tedavisinde standart </a:t>
            </a:r>
            <a:r>
              <a:rPr lang="tr-TR" sz="2000" b="1" dirty="0">
                <a:latin typeface="Comic Sans MS" panose="030F0902030302020204" pitchFamily="66" charset="0"/>
              </a:rPr>
              <a:t>EN</a:t>
            </a:r>
            <a:r>
              <a:rPr lang="tr-TR" sz="2000" dirty="0">
                <a:latin typeface="Comic Sans MS" panose="030F0902030302020204" pitchFamily="66" charset="0"/>
              </a:rPr>
              <a:t> </a:t>
            </a:r>
            <a:r>
              <a:rPr lang="tr-TR" sz="2000" dirty="0" err="1">
                <a:latin typeface="Comic Sans MS" panose="030F0902030302020204" pitchFamily="66" charset="0"/>
              </a:rPr>
              <a:t>verilmeldir</a:t>
            </a:r>
            <a:endParaRPr lang="tr-TR" sz="2000" dirty="0">
              <a:latin typeface="Comic Sans MS" panose="030F0902030302020204" pitchFamily="66" charset="0"/>
            </a:endParaRPr>
          </a:p>
          <a:p>
            <a:pPr>
              <a:lnSpc>
                <a:spcPct val="150000"/>
              </a:lnSpc>
            </a:pPr>
            <a:r>
              <a:rPr lang="tr-TR" sz="2000" dirty="0" err="1">
                <a:latin typeface="Comic Sans MS" panose="030F0902030302020204" pitchFamily="66" charset="0"/>
              </a:rPr>
              <a:t>Mikronutriuent</a:t>
            </a:r>
            <a:r>
              <a:rPr lang="tr-TR" sz="2000" dirty="0">
                <a:latin typeface="Comic Sans MS" panose="030F0902030302020204" pitchFamily="66" charset="0"/>
              </a:rPr>
              <a:t> eksikliği mutlaka değerlendirmeli</a:t>
            </a:r>
          </a:p>
          <a:p>
            <a:pPr>
              <a:lnSpc>
                <a:spcPct val="150000"/>
              </a:lnSpc>
            </a:pPr>
            <a:r>
              <a:rPr lang="tr-TR" sz="2000" dirty="0">
                <a:latin typeface="Comic Sans MS" panose="030F0902030302020204" pitchFamily="66" charset="0"/>
              </a:rPr>
              <a:t>Yüksek riskli hastalarda cerrahi strateji </a:t>
            </a:r>
            <a:r>
              <a:rPr lang="tr-TR" sz="2000" b="1" dirty="0">
                <a:latin typeface="Comic Sans MS" panose="030F0902030302020204" pitchFamily="66" charset="0"/>
              </a:rPr>
              <a:t>değiştirilmeli/ertelenmeli</a:t>
            </a: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a:lnSpc>
                <a:spcPct val="150000"/>
              </a:lnSpc>
            </a:pPr>
            <a:endParaRPr lang="tr-TR" sz="2000" dirty="0">
              <a:latin typeface="Comic Sans MS" panose="030F0902030302020204" pitchFamily="66" charset="0"/>
            </a:endParaRPr>
          </a:p>
          <a:p>
            <a:pPr marL="0" indent="0">
              <a:lnSpc>
                <a:spcPct val="150000"/>
              </a:lnSpc>
              <a:buNone/>
            </a:pPr>
            <a:endParaRPr lang="tr-TR" sz="2000" dirty="0">
              <a:latin typeface="Comic Sans MS" panose="030F0902030302020204" pitchFamily="66" charset="0"/>
            </a:endParaRPr>
          </a:p>
        </p:txBody>
      </p:sp>
    </p:spTree>
    <p:extLst>
      <p:ext uri="{BB962C8B-B14F-4D97-AF65-F5344CB8AC3E}">
        <p14:creationId xmlns:p14="http://schemas.microsoft.com/office/powerpoint/2010/main" val="270588650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CA740CB-6EB8-1247-836B-0F8A29BA3466}"/>
              </a:ext>
            </a:extLst>
          </p:cNvPr>
          <p:cNvPicPr>
            <a:picLocks noChangeAspect="1"/>
          </p:cNvPicPr>
          <p:nvPr/>
        </p:nvPicPr>
        <p:blipFill>
          <a:blip r:embed="rId2"/>
          <a:stretch>
            <a:fillRect/>
          </a:stretch>
        </p:blipFill>
        <p:spPr>
          <a:xfrm>
            <a:off x="0" y="0"/>
            <a:ext cx="9144000" cy="6858000"/>
          </a:xfrm>
          <a:prstGeom prst="rect">
            <a:avLst/>
          </a:prstGeom>
        </p:spPr>
      </p:pic>
    </p:spTree>
    <p:extLst>
      <p:ext uri="{BB962C8B-B14F-4D97-AF65-F5344CB8AC3E}">
        <p14:creationId xmlns:p14="http://schemas.microsoft.com/office/powerpoint/2010/main" val="80854517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02CFC8D1-5F51-3244-9DC9-66B6D29EDF5B}"/>
              </a:ext>
            </a:extLst>
          </p:cNvPr>
          <p:cNvPicPr>
            <a:picLocks noGrp="1" noChangeAspect="1"/>
          </p:cNvPicPr>
          <p:nvPr>
            <p:ph idx="1"/>
          </p:nvPr>
        </p:nvPicPr>
        <p:blipFill rotWithShape="1">
          <a:blip r:embed="rId3"/>
          <a:srcRect b="50668"/>
          <a:stretch/>
        </p:blipFill>
        <p:spPr>
          <a:xfrm>
            <a:off x="604753" y="287483"/>
            <a:ext cx="4475064" cy="2701636"/>
          </a:xfrm>
          <a:prstGeom prst="rect">
            <a:avLst/>
          </a:prstGeom>
          <a:ln>
            <a:noFill/>
          </a:ln>
          <a:effectLst>
            <a:outerShdw blurRad="292100" dist="139700" dir="2700000" algn="tl" rotWithShape="0">
              <a:srgbClr val="333333">
                <a:alpha val="65000"/>
              </a:srgbClr>
            </a:outerShdw>
          </a:effectLst>
        </p:spPr>
      </p:pic>
      <p:pic>
        <p:nvPicPr>
          <p:cNvPr id="6" name="Content Placeholder 4">
            <a:extLst>
              <a:ext uri="{FF2B5EF4-FFF2-40B4-BE49-F238E27FC236}">
                <a16:creationId xmlns:a16="http://schemas.microsoft.com/office/drawing/2014/main" id="{AA7C4C34-6397-C646-8E7C-471FA01BAA88}"/>
              </a:ext>
            </a:extLst>
          </p:cNvPr>
          <p:cNvPicPr>
            <a:picLocks noChangeAspect="1"/>
          </p:cNvPicPr>
          <p:nvPr/>
        </p:nvPicPr>
        <p:blipFill rotWithShape="1">
          <a:blip r:embed="rId3"/>
          <a:srcRect t="50597"/>
          <a:stretch/>
        </p:blipFill>
        <p:spPr bwMode="auto">
          <a:xfrm>
            <a:off x="604753" y="3581400"/>
            <a:ext cx="4475064" cy="270550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a:extLst>
              <a:ext uri="{FF2B5EF4-FFF2-40B4-BE49-F238E27FC236}">
                <a16:creationId xmlns:a16="http://schemas.microsoft.com/office/drawing/2014/main" id="{86F71F71-B1A5-E14B-A678-A5CD0B3DC14A}"/>
              </a:ext>
            </a:extLst>
          </p:cNvPr>
          <p:cNvSpPr txBox="1"/>
          <p:nvPr/>
        </p:nvSpPr>
        <p:spPr>
          <a:xfrm>
            <a:off x="6123214" y="1551214"/>
            <a:ext cx="1335622" cy="369332"/>
          </a:xfrm>
          <a:prstGeom prst="rect">
            <a:avLst/>
          </a:prstGeom>
          <a:noFill/>
        </p:spPr>
        <p:txBody>
          <a:bodyPr wrap="none" rtlCol="0">
            <a:spAutoFit/>
          </a:bodyPr>
          <a:lstStyle/>
          <a:p>
            <a:r>
              <a:rPr lang="tr-TR" b="1" dirty="0">
                <a:latin typeface="Comic Sans MS" panose="030F0902030302020204" pitchFamily="66" charset="0"/>
              </a:rPr>
              <a:t>1960-1979</a:t>
            </a:r>
          </a:p>
        </p:txBody>
      </p:sp>
      <p:sp>
        <p:nvSpPr>
          <p:cNvPr id="8" name="TextBox 7">
            <a:extLst>
              <a:ext uri="{FF2B5EF4-FFF2-40B4-BE49-F238E27FC236}">
                <a16:creationId xmlns:a16="http://schemas.microsoft.com/office/drawing/2014/main" id="{E32BA993-83AE-4C49-8EC2-11819C5BE676}"/>
              </a:ext>
            </a:extLst>
          </p:cNvPr>
          <p:cNvSpPr txBox="1"/>
          <p:nvPr/>
        </p:nvSpPr>
        <p:spPr>
          <a:xfrm>
            <a:off x="6123214" y="4343400"/>
            <a:ext cx="1372492" cy="369332"/>
          </a:xfrm>
          <a:prstGeom prst="rect">
            <a:avLst/>
          </a:prstGeom>
          <a:noFill/>
        </p:spPr>
        <p:txBody>
          <a:bodyPr wrap="none" rtlCol="0">
            <a:spAutoFit/>
          </a:bodyPr>
          <a:lstStyle/>
          <a:p>
            <a:r>
              <a:rPr lang="tr-TR" b="1" dirty="0">
                <a:latin typeface="Comic Sans MS" panose="030F0902030302020204" pitchFamily="66" charset="0"/>
              </a:rPr>
              <a:t>1980-2006</a:t>
            </a:r>
          </a:p>
        </p:txBody>
      </p:sp>
    </p:spTree>
    <p:extLst>
      <p:ext uri="{BB962C8B-B14F-4D97-AF65-F5344CB8AC3E}">
        <p14:creationId xmlns:p14="http://schemas.microsoft.com/office/powerpoint/2010/main" val="329189256"/>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8FC126-D2F6-A545-9321-639054444B02}"/>
              </a:ext>
            </a:extLst>
          </p:cNvPr>
          <p:cNvSpPr>
            <a:spLocks noGrp="1"/>
          </p:cNvSpPr>
          <p:nvPr>
            <p:ph type="title"/>
          </p:nvPr>
        </p:nvSpPr>
        <p:spPr/>
        <p:txBody>
          <a:bodyPr/>
          <a:lstStyle/>
          <a:p>
            <a:r>
              <a:rPr lang="tr-TR" sz="3200" b="1" dirty="0" err="1">
                <a:latin typeface="Comic Sans MS" panose="030F0902030302020204" pitchFamily="66" charset="0"/>
              </a:rPr>
              <a:t>İBH’da</a:t>
            </a:r>
            <a:r>
              <a:rPr lang="tr-TR" sz="3200" b="1" dirty="0">
                <a:latin typeface="Comic Sans MS" panose="030F0902030302020204" pitchFamily="66" charset="0"/>
              </a:rPr>
              <a:t> </a:t>
            </a:r>
            <a:r>
              <a:rPr lang="tr-TR" sz="3200" b="1" dirty="0" err="1">
                <a:latin typeface="Comic Sans MS" panose="030F0902030302020204" pitchFamily="66" charset="0"/>
              </a:rPr>
              <a:t>malnutrisyonun</a:t>
            </a:r>
            <a:r>
              <a:rPr lang="tr-TR" sz="3200" b="1" dirty="0">
                <a:latin typeface="Comic Sans MS" panose="030F0902030302020204" pitchFamily="66" charset="0"/>
              </a:rPr>
              <a:t> boyutları </a:t>
            </a:r>
          </a:p>
        </p:txBody>
      </p:sp>
      <p:sp>
        <p:nvSpPr>
          <p:cNvPr id="3" name="Content Placeholder 2">
            <a:extLst>
              <a:ext uri="{FF2B5EF4-FFF2-40B4-BE49-F238E27FC236}">
                <a16:creationId xmlns:a16="http://schemas.microsoft.com/office/drawing/2014/main" id="{424A444A-3A6A-9342-B6D9-934C31D08215}"/>
              </a:ext>
            </a:extLst>
          </p:cNvPr>
          <p:cNvSpPr>
            <a:spLocks noGrp="1"/>
          </p:cNvSpPr>
          <p:nvPr>
            <p:ph idx="1"/>
          </p:nvPr>
        </p:nvSpPr>
        <p:spPr>
          <a:xfrm>
            <a:off x="457200" y="1600200"/>
            <a:ext cx="8454390" cy="4525963"/>
          </a:xfrm>
        </p:spPr>
        <p:txBody>
          <a:bodyPr/>
          <a:lstStyle/>
          <a:p>
            <a:endParaRPr lang="tr-TR" sz="2400" dirty="0">
              <a:latin typeface="Comic Sans MS" panose="030F0902030302020204" pitchFamily="66" charset="0"/>
            </a:endParaRPr>
          </a:p>
          <a:p>
            <a:endParaRPr lang="tr-TR" dirty="0">
              <a:latin typeface="Comic Sans MS" panose="030F0902030302020204" pitchFamily="66" charset="0"/>
            </a:endParaRPr>
          </a:p>
        </p:txBody>
      </p:sp>
      <p:cxnSp>
        <p:nvCxnSpPr>
          <p:cNvPr id="5" name="Straight Connector 4">
            <a:extLst>
              <a:ext uri="{FF2B5EF4-FFF2-40B4-BE49-F238E27FC236}">
                <a16:creationId xmlns:a16="http://schemas.microsoft.com/office/drawing/2014/main" id="{523476E0-86D8-664D-BC7D-802AB99C63F3}"/>
              </a:ext>
            </a:extLst>
          </p:cNvPr>
          <p:cNvCxnSpPr/>
          <p:nvPr/>
        </p:nvCxnSpPr>
        <p:spPr>
          <a:xfrm>
            <a:off x="152400" y="1143000"/>
            <a:ext cx="875919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DE41EFCF-2508-7D45-A2EB-770C40CA132C}"/>
              </a:ext>
            </a:extLst>
          </p:cNvPr>
          <p:cNvSpPr txBox="1"/>
          <p:nvPr/>
        </p:nvSpPr>
        <p:spPr>
          <a:xfrm>
            <a:off x="113913" y="6093506"/>
            <a:ext cx="4198585" cy="830997"/>
          </a:xfrm>
          <a:prstGeom prst="rect">
            <a:avLst/>
          </a:prstGeom>
          <a:noFill/>
        </p:spPr>
        <p:txBody>
          <a:bodyPr wrap="none" rtlCol="0">
            <a:spAutoFit/>
          </a:bodyPr>
          <a:lstStyle/>
          <a:p>
            <a:r>
              <a:rPr lang="tr-TR" sz="1600" b="1" dirty="0" err="1">
                <a:latin typeface="Comic Sans MS" panose="030F0902030302020204" pitchFamily="66" charset="0"/>
              </a:rPr>
              <a:t>Mijac</a:t>
            </a:r>
            <a:r>
              <a:rPr lang="tr-TR" sz="1600" b="1" dirty="0">
                <a:latin typeface="Comic Sans MS" panose="030F0902030302020204" pitchFamily="66" charset="0"/>
              </a:rPr>
              <a:t> DD, et al. </a:t>
            </a:r>
            <a:r>
              <a:rPr lang="tr-TR" sz="1600" b="1" dirty="0" err="1">
                <a:latin typeface="Comic Sans MS" panose="030F0902030302020204" pitchFamily="66" charset="0"/>
              </a:rPr>
              <a:t>Eur</a:t>
            </a:r>
            <a:r>
              <a:rPr lang="tr-TR" sz="1600" b="1" dirty="0">
                <a:latin typeface="Comic Sans MS" panose="030F0902030302020204" pitchFamily="66" charset="0"/>
              </a:rPr>
              <a:t> J </a:t>
            </a:r>
            <a:r>
              <a:rPr lang="tr-TR" sz="1600" b="1" dirty="0" err="1">
                <a:latin typeface="Comic Sans MS" panose="030F0902030302020204" pitchFamily="66" charset="0"/>
              </a:rPr>
              <a:t>Intern</a:t>
            </a:r>
            <a:r>
              <a:rPr lang="tr-TR" sz="1600" b="1" dirty="0">
                <a:latin typeface="Comic Sans MS" panose="030F0902030302020204" pitchFamily="66" charset="0"/>
              </a:rPr>
              <a:t> </a:t>
            </a:r>
            <a:r>
              <a:rPr lang="tr-TR" sz="1600" b="1" dirty="0" err="1">
                <a:latin typeface="Comic Sans MS" panose="030F0902030302020204" pitchFamily="66" charset="0"/>
              </a:rPr>
              <a:t>Med</a:t>
            </a:r>
            <a:r>
              <a:rPr lang="tr-TR" sz="1600" b="1" dirty="0">
                <a:latin typeface="Comic Sans MS" panose="030F0902030302020204" pitchFamily="66" charset="0"/>
              </a:rPr>
              <a:t> 2010</a:t>
            </a:r>
          </a:p>
          <a:p>
            <a:r>
              <a:rPr lang="tr-TR" sz="1600" b="1" dirty="0" err="1">
                <a:latin typeface="Comic Sans MS" panose="030F0902030302020204" pitchFamily="66" charset="0"/>
              </a:rPr>
              <a:t>Vadan</a:t>
            </a:r>
            <a:r>
              <a:rPr lang="tr-TR" sz="1600" b="1" dirty="0">
                <a:latin typeface="Comic Sans MS" panose="030F0902030302020204" pitchFamily="66" charset="0"/>
              </a:rPr>
              <a:t> R, et al. </a:t>
            </a:r>
            <a:r>
              <a:rPr lang="tr-TR" sz="1600" b="1" dirty="0" err="1">
                <a:latin typeface="Comic Sans MS" panose="030F0902030302020204" pitchFamily="66" charset="0"/>
              </a:rPr>
              <a:t>Clin</a:t>
            </a:r>
            <a:r>
              <a:rPr lang="tr-TR" sz="1600" b="1" dirty="0">
                <a:latin typeface="Comic Sans MS" panose="030F0902030302020204" pitchFamily="66" charset="0"/>
              </a:rPr>
              <a:t> </a:t>
            </a:r>
            <a:r>
              <a:rPr lang="tr-TR" sz="1600" b="1" dirty="0" err="1">
                <a:latin typeface="Comic Sans MS" panose="030F0902030302020204" pitchFamily="66" charset="0"/>
              </a:rPr>
              <a:t>Nutr</a:t>
            </a:r>
            <a:r>
              <a:rPr lang="tr-TR" sz="1600" b="1" dirty="0">
                <a:latin typeface="Comic Sans MS" panose="030F0902030302020204" pitchFamily="66" charset="0"/>
              </a:rPr>
              <a:t> 2011</a:t>
            </a:r>
          </a:p>
          <a:p>
            <a:endParaRPr lang="tr-TR" sz="1600" b="1" dirty="0">
              <a:latin typeface="Comic Sans MS" panose="030F0902030302020204" pitchFamily="66" charset="0"/>
            </a:endParaRPr>
          </a:p>
        </p:txBody>
      </p:sp>
      <p:sp>
        <p:nvSpPr>
          <p:cNvPr id="15" name="Content Placeholder 2">
            <a:extLst>
              <a:ext uri="{FF2B5EF4-FFF2-40B4-BE49-F238E27FC236}">
                <a16:creationId xmlns:a16="http://schemas.microsoft.com/office/drawing/2014/main" id="{F97E8C09-EC68-6D43-941A-D25B14201377}"/>
              </a:ext>
            </a:extLst>
          </p:cNvPr>
          <p:cNvSpPr txBox="1">
            <a:spLocks/>
          </p:cNvSpPr>
          <p:nvPr/>
        </p:nvSpPr>
        <p:spPr bwMode="auto">
          <a:xfrm>
            <a:off x="609600" y="1752600"/>
            <a:ext cx="845439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04800" indent="-304800" algn="l" rtl="0" eaLnBrk="0" fontAlgn="base" hangingPunct="0">
              <a:spcBef>
                <a:spcPct val="20000"/>
              </a:spcBef>
              <a:spcAft>
                <a:spcPct val="0"/>
              </a:spcAft>
              <a:buChar char="•"/>
              <a:defRPr sz="2800" kern="1200">
                <a:solidFill>
                  <a:schemeClr val="tx1"/>
                </a:solidFill>
                <a:latin typeface="+mn-lt"/>
                <a:ea typeface="ＭＳ Ｐゴシック" charset="0"/>
                <a:cs typeface="+mn-cs"/>
              </a:defRPr>
            </a:lvl1pPr>
            <a:lvl2pPr marL="660400" indent="-254000" algn="l" rtl="0" eaLnBrk="0" fontAlgn="base" hangingPunct="0">
              <a:spcBef>
                <a:spcPct val="20000"/>
              </a:spcBef>
              <a:spcAft>
                <a:spcPct val="0"/>
              </a:spcAft>
              <a:buChar char="–"/>
              <a:defRPr sz="2400" kern="1200">
                <a:solidFill>
                  <a:schemeClr val="tx1"/>
                </a:solidFill>
                <a:latin typeface="+mn-lt"/>
                <a:ea typeface="+mn-ea"/>
                <a:cs typeface="+mn-cs"/>
              </a:defRPr>
            </a:lvl2pPr>
            <a:lvl3pPr marL="1016000" indent="-203200" algn="l" rtl="0" eaLnBrk="0" fontAlgn="base" hangingPunct="0">
              <a:spcBef>
                <a:spcPct val="20000"/>
              </a:spcBef>
              <a:spcAft>
                <a:spcPct val="0"/>
              </a:spcAft>
              <a:buChar char="•"/>
              <a:defRPr sz="2100" kern="1200">
                <a:solidFill>
                  <a:schemeClr val="tx1"/>
                </a:solidFill>
                <a:latin typeface="+mn-lt"/>
                <a:ea typeface="+mn-ea"/>
                <a:cs typeface="+mn-cs"/>
              </a:defRPr>
            </a:lvl3pPr>
            <a:lvl4pPr marL="1422400" indent="-203200" algn="l" rtl="0" eaLnBrk="0" fontAlgn="base" hangingPunct="0">
              <a:spcBef>
                <a:spcPct val="20000"/>
              </a:spcBef>
              <a:spcAft>
                <a:spcPct val="0"/>
              </a:spcAft>
              <a:buChar char="–"/>
              <a:defRPr sz="1700" kern="1200">
                <a:solidFill>
                  <a:schemeClr val="tx1"/>
                </a:solidFill>
                <a:latin typeface="+mn-lt"/>
                <a:ea typeface="+mn-ea"/>
                <a:cs typeface="+mn-cs"/>
              </a:defRPr>
            </a:lvl4pPr>
            <a:lvl5pPr marL="1828800" indent="-203200" algn="l" rtl="0" eaLnBrk="0" fontAlgn="base" hangingPunct="0">
              <a:spcBef>
                <a:spcPct val="20000"/>
              </a:spcBef>
              <a:spcAft>
                <a:spcPct val="0"/>
              </a:spcAft>
              <a:buChar char="»"/>
              <a:defRPr sz="1700" kern="1200">
                <a:solidFill>
                  <a:schemeClr val="tx1"/>
                </a:solidFill>
                <a:latin typeface="+mn-lt"/>
                <a:ea typeface="+mn-ea"/>
                <a:cs typeface="+mn-cs"/>
              </a:defRPr>
            </a:lvl5pPr>
            <a:lvl6pPr marL="223522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6pPr>
            <a:lvl7pPr marL="264163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7pPr>
            <a:lvl8pPr marL="3048038"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8pPr>
            <a:lvl9pPr marL="3454443" indent="-203203" algn="l" defTabSz="812810" rtl="0" eaLnBrk="1" latinLnBrk="0" hangingPunct="1">
              <a:lnSpc>
                <a:spcPct val="90000"/>
              </a:lnSpc>
              <a:spcBef>
                <a:spcPts val="444"/>
              </a:spcBef>
              <a:buFont typeface="Arial"/>
              <a:buChar char="•"/>
              <a:defRPr sz="1600" kern="1200">
                <a:solidFill>
                  <a:schemeClr val="tx1"/>
                </a:solidFill>
                <a:latin typeface="+mn-lt"/>
                <a:ea typeface="+mn-ea"/>
                <a:cs typeface="+mn-cs"/>
              </a:defRPr>
            </a:lvl9pPr>
          </a:lstStyle>
          <a:p>
            <a:r>
              <a:rPr lang="tr-TR" sz="2400" dirty="0">
                <a:latin typeface="Comic Sans MS" panose="030F0902030302020204" pitchFamily="66" charset="0"/>
              </a:rPr>
              <a:t>%23-%85 arası </a:t>
            </a:r>
          </a:p>
          <a:p>
            <a:pPr lvl="1"/>
            <a:r>
              <a:rPr lang="tr-TR" sz="2000" dirty="0" err="1">
                <a:latin typeface="Comic Sans MS" panose="030F0902030302020204" pitchFamily="66" charset="0"/>
              </a:rPr>
              <a:t>Crohn</a:t>
            </a:r>
            <a:r>
              <a:rPr lang="tr-TR" sz="2000" dirty="0">
                <a:latin typeface="Comic Sans MS" panose="030F0902030302020204" pitchFamily="66" charset="0"/>
              </a:rPr>
              <a:t> hastalığında %65-75</a:t>
            </a:r>
          </a:p>
          <a:p>
            <a:pPr lvl="1"/>
            <a:r>
              <a:rPr lang="tr-TR" sz="2000" dirty="0" err="1">
                <a:latin typeface="Comic Sans MS" panose="030F0902030302020204" pitchFamily="66" charset="0"/>
              </a:rPr>
              <a:t>Ülseratif</a:t>
            </a:r>
            <a:r>
              <a:rPr lang="tr-TR" sz="2000" dirty="0">
                <a:latin typeface="Comic Sans MS" panose="030F0902030302020204" pitchFamily="66" charset="0"/>
              </a:rPr>
              <a:t> kolitte %18-62 </a:t>
            </a:r>
          </a:p>
          <a:p>
            <a:pPr lvl="1"/>
            <a:endParaRPr lang="tr-TR" sz="2400" dirty="0">
              <a:latin typeface="Comic Sans MS" panose="030F0902030302020204" pitchFamily="66" charset="0"/>
            </a:endParaRPr>
          </a:p>
          <a:p>
            <a:r>
              <a:rPr lang="tr-TR" sz="2400" dirty="0">
                <a:latin typeface="Comic Sans MS" panose="030F0902030302020204" pitchFamily="66" charset="0"/>
              </a:rPr>
              <a:t>Aktif hastalıkta %70’lerde</a:t>
            </a:r>
          </a:p>
          <a:p>
            <a:r>
              <a:rPr lang="tr-TR" sz="2400" dirty="0" err="1">
                <a:latin typeface="Comic Sans MS" panose="030F0902030302020204" pitchFamily="66" charset="0"/>
              </a:rPr>
              <a:t>Remisyonda</a:t>
            </a:r>
            <a:r>
              <a:rPr lang="tr-TR" sz="2400" dirty="0">
                <a:latin typeface="Comic Sans MS" panose="030F0902030302020204" pitchFamily="66" charset="0"/>
              </a:rPr>
              <a:t> %38</a:t>
            </a:r>
            <a:endParaRPr lang="tr-TR" dirty="0">
              <a:latin typeface="Comic Sans MS" panose="030F0902030302020204" pitchFamily="66" charset="0"/>
            </a:endParaRPr>
          </a:p>
        </p:txBody>
      </p:sp>
    </p:spTree>
    <p:extLst>
      <p:ext uri="{BB962C8B-B14F-4D97-AF65-F5344CB8AC3E}">
        <p14:creationId xmlns:p14="http://schemas.microsoft.com/office/powerpoint/2010/main" val="191339839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1_Varsayılan Tasarım">
  <a:themeElements>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arsayılan Tasarım">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Varsayılan Tasarım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arsayılan Tasarım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arsayılan Tasarım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arsayılan Tasarım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arsayılan Tasarım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arsayılan Tasarım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arsayılan Tasarım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arsayılan Tasarım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arsayılan Tasarım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arsayılan Tasarım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arsayılan Tasarım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arsayılan Tasarım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56804</TotalTime>
  <Words>4153</Words>
  <Application>Microsoft Office PowerPoint</Application>
  <PresentationFormat>Ekran Gösterisi (4:3)</PresentationFormat>
  <Paragraphs>475</Paragraphs>
  <Slides>68</Slides>
  <Notes>35</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68</vt:i4>
      </vt:variant>
    </vt:vector>
  </HeadingPairs>
  <TitlesOfParts>
    <vt:vector size="74" baseType="lpstr">
      <vt:lpstr>American Typewriter</vt:lpstr>
      <vt:lpstr>Arial</vt:lpstr>
      <vt:lpstr>Comic Sans MS</vt:lpstr>
      <vt:lpstr>Times New Roman</vt:lpstr>
      <vt:lpstr>Wingdings</vt:lpstr>
      <vt:lpstr>1_Varsayılan Tasarım</vt:lpstr>
      <vt:lpstr>PowerPoint Sunusu</vt:lpstr>
      <vt:lpstr>PowerPoint Sunusu</vt:lpstr>
      <vt:lpstr>PowerPoint Sunusu</vt:lpstr>
      <vt:lpstr>PowerPoint Sunusu</vt:lpstr>
      <vt:lpstr>PowerPoint Sunusu</vt:lpstr>
      <vt:lpstr>PowerPoint Sunusu</vt:lpstr>
      <vt:lpstr>PowerPoint Sunusu</vt:lpstr>
      <vt:lpstr>PowerPoint Sunusu</vt:lpstr>
      <vt:lpstr>İBH’da malnutrisyonun boyutları </vt:lpstr>
      <vt:lpstr>İBH &amp; malnutrisyon </vt:lpstr>
      <vt:lpstr>İBH &amp; malnutrisyon </vt:lpstr>
      <vt:lpstr>İBH &amp; malnutrisyon </vt:lpstr>
      <vt:lpstr>İlaca ait olumsuz etkiler</vt:lpstr>
      <vt:lpstr>İntestinal mikrobiataya normal immun yanıt</vt:lpstr>
      <vt:lpstr>İBH &amp; kronik inflamasyon </vt:lpstr>
      <vt:lpstr>Global Liderlik Girişimi (GLIM) Nedir?</vt:lpstr>
      <vt:lpstr>GLIM Malnütrisyon Kriterleri</vt:lpstr>
      <vt:lpstr>PowerPoint Sunusu</vt:lpstr>
      <vt:lpstr>Dysbiozis &amp; IBH</vt:lpstr>
      <vt:lpstr>PowerPoint Sunusu</vt:lpstr>
      <vt:lpstr>PowerPoint Sunusu</vt:lpstr>
      <vt:lpstr>İBH &amp; Sarkopeni  </vt:lpstr>
      <vt:lpstr>İBH &amp; Sarkopeni  </vt:lpstr>
      <vt:lpstr>PowerPoint Sunusu</vt:lpstr>
      <vt:lpstr>PowerPoint Sunusu</vt:lpstr>
      <vt:lpstr>İBH &amp; malnutrisyon tanısı neden zor? </vt:lpstr>
      <vt:lpstr>İBH’da nutrisyonel değerlendirme</vt:lpstr>
      <vt:lpstr>İBH’da nutrisyonel değerlendirme</vt:lpstr>
      <vt:lpstr>İBH’da nutrisyonel tarama</vt:lpstr>
      <vt:lpstr>İBH’da nutrisyonel tarama &amp; MUST</vt:lpstr>
      <vt:lpstr>İBH’da nutrisyonel tarama</vt:lpstr>
      <vt:lpstr>İBH’da nutrisyonel değerlendirme</vt:lpstr>
      <vt:lpstr>İBH’da nutrisyonel değerlendirme</vt:lpstr>
      <vt:lpstr>Subjektif Global Değerlendirme</vt:lpstr>
      <vt:lpstr>İBH’da nutrisyonel değerlendirme</vt:lpstr>
      <vt:lpstr>İBH aktivitesinde nutrisyon </vt:lpstr>
      <vt:lpstr>İBH &amp; Remisyonda nutrisyon </vt:lpstr>
      <vt:lpstr>PowerPoint Sunusu</vt:lpstr>
      <vt:lpstr>-Bu hastaya nasıl bir nütrisyonel destek planlarsınız?</vt:lpstr>
      <vt:lpstr>PowerPoint Sunusu</vt:lpstr>
      <vt:lpstr>PowerPoint Sunusu</vt:lpstr>
      <vt:lpstr>Klinik Seyir</vt:lpstr>
      <vt:lpstr>PowerPoint Sunusu</vt:lpstr>
      <vt:lpstr>PowerPoint Sunusu</vt:lpstr>
      <vt:lpstr>PowerPoint Sunusu</vt:lpstr>
      <vt:lpstr>PowerPoint Sunusu</vt:lpstr>
      <vt:lpstr>PowerPoint Sunusu</vt:lpstr>
      <vt:lpstr>PowerPoint Sunusu</vt:lpstr>
      <vt:lpstr>Probiyotik etki mekanizması </vt:lpstr>
      <vt:lpstr>PowerPoint Sunusu</vt:lpstr>
      <vt:lpstr>Yüksek riskli/malnutre ÜK hastalarında  cerrahi strateji </vt:lpstr>
      <vt:lpstr>Evreli cerrahi sonuçları </vt:lpstr>
      <vt:lpstr>TAK ve Uç Ileostomi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Özetle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Win 7</cp:lastModifiedBy>
  <cp:revision>407</cp:revision>
  <cp:lastPrinted>1601-01-01T00:00:00Z</cp:lastPrinted>
  <dcterms:created xsi:type="dcterms:W3CDTF">2014-11-02T10:42:50Z</dcterms:created>
  <dcterms:modified xsi:type="dcterms:W3CDTF">2019-11-27T12:03:56Z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